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tags/tag1.xml" ContentType="application/vnd.openxmlformats-officedocument.presentationml.tags+xml"/>
  <Override PartName="/ppt/charts/chart2.xml" ContentType="application/vnd.openxmlformats-officedocument.drawingml.chart+xml"/>
  <Override PartName="/ppt/charts/chart3.xml" ContentType="application/vnd.openxmlformats-officedocument.drawingml.chart+xml"/>
  <Override PartName="/ppt/tags/tag2.xml" ContentType="application/vnd.openxmlformats-officedocument.presentationml.tags+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tags/tag3.xml" ContentType="application/vnd.openxmlformats-officedocument.presentationml.tags+xml"/>
  <Override PartName="/ppt/charts/chart10.xml" ContentType="application/vnd.openxmlformats-officedocument.drawingml.chart+xml"/>
  <Override PartName="/ppt/tags/tag4.xml" ContentType="application/vnd.openxmlformats-officedocument.presentationml.tags+xml"/>
  <Override PartName="/ppt/notesSlides/notesSlide1.xml" ContentType="application/vnd.openxmlformats-officedocument.presentationml.notesSlide+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tags/tag5.xml" ContentType="application/vnd.openxmlformats-officedocument.presentationml.tags+xml"/>
  <Override PartName="/ppt/charts/chart14.xml" ContentType="application/vnd.openxmlformats-officedocument.drawingml.chart+xml"/>
  <Override PartName="/ppt/charts/chart15.xml" ContentType="application/vnd.openxmlformats-officedocument.drawingml.chart+xml"/>
  <Override PartName="/ppt/tags/tag6.xml" ContentType="application/vnd.openxmlformats-officedocument.presentationml.tags+xml"/>
  <Override PartName="/ppt/charts/chart16.xml" ContentType="application/vnd.openxmlformats-officedocument.drawingml.chart+xml"/>
  <Override PartName="/ppt/tags/tag7.xml" ContentType="application/vnd.openxmlformats-officedocument.presentationml.tags+xml"/>
  <Override PartName="/ppt/charts/chart17.xml" ContentType="application/vnd.openxmlformats-officedocument.drawingml.chart+xml"/>
  <Override PartName="/ppt/tags/tag8.xml" ContentType="application/vnd.openxmlformats-officedocument.presentationml.tags+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notesSlides/notesSlide2.xml" ContentType="application/vnd.openxmlformats-officedocument.presentationml.notesSlide+xml"/>
  <Override PartName="/ppt/charts/chart46.xml" ContentType="application/vnd.openxmlformats-officedocument.drawingml.chart+xml"/>
  <Override PartName="/ppt/drawings/drawing1.xml" ContentType="application/vnd.openxmlformats-officedocument.drawingml.chartshapes+xml"/>
  <Override PartName="/ppt/charts/chart47.xml" ContentType="application/vnd.openxmlformats-officedocument.drawingml.chart+xml"/>
  <Override PartName="/ppt/charts/chart48.xml" ContentType="application/vnd.openxmlformats-officedocument.drawingml.chart+xml"/>
  <Override PartName="/ppt/charts/chart49.xml" ContentType="application/vnd.openxmlformats-officedocument.drawingml.chart+xml"/>
  <Override PartName="/ppt/notesSlides/notesSlide3.xml" ContentType="application/vnd.openxmlformats-officedocument.presentationml.notesSlide+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notesSlides/notesSlide4.xml" ContentType="application/vnd.openxmlformats-officedocument.presentationml.notesSlide+xml"/>
  <Override PartName="/ppt/charts/chart57.xml" ContentType="application/vnd.openxmlformats-officedocument.drawingml.chart+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58.xml" ContentType="application/vnd.openxmlformats-officedocument.drawingml.chart+xml"/>
  <Override PartName="/ppt/charts/chart59.xml" ContentType="application/vnd.openxmlformats-officedocument.drawingml.chart+xml"/>
  <Override PartName="/ppt/charts/chart60.xml" ContentType="application/vnd.openxmlformats-officedocument.drawingml.chart+xml"/>
  <Override PartName="/ppt/notesSlides/notesSlide7.xml" ContentType="application/vnd.openxmlformats-officedocument.presentationml.notesSlide+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notesSlides/notesSlide8.xml" ContentType="application/vnd.openxmlformats-officedocument.presentationml.notesSlide+xml"/>
  <Override PartName="/ppt/charts/chart69.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83"/>
  </p:notesMasterIdLst>
  <p:handoutMasterIdLst>
    <p:handoutMasterId r:id="rId84"/>
  </p:handoutMasterIdLst>
  <p:sldIdLst>
    <p:sldId id="378" r:id="rId2"/>
    <p:sldId id="479" r:id="rId3"/>
    <p:sldId id="539" r:id="rId4"/>
    <p:sldId id="589" r:id="rId5"/>
    <p:sldId id="631" r:id="rId6"/>
    <p:sldId id="634" r:id="rId7"/>
    <p:sldId id="632" r:id="rId8"/>
    <p:sldId id="633" r:id="rId9"/>
    <p:sldId id="485" r:id="rId10"/>
    <p:sldId id="519" r:id="rId11"/>
    <p:sldId id="487" r:id="rId12"/>
    <p:sldId id="488" r:id="rId13"/>
    <p:sldId id="602" r:id="rId14"/>
    <p:sldId id="603" r:id="rId15"/>
    <p:sldId id="604" r:id="rId16"/>
    <p:sldId id="605" r:id="rId17"/>
    <p:sldId id="595" r:id="rId18"/>
    <p:sldId id="594" r:id="rId19"/>
    <p:sldId id="596" r:id="rId20"/>
    <p:sldId id="597" r:id="rId21"/>
    <p:sldId id="619" r:id="rId22"/>
    <p:sldId id="620" r:id="rId23"/>
    <p:sldId id="621" r:id="rId24"/>
    <p:sldId id="622" r:id="rId25"/>
    <p:sldId id="521" r:id="rId26"/>
    <p:sldId id="541" r:id="rId27"/>
    <p:sldId id="522" r:id="rId28"/>
    <p:sldId id="523" r:id="rId29"/>
    <p:sldId id="599" r:id="rId30"/>
    <p:sldId id="598" r:id="rId31"/>
    <p:sldId id="600" r:id="rId32"/>
    <p:sldId id="601" r:id="rId33"/>
    <p:sldId id="627" r:id="rId34"/>
    <p:sldId id="628" r:id="rId35"/>
    <p:sldId id="629" r:id="rId36"/>
    <p:sldId id="630" r:id="rId37"/>
    <p:sldId id="623" r:id="rId38"/>
    <p:sldId id="537" r:id="rId39"/>
    <p:sldId id="592" r:id="rId40"/>
    <p:sldId id="593" r:id="rId41"/>
    <p:sldId id="591" r:id="rId42"/>
    <p:sldId id="590" r:id="rId43"/>
    <p:sldId id="625" r:id="rId44"/>
    <p:sldId id="626" r:id="rId45"/>
    <p:sldId id="624" r:id="rId46"/>
    <p:sldId id="538" r:id="rId47"/>
    <p:sldId id="517" r:id="rId48"/>
    <p:sldId id="540" r:id="rId49"/>
    <p:sldId id="676" r:id="rId50"/>
    <p:sldId id="677" r:id="rId51"/>
    <p:sldId id="678" r:id="rId52"/>
    <p:sldId id="679" r:id="rId53"/>
    <p:sldId id="481" r:id="rId54"/>
    <p:sldId id="482" r:id="rId55"/>
    <p:sldId id="483" r:id="rId56"/>
    <p:sldId id="287" r:id="rId57"/>
    <p:sldId id="640" r:id="rId58"/>
    <p:sldId id="639" r:id="rId59"/>
    <p:sldId id="641" r:id="rId60"/>
    <p:sldId id="642" r:id="rId61"/>
    <p:sldId id="672" r:id="rId62"/>
    <p:sldId id="673" r:id="rId63"/>
    <p:sldId id="674" r:id="rId64"/>
    <p:sldId id="675" r:id="rId65"/>
    <p:sldId id="668" r:id="rId66"/>
    <p:sldId id="667" r:id="rId67"/>
    <p:sldId id="669" r:id="rId68"/>
    <p:sldId id="670" r:id="rId69"/>
    <p:sldId id="635" r:id="rId70"/>
    <p:sldId id="636" r:id="rId71"/>
    <p:sldId id="637" r:id="rId72"/>
    <p:sldId id="671" r:id="rId73"/>
    <p:sldId id="663" r:id="rId74"/>
    <p:sldId id="664" r:id="rId75"/>
    <p:sldId id="665" r:id="rId76"/>
    <p:sldId id="666" r:id="rId77"/>
    <p:sldId id="644" r:id="rId78"/>
    <p:sldId id="643" r:id="rId79"/>
    <p:sldId id="645" r:id="rId80"/>
    <p:sldId id="646" r:id="rId81"/>
    <p:sldId id="385" r:id="rId82"/>
  </p:sldIdLst>
  <p:sldSz cx="12190413" cy="6858000"/>
  <p:notesSz cx="6858000" cy="9144000"/>
  <p:embeddedFontLst>
    <p:embeddedFont>
      <p:font typeface="Open Sans Semibold" panose="020B0706030804020204" pitchFamily="34" charset="0"/>
      <p:bold r:id="rId85"/>
      <p:boldItalic r:id="rId86"/>
    </p:embeddedFont>
    <p:embeddedFont>
      <p:font typeface="Bebas Neue" panose="020B0506020202020201" pitchFamily="34" charset="0"/>
      <p:regular r:id="rId87"/>
    </p:embeddedFont>
    <p:embeddedFont>
      <p:font typeface="Calibri" panose="020F0502020204030204" pitchFamily="34" charset="0"/>
      <p:regular r:id="rId88"/>
      <p:bold r:id="rId89"/>
      <p:italic r:id="rId90"/>
      <p:boldItalic r:id="rId91"/>
    </p:embeddedFont>
    <p:embeddedFont>
      <p:font typeface="Calibri Light" panose="020F0302020204030204" pitchFamily="34" charset="0"/>
      <p:regular r:id="rId92"/>
      <p:italic r:id="rId93"/>
    </p:embeddedFont>
    <p:embeddedFont>
      <p:font typeface="Open Sans Light" panose="020B0306030504020204" pitchFamily="34" charset="0"/>
      <p:regular r:id="rId94"/>
      <p:italic r:id="rId9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73">
          <p15:clr>
            <a:srgbClr val="A4A3A4"/>
          </p15:clr>
        </p15:guide>
        <p15:guide id="2" orient="horz" pos="956">
          <p15:clr>
            <a:srgbClr val="A4A3A4"/>
          </p15:clr>
        </p15:guide>
        <p15:guide id="3" orient="horz" pos="3664">
          <p15:clr>
            <a:srgbClr val="A4A3A4"/>
          </p15:clr>
        </p15:guide>
        <p15:guide id="4" pos="340">
          <p15:clr>
            <a:srgbClr val="A4A3A4"/>
          </p15:clr>
        </p15:guide>
        <p15:guide id="5" pos="3840">
          <p15:clr>
            <a:srgbClr val="A4A3A4"/>
          </p15:clr>
        </p15:guide>
        <p15:guide id="6" pos="7338">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E6E6"/>
    <a:srgbClr val="DEDEDE"/>
    <a:srgbClr val="103D5C"/>
    <a:srgbClr val="0F151B"/>
    <a:srgbClr val="3B4A1E"/>
    <a:srgbClr val="16434E"/>
    <a:srgbClr val="184954"/>
    <a:srgbClr val="227EBC"/>
    <a:srgbClr val="2790D7"/>
    <a:srgbClr val="2179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972" autoAdjust="0"/>
    <p:restoredTop sz="93160" autoAdjust="0"/>
  </p:normalViewPr>
  <p:slideViewPr>
    <p:cSldViewPr snapToGrid="0" snapToObjects="1" showGuides="1">
      <p:cViewPr varScale="1">
        <p:scale>
          <a:sx n="113" d="100"/>
          <a:sy n="113" d="100"/>
        </p:scale>
        <p:origin x="-744" y="-114"/>
      </p:cViewPr>
      <p:guideLst>
        <p:guide orient="horz"/>
        <p:guide/>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0"/>
    </p:cViewPr>
  </p:sorterViewPr>
  <p:notesViewPr>
    <p:cSldViewPr snapToGrid="0" snapToObjects="1" showGuides="1">
      <p:cViewPr varScale="1">
        <p:scale>
          <a:sx n="83" d="100"/>
          <a:sy n="83" d="100"/>
        </p:scale>
        <p:origin x="-3828" y="-78"/>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handoutMaster" Target="handoutMasters/handoutMaster1.xml"/><Relationship Id="rId89" Type="http://schemas.openxmlformats.org/officeDocument/2006/relationships/font" Target="fonts/font5.fntdata"/><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font" Target="fonts/font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font" Target="fonts/font6.fntdata"/><Relationship Id="rId95" Type="http://schemas.openxmlformats.org/officeDocument/2006/relationships/font" Target="fonts/font1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font" Target="fonts/font1.fntdata"/><Relationship Id="rId93" Type="http://schemas.openxmlformats.org/officeDocument/2006/relationships/font" Target="fonts/font9.fntdata"/><Relationship Id="rId98"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font" Target="fonts/font4.fntdata"/><Relationship Id="rId91" Type="http://schemas.openxmlformats.org/officeDocument/2006/relationships/font" Target="fonts/font7.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2.fntdata"/><Relationship Id="rId94" Type="http://schemas.openxmlformats.org/officeDocument/2006/relationships/font" Target="fonts/font10.fntdata"/><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Arbeitsblatt1.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Arbeitsblatt10.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Arbeitsblatt11.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Arbeitsblatt12.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Arbeitsblatt13.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Arbeitsblatt14.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Arbeitsblatt15.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Arbeitsblatt16.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Arbeitsblatt17.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Arbeitsblatt1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Arbeitsblatt19.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Arbeitsblatt2.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Arbeitsblatt20.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Arbeitsblatt21.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Arbeitsblatt22.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Arbeitsblatt23.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Arbeitsblatt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Arbeitsblatt25.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Arbeitsblatt26.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Arbeitsblatt27.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Arbeitsblatt2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Arbeitsblatt29.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Arbeitsblatt3.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Arbeitsblatt30.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Arbeitsblatt31.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Arbeitsblatt32.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Arbeitsblatt33.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Arbeitsblatt34.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Arbeitsblatt35.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Arbeitsblatt36.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Arbeitsblatt37.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Arbeitsblatt3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Arbeitsblatt39.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Arbeitsblatt4.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Arbeitsblatt40.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Arbeitsblatt41.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Arbeitsblatt42.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Arbeitsblatt43.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Arbeitsblatt44.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Arbeitsblatt45.xlsx"/></Relationships>
</file>

<file path=ppt/charts/_rels/chart46.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Arbeitsblatt46.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Arbeitsblatt47.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Arbeitsblatt4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Arbeitsblatt49.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Arbeitsblatt5.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Arbeitsblatt50.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Arbeitsblatt51.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Arbeitsblatt52.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Arbeitsblatt53.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Arbeitsblatt54.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Arbeitsblatt55.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Arbeitsblatt56.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Arbeitsblatt57.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Arbeitsblatt5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Arbeitsblatt59.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Arbeitsblatt6.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Arbeitsblatt60.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Arbeitsblatt61.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Arbeitsblatt62.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Arbeitsblatt63.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Arbeitsblatt64.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Arbeitsblatt65.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Arbeitsblatt66.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Arbeitsblatt67.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Arbeitsblatt6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Arbeitsblatt69.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Arbeitsblatt7.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Arbeitsblatt70.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Arbeitsblatt71.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Arbeitsblatt72.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Arbeitsblatt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Arbeitsblat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Spalte1</c:v>
                </c:pt>
              </c:strCache>
            </c:strRef>
          </c:tx>
          <c:dPt>
            <c:idx val="0"/>
            <c:bubble3D val="0"/>
            <c:spPr>
              <a:solidFill>
                <a:schemeClr val="accent3">
                  <a:lumMod val="50000"/>
                </a:schemeClr>
              </a:solidFill>
            </c:spPr>
          </c:dPt>
          <c:dPt>
            <c:idx val="1"/>
            <c:bubble3D val="0"/>
            <c:spPr>
              <a:solidFill>
                <a:schemeClr val="accent1">
                  <a:lumMod val="50000"/>
                </a:schemeClr>
              </a:solidFill>
            </c:spPr>
          </c:dPt>
          <c:dPt>
            <c:idx val="2"/>
            <c:bubble3D val="0"/>
            <c:spPr>
              <a:solidFill>
                <a:schemeClr val="accent1"/>
              </a:solidFill>
            </c:spPr>
          </c:dPt>
          <c:dPt>
            <c:idx val="3"/>
            <c:bubble3D val="0"/>
            <c:spPr>
              <a:solidFill>
                <a:schemeClr val="accent3"/>
              </a:solidFill>
            </c:spPr>
          </c:dPt>
          <c:cat>
            <c:numRef>
              <c:f>Tabelle1!$A$2:$A$5</c:f>
              <c:numCache>
                <c:formatCode>General</c:formatCode>
                <c:ptCount val="4"/>
              </c:numCache>
            </c:numRef>
          </c:cat>
          <c:val>
            <c:numRef>
              <c:f>Tabelle1!$B$2:$B$5</c:f>
              <c:numCache>
                <c:formatCode>General</c:formatCode>
                <c:ptCount val="4"/>
                <c:pt idx="0">
                  <c:v>50</c:v>
                </c:pt>
                <c:pt idx="1">
                  <c:v>20</c:v>
                </c:pt>
                <c:pt idx="2">
                  <c:v>20</c:v>
                </c:pt>
                <c:pt idx="3">
                  <c:v>10</c:v>
                </c:pt>
              </c:numCache>
            </c:numRef>
          </c:val>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5674782095233984E-2"/>
          <c:y val="8.2039047457478295E-2"/>
          <c:w val="0.95073408293223982"/>
          <c:h val="0.71693571061650996"/>
        </c:manualLayout>
      </c:layout>
      <c:barChart>
        <c:barDir val="col"/>
        <c:grouping val="clustered"/>
        <c:varyColors val="0"/>
        <c:ser>
          <c:idx val="0"/>
          <c:order val="0"/>
          <c:tx>
            <c:strRef>
              <c:f>Sheet1!$A$2</c:f>
              <c:strCache>
                <c:ptCount val="1"/>
                <c:pt idx="0">
                  <c:v>Description A</c:v>
                </c:pt>
              </c:strCache>
            </c:strRef>
          </c:tx>
          <c:spPr>
            <a:solidFill>
              <a:schemeClr val="bg2">
                <a:lumMod val="75000"/>
              </a:schemeClr>
            </a:solidFill>
            <a:ln w="12691">
              <a:noFill/>
              <a:prstDash val="solid"/>
            </a:ln>
            <a:effectLst/>
          </c:spPr>
          <c:invertIfNegative val="0"/>
          <c:dLbls>
            <c:numFmt formatCode="General" sourceLinked="0"/>
            <c:spPr>
              <a:noFill/>
              <a:ln w="25383">
                <a:noFill/>
              </a:ln>
            </c:spPr>
            <c:txPr>
              <a:bodyPr anchorCtr="0"/>
              <a:lstStyle/>
              <a:p>
                <a:pPr algn="ctr">
                  <a:defRPr lang="de-DE" sz="1600" b="0" i="0" u="none" strike="noStrike" kern="1200" baseline="0">
                    <a:solidFill>
                      <a:schemeClr val="bg1"/>
                    </a:solidFill>
                    <a:latin typeface="+mn-lt"/>
                    <a:ea typeface="Arial"/>
                    <a:cs typeface="Arial"/>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Sheet1!$B$1:$F$1</c:f>
              <c:numCache>
                <c:formatCode>General</c:formatCode>
                <c:ptCount val="5"/>
                <c:pt idx="0">
                  <c:v>2010</c:v>
                </c:pt>
                <c:pt idx="1">
                  <c:v>2015</c:v>
                </c:pt>
                <c:pt idx="2">
                  <c:v>2020</c:v>
                </c:pt>
                <c:pt idx="3">
                  <c:v>2025</c:v>
                </c:pt>
                <c:pt idx="4">
                  <c:v>2030</c:v>
                </c:pt>
              </c:numCache>
            </c:numRef>
          </c:cat>
          <c:val>
            <c:numRef>
              <c:f>Sheet1!$B$2:$F$2</c:f>
              <c:numCache>
                <c:formatCode>0.0</c:formatCode>
                <c:ptCount val="5"/>
                <c:pt idx="0">
                  <c:v>34</c:v>
                </c:pt>
                <c:pt idx="1">
                  <c:v>45</c:v>
                </c:pt>
                <c:pt idx="2">
                  <c:v>55</c:v>
                </c:pt>
                <c:pt idx="3">
                  <c:v>63</c:v>
                </c:pt>
                <c:pt idx="4">
                  <c:v>74</c:v>
                </c:pt>
              </c:numCache>
            </c:numRef>
          </c:val>
        </c:ser>
        <c:ser>
          <c:idx val="1"/>
          <c:order val="1"/>
          <c:tx>
            <c:strRef>
              <c:f>Sheet1!$A$3</c:f>
              <c:strCache>
                <c:ptCount val="1"/>
                <c:pt idx="0">
                  <c:v>Description B</c:v>
                </c:pt>
              </c:strCache>
            </c:strRef>
          </c:tx>
          <c:spPr>
            <a:solidFill>
              <a:schemeClr val="bg2">
                <a:lumMod val="50000"/>
              </a:schemeClr>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600" b="0" i="0" u="none" strike="noStrike" kern="1200" baseline="0">
                    <a:solidFill>
                      <a:schemeClr val="bg1"/>
                    </a:solidFill>
                    <a:latin typeface="+mn-lt"/>
                    <a:ea typeface="Arial"/>
                    <a:cs typeface="Arial"/>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Sheet1!$B$1:$F$1</c:f>
              <c:numCache>
                <c:formatCode>General</c:formatCode>
                <c:ptCount val="5"/>
                <c:pt idx="0">
                  <c:v>2010</c:v>
                </c:pt>
                <c:pt idx="1">
                  <c:v>2015</c:v>
                </c:pt>
                <c:pt idx="2">
                  <c:v>2020</c:v>
                </c:pt>
                <c:pt idx="3">
                  <c:v>2025</c:v>
                </c:pt>
                <c:pt idx="4">
                  <c:v>2030</c:v>
                </c:pt>
              </c:numCache>
            </c:numRef>
          </c:cat>
          <c:val>
            <c:numRef>
              <c:f>Sheet1!$B$3:$F$3</c:f>
              <c:numCache>
                <c:formatCode>0.0</c:formatCode>
                <c:ptCount val="5"/>
                <c:pt idx="0">
                  <c:v>30</c:v>
                </c:pt>
                <c:pt idx="1">
                  <c:v>38</c:v>
                </c:pt>
                <c:pt idx="2">
                  <c:v>45</c:v>
                </c:pt>
                <c:pt idx="3">
                  <c:v>56</c:v>
                </c:pt>
                <c:pt idx="4">
                  <c:v>64</c:v>
                </c:pt>
              </c:numCache>
            </c:numRef>
          </c:val>
        </c:ser>
        <c:ser>
          <c:idx val="2"/>
          <c:order val="2"/>
          <c:tx>
            <c:strRef>
              <c:f>Sheet1!$A$4</c:f>
              <c:strCache>
                <c:ptCount val="1"/>
                <c:pt idx="0">
                  <c:v>Description C</c:v>
                </c:pt>
              </c:strCache>
            </c:strRef>
          </c:tx>
          <c:spPr>
            <a:solidFill>
              <a:schemeClr val="tx1">
                <a:lumMod val="65000"/>
                <a:lumOff val="35000"/>
              </a:schemeClr>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600" b="0" i="0" u="none" strike="noStrike" kern="1200" baseline="0">
                    <a:solidFill>
                      <a:schemeClr val="bg1"/>
                    </a:solidFill>
                    <a:latin typeface="+mn-lt"/>
                    <a:ea typeface="Arial"/>
                    <a:cs typeface="Arial"/>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Sheet1!$B$1:$F$1</c:f>
              <c:numCache>
                <c:formatCode>General</c:formatCode>
                <c:ptCount val="5"/>
                <c:pt idx="0">
                  <c:v>2010</c:v>
                </c:pt>
                <c:pt idx="1">
                  <c:v>2015</c:v>
                </c:pt>
                <c:pt idx="2">
                  <c:v>2020</c:v>
                </c:pt>
                <c:pt idx="3">
                  <c:v>2025</c:v>
                </c:pt>
                <c:pt idx="4">
                  <c:v>2030</c:v>
                </c:pt>
              </c:numCache>
            </c:numRef>
          </c:cat>
          <c:val>
            <c:numRef>
              <c:f>Sheet1!$B$4:$F$4</c:f>
              <c:numCache>
                <c:formatCode>0.0</c:formatCode>
                <c:ptCount val="5"/>
                <c:pt idx="0">
                  <c:v>41</c:v>
                </c:pt>
                <c:pt idx="1">
                  <c:v>46</c:v>
                </c:pt>
                <c:pt idx="2">
                  <c:v>67</c:v>
                </c:pt>
                <c:pt idx="3">
                  <c:v>73</c:v>
                </c:pt>
                <c:pt idx="4">
                  <c:v>90</c:v>
                </c:pt>
              </c:numCache>
            </c:numRef>
          </c:val>
        </c:ser>
        <c:ser>
          <c:idx val="3"/>
          <c:order val="3"/>
          <c:tx>
            <c:strRef>
              <c:f>Sheet1!$A$5</c:f>
              <c:strCache>
                <c:ptCount val="1"/>
                <c:pt idx="0">
                  <c:v>Description D</c:v>
                </c:pt>
              </c:strCache>
            </c:strRef>
          </c:tx>
          <c:spPr>
            <a:solidFill>
              <a:schemeClr val="accent1">
                <a:lumMod val="50000"/>
              </a:schemeClr>
            </a:solidFill>
            <a:ln w="12691">
              <a:noFill/>
              <a:prstDash val="solid"/>
            </a:ln>
            <a:effectLst/>
          </c:spPr>
          <c:invertIfNegative val="0"/>
          <c:dPt>
            <c:idx val="1"/>
            <c:invertIfNegative val="0"/>
            <c:bubble3D val="0"/>
            <c:spPr>
              <a:solidFill>
                <a:schemeClr val="accent1"/>
              </a:solidFill>
              <a:ln w="12691">
                <a:noFill/>
                <a:prstDash val="solid"/>
              </a:ln>
              <a:effectLst/>
            </c:spPr>
          </c:dPt>
          <c:dLbls>
            <c:numFmt formatCode="General" sourceLinked="0"/>
            <c:spPr>
              <a:noFill/>
              <a:ln w="25383">
                <a:noFill/>
              </a:ln>
            </c:spPr>
            <c:txPr>
              <a:bodyPr anchorCtr="0"/>
              <a:lstStyle/>
              <a:p>
                <a:pPr algn="ctr">
                  <a:defRPr lang="de-DE" sz="1600" b="1" i="0" u="none" strike="noStrike" kern="1200" baseline="0">
                    <a:solidFill>
                      <a:schemeClr val="bg1"/>
                    </a:solidFill>
                    <a:latin typeface="+mj-lt"/>
                    <a:ea typeface="Arial"/>
                    <a:cs typeface="Arial"/>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Sheet1!$B$1:$F$1</c:f>
              <c:numCache>
                <c:formatCode>General</c:formatCode>
                <c:ptCount val="5"/>
                <c:pt idx="0">
                  <c:v>2010</c:v>
                </c:pt>
                <c:pt idx="1">
                  <c:v>2015</c:v>
                </c:pt>
                <c:pt idx="2">
                  <c:v>2020</c:v>
                </c:pt>
                <c:pt idx="3">
                  <c:v>2025</c:v>
                </c:pt>
                <c:pt idx="4">
                  <c:v>2030</c:v>
                </c:pt>
              </c:numCache>
            </c:numRef>
          </c:cat>
          <c:val>
            <c:numRef>
              <c:f>Sheet1!$B$5:$F$5</c:f>
              <c:numCache>
                <c:formatCode>0.0</c:formatCode>
                <c:ptCount val="5"/>
                <c:pt idx="0">
                  <c:v>34</c:v>
                </c:pt>
                <c:pt idx="1">
                  <c:v>58</c:v>
                </c:pt>
                <c:pt idx="2">
                  <c:v>85</c:v>
                </c:pt>
                <c:pt idx="3">
                  <c:v>91</c:v>
                </c:pt>
                <c:pt idx="4">
                  <c:v>113</c:v>
                </c:pt>
              </c:numCache>
            </c:numRef>
          </c:val>
        </c:ser>
        <c:dLbls>
          <c:showLegendKey val="0"/>
          <c:showVal val="0"/>
          <c:showCatName val="0"/>
          <c:showSerName val="0"/>
          <c:showPercent val="0"/>
          <c:showBubbleSize val="0"/>
        </c:dLbls>
        <c:gapWidth val="150"/>
        <c:axId val="172559360"/>
        <c:axId val="172589824"/>
      </c:barChart>
      <c:catAx>
        <c:axId val="172559360"/>
        <c:scaling>
          <c:orientation val="minMax"/>
        </c:scaling>
        <c:delete val="0"/>
        <c:axPos val="b"/>
        <c:numFmt formatCode="General" sourceLinked="1"/>
        <c:majorTickMark val="none"/>
        <c:minorTickMark val="none"/>
        <c:tickLblPos val="nextTo"/>
        <c:spPr>
          <a:noFill/>
          <a:ln w="25383">
            <a:noFill/>
            <a:prstDash val="solid"/>
          </a:ln>
        </c:spPr>
        <c:txPr>
          <a:bodyPr rot="0" vert="horz"/>
          <a:lstStyle/>
          <a:p>
            <a:pPr>
              <a:defRPr sz="1400" b="0" i="0" u="none" strike="noStrike" baseline="0">
                <a:solidFill>
                  <a:schemeClr val="tx1">
                    <a:lumMod val="65000"/>
                    <a:lumOff val="35000"/>
                  </a:schemeClr>
                </a:solidFill>
                <a:latin typeface="+mn-lt"/>
                <a:ea typeface="Arial"/>
                <a:cs typeface="Arial"/>
              </a:defRPr>
            </a:pPr>
            <a:endParaRPr lang="de-DE"/>
          </a:p>
        </c:txPr>
        <c:crossAx val="172589824"/>
        <c:crosses val="autoZero"/>
        <c:auto val="1"/>
        <c:lblAlgn val="ctr"/>
        <c:lblOffset val="20"/>
        <c:noMultiLvlLbl val="0"/>
      </c:catAx>
      <c:valAx>
        <c:axId val="172589824"/>
        <c:scaling>
          <c:orientation val="minMax"/>
        </c:scaling>
        <c:delete val="1"/>
        <c:axPos val="l"/>
        <c:majorGridlines>
          <c:spPr>
            <a:ln w="6350">
              <a:noFill/>
              <a:prstDash val="solid"/>
            </a:ln>
          </c:spPr>
        </c:majorGridlines>
        <c:numFmt formatCode="0.0" sourceLinked="1"/>
        <c:majorTickMark val="out"/>
        <c:minorTickMark val="none"/>
        <c:tickLblPos val="nextTo"/>
        <c:crossAx val="172559360"/>
        <c:crosses val="autoZero"/>
        <c:crossBetween val="between"/>
      </c:valAx>
      <c:spPr>
        <a:noFill/>
        <a:ln w="25383">
          <a:noFill/>
        </a:ln>
        <a:effectLst/>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907537505086989"/>
          <c:y val="0"/>
          <c:w val="0.76127716099528375"/>
          <c:h val="0.86020823999186036"/>
        </c:manualLayout>
      </c:layout>
      <c:barChart>
        <c:barDir val="col"/>
        <c:grouping val="stacked"/>
        <c:varyColors val="0"/>
        <c:ser>
          <c:idx val="0"/>
          <c:order val="0"/>
          <c:tx>
            <c:strRef>
              <c:f>Sheet1!$A$2</c:f>
              <c:strCache>
                <c:ptCount val="1"/>
                <c:pt idx="0">
                  <c:v>Description A</c:v>
                </c:pt>
              </c:strCache>
            </c:strRef>
          </c:tx>
          <c:spPr>
            <a:solidFill>
              <a:schemeClr val="accent1"/>
            </a:solidFill>
            <a:ln w="12691">
              <a:noFill/>
              <a:prstDash val="solid"/>
            </a:ln>
            <a:effectLst/>
          </c:spPr>
          <c:invertIfNegative val="0"/>
          <c:dLbls>
            <c:numFmt formatCode="General" sourceLinked="0"/>
            <c:spPr>
              <a:noFill/>
              <a:ln w="25383">
                <a:noFill/>
              </a:ln>
            </c:spPr>
            <c:txPr>
              <a:bodyPr anchorCtr="0"/>
              <a:lstStyle/>
              <a:p>
                <a:pPr algn="ctr">
                  <a:defRPr lang="de-DE" sz="16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Sheet1!$B$2:$D$2</c:f>
              <c:numCache>
                <c:formatCode>0.0</c:formatCode>
                <c:ptCount val="3"/>
                <c:pt idx="0">
                  <c:v>400</c:v>
                </c:pt>
                <c:pt idx="1">
                  <c:v>800</c:v>
                </c:pt>
                <c:pt idx="2">
                  <c:v>600</c:v>
                </c:pt>
              </c:numCache>
            </c:numRef>
          </c:val>
        </c:ser>
        <c:ser>
          <c:idx val="1"/>
          <c:order val="1"/>
          <c:tx>
            <c:strRef>
              <c:f>Sheet1!$A$3</c:f>
              <c:strCache>
                <c:ptCount val="1"/>
                <c:pt idx="0">
                  <c:v>Description B</c:v>
                </c:pt>
              </c:strCache>
            </c:strRef>
          </c:tx>
          <c:spPr>
            <a:solidFill>
              <a:schemeClr val="accent1">
                <a:lumMod val="50000"/>
              </a:schemeClr>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6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Sheet1!$B$3:$D$3</c:f>
              <c:numCache>
                <c:formatCode>0.0</c:formatCode>
                <c:ptCount val="3"/>
                <c:pt idx="0">
                  <c:v>956</c:v>
                </c:pt>
                <c:pt idx="1">
                  <c:v>900</c:v>
                </c:pt>
                <c:pt idx="2">
                  <c:v>850</c:v>
                </c:pt>
              </c:numCache>
            </c:numRef>
          </c:val>
        </c:ser>
        <c:ser>
          <c:idx val="2"/>
          <c:order val="2"/>
          <c:tx>
            <c:strRef>
              <c:f>Sheet1!$A$4</c:f>
              <c:strCache>
                <c:ptCount val="1"/>
                <c:pt idx="0">
                  <c:v>Description C</c:v>
                </c:pt>
              </c:strCache>
            </c:strRef>
          </c:tx>
          <c:spPr>
            <a:solidFill>
              <a:srgbClr val="6A8BAD"/>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6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Sheet1!$B$4:$D$4</c:f>
              <c:numCache>
                <c:formatCode>0.0</c:formatCode>
                <c:ptCount val="3"/>
                <c:pt idx="0">
                  <c:v>420</c:v>
                </c:pt>
                <c:pt idx="1">
                  <c:v>355</c:v>
                </c:pt>
                <c:pt idx="2">
                  <c:v>355</c:v>
                </c:pt>
              </c:numCache>
            </c:numRef>
          </c:val>
        </c:ser>
        <c:ser>
          <c:idx val="3"/>
          <c:order val="3"/>
          <c:tx>
            <c:strRef>
              <c:f>Sheet1!$A$5</c:f>
              <c:strCache>
                <c:ptCount val="1"/>
                <c:pt idx="0">
                  <c:v>Description D</c:v>
                </c:pt>
              </c:strCache>
            </c:strRef>
          </c:tx>
          <c:spPr>
            <a:solidFill>
              <a:schemeClr val="accent1">
                <a:lumMod val="60000"/>
                <a:lumOff val="40000"/>
              </a:schemeClr>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6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Sheet1!$B$5:$D$5</c:f>
              <c:numCache>
                <c:formatCode>0.0</c:formatCode>
                <c:ptCount val="3"/>
                <c:pt idx="0">
                  <c:v>718</c:v>
                </c:pt>
                <c:pt idx="1">
                  <c:v>1200</c:v>
                </c:pt>
                <c:pt idx="2">
                  <c:v>1000</c:v>
                </c:pt>
              </c:numCache>
            </c:numRef>
          </c:val>
        </c:ser>
        <c:ser>
          <c:idx val="4"/>
          <c:order val="4"/>
          <c:tx>
            <c:strRef>
              <c:f>Sheet1!$A$6</c:f>
              <c:strCache>
                <c:ptCount val="1"/>
                <c:pt idx="0">
                  <c:v>Description E</c:v>
                </c:pt>
              </c:strCache>
            </c:strRef>
          </c:tx>
          <c:spPr>
            <a:solidFill>
              <a:schemeClr val="bg1">
                <a:lumMod val="75000"/>
              </a:schemeClr>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6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Sheet1!$B$6:$D$6</c:f>
              <c:numCache>
                <c:formatCode>0.0</c:formatCode>
                <c:ptCount val="3"/>
                <c:pt idx="0">
                  <c:v>380</c:v>
                </c:pt>
                <c:pt idx="1">
                  <c:v>400</c:v>
                </c:pt>
                <c:pt idx="2">
                  <c:v>380</c:v>
                </c:pt>
              </c:numCache>
            </c:numRef>
          </c:val>
        </c:ser>
        <c:ser>
          <c:idx val="5"/>
          <c:order val="5"/>
          <c:tx>
            <c:strRef>
              <c:f>Sheet1!$A$7</c:f>
              <c:strCache>
                <c:ptCount val="1"/>
                <c:pt idx="0">
                  <c:v>Description F</c:v>
                </c:pt>
              </c:strCache>
            </c:strRef>
          </c:tx>
          <c:spPr>
            <a:solidFill>
              <a:schemeClr val="bg1">
                <a:lumMod val="65000"/>
              </a:schemeClr>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6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Sheet1!$B$7:$D$7</c:f>
              <c:numCache>
                <c:formatCode>0.0</c:formatCode>
                <c:ptCount val="3"/>
                <c:pt idx="0">
                  <c:v>280</c:v>
                </c:pt>
                <c:pt idx="1">
                  <c:v>360</c:v>
                </c:pt>
                <c:pt idx="2">
                  <c:v>400</c:v>
                </c:pt>
              </c:numCache>
            </c:numRef>
          </c:val>
        </c:ser>
        <c:dLbls>
          <c:showLegendKey val="0"/>
          <c:showVal val="0"/>
          <c:showCatName val="0"/>
          <c:showSerName val="0"/>
          <c:showPercent val="0"/>
          <c:showBubbleSize val="0"/>
        </c:dLbls>
        <c:gapWidth val="44"/>
        <c:overlap val="100"/>
        <c:axId val="173151360"/>
        <c:axId val="173152896"/>
      </c:barChart>
      <c:catAx>
        <c:axId val="173151360"/>
        <c:scaling>
          <c:orientation val="minMax"/>
        </c:scaling>
        <c:delete val="0"/>
        <c:axPos val="b"/>
        <c:numFmt formatCode="General" sourceLinked="1"/>
        <c:majorTickMark val="out"/>
        <c:minorTickMark val="none"/>
        <c:tickLblPos val="nextTo"/>
        <c:spPr>
          <a:ln>
            <a:noFill/>
          </a:ln>
        </c:spPr>
        <c:txPr>
          <a:bodyPr/>
          <a:lstStyle/>
          <a:p>
            <a:pPr>
              <a:defRPr sz="1400" b="0">
                <a:solidFill>
                  <a:schemeClr val="bg1"/>
                </a:solidFill>
                <a:latin typeface="+mn-lt"/>
              </a:defRPr>
            </a:pPr>
            <a:endParaRPr lang="de-DE"/>
          </a:p>
        </c:txPr>
        <c:crossAx val="173152896"/>
        <c:crosses val="autoZero"/>
        <c:auto val="1"/>
        <c:lblAlgn val="ctr"/>
        <c:lblOffset val="20"/>
        <c:noMultiLvlLbl val="0"/>
      </c:catAx>
      <c:valAx>
        <c:axId val="173152896"/>
        <c:scaling>
          <c:orientation val="minMax"/>
        </c:scaling>
        <c:delete val="1"/>
        <c:axPos val="l"/>
        <c:majorGridlines>
          <c:spPr>
            <a:ln w="6350" cmpd="sng">
              <a:noFill/>
              <a:prstDash val="solid"/>
            </a:ln>
          </c:spPr>
        </c:majorGridlines>
        <c:numFmt formatCode="0.0" sourceLinked="1"/>
        <c:majorTickMark val="out"/>
        <c:minorTickMark val="none"/>
        <c:tickLblPos val="nextTo"/>
        <c:crossAx val="173151360"/>
        <c:crosses val="autoZero"/>
        <c:crossBetween val="between"/>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7652148831843092"/>
          <c:y val="7.2314512401534581E-2"/>
          <c:w val="0.64695702336313821"/>
          <c:h val="0.78636596082253662"/>
        </c:manualLayout>
      </c:layout>
      <c:barChart>
        <c:barDir val="col"/>
        <c:grouping val="percentStacked"/>
        <c:varyColors val="0"/>
        <c:ser>
          <c:idx val="0"/>
          <c:order val="0"/>
          <c:tx>
            <c:strRef>
              <c:f>Tabelle1!$B$1</c:f>
              <c:strCache>
                <c:ptCount val="1"/>
                <c:pt idx="0">
                  <c:v>Datenreihe 1</c:v>
                </c:pt>
              </c:strCache>
            </c:strRef>
          </c:tx>
          <c:spPr>
            <a:solidFill>
              <a:schemeClr val="accent6">
                <a:lumMod val="75000"/>
              </a:schemeClr>
            </a:solidFill>
          </c:spPr>
          <c:invertIfNegative val="0"/>
          <c:dLbls>
            <c:txPr>
              <a:bodyPr/>
              <a:lstStyle/>
              <a:p>
                <a:pPr>
                  <a:defRPr b="1">
                    <a:solidFill>
                      <a:schemeClr val="bg1"/>
                    </a:solidFill>
                    <a:latin typeface="+mj-lt"/>
                  </a:defRPr>
                </a:pPr>
                <a:endParaRPr lang="de-DE"/>
              </a:p>
            </c:txPr>
            <c:dLblPos val="inEnd"/>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Tabelle1!$B$2:$B$5</c:f>
              <c:numCache>
                <c:formatCode>General</c:formatCode>
                <c:ptCount val="4"/>
                <c:pt idx="0">
                  <c:v>4.3</c:v>
                </c:pt>
                <c:pt idx="1">
                  <c:v>2.5</c:v>
                </c:pt>
                <c:pt idx="2">
                  <c:v>3.5</c:v>
                </c:pt>
                <c:pt idx="3">
                  <c:v>4.5</c:v>
                </c:pt>
              </c:numCache>
            </c:numRef>
          </c:val>
        </c:ser>
        <c:ser>
          <c:idx val="1"/>
          <c:order val="1"/>
          <c:tx>
            <c:strRef>
              <c:f>Tabelle1!$C$1</c:f>
              <c:strCache>
                <c:ptCount val="1"/>
                <c:pt idx="0">
                  <c:v>Datenreihe 2</c:v>
                </c:pt>
              </c:strCache>
            </c:strRef>
          </c:tx>
          <c:spPr>
            <a:solidFill>
              <a:schemeClr val="accent6">
                <a:lumMod val="60000"/>
                <a:lumOff val="40000"/>
              </a:schemeClr>
            </a:solidFill>
          </c:spPr>
          <c:invertIfNegative val="0"/>
          <c:dLbls>
            <c:txPr>
              <a:bodyPr/>
              <a:lstStyle/>
              <a:p>
                <a:pPr>
                  <a:defRPr b="1">
                    <a:solidFill>
                      <a:schemeClr val="bg1"/>
                    </a:solidFill>
                    <a:latin typeface="+mj-lt"/>
                  </a:defRPr>
                </a:pPr>
                <a:endParaRPr lang="de-DE"/>
              </a:p>
            </c:txPr>
            <c:dLblPos val="inEnd"/>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Tabelle1!$C$2:$C$5</c:f>
              <c:numCache>
                <c:formatCode>General</c:formatCode>
                <c:ptCount val="4"/>
                <c:pt idx="0">
                  <c:v>2.4</c:v>
                </c:pt>
                <c:pt idx="1">
                  <c:v>4.4000000000000004</c:v>
                </c:pt>
                <c:pt idx="2">
                  <c:v>1.8</c:v>
                </c:pt>
                <c:pt idx="3">
                  <c:v>2.8</c:v>
                </c:pt>
              </c:numCache>
            </c:numRef>
          </c:val>
        </c:ser>
        <c:ser>
          <c:idx val="2"/>
          <c:order val="2"/>
          <c:tx>
            <c:strRef>
              <c:f>Tabelle1!$D$1</c:f>
              <c:strCache>
                <c:ptCount val="1"/>
                <c:pt idx="0">
                  <c:v>Datenreihe 3</c:v>
                </c:pt>
              </c:strCache>
            </c:strRef>
          </c:tx>
          <c:spPr>
            <a:solidFill>
              <a:schemeClr val="bg1">
                <a:lumMod val="95000"/>
              </a:schemeClr>
            </a:solidFill>
          </c:spPr>
          <c:invertIfNegative val="0"/>
          <c:dLbls>
            <c:txPr>
              <a:bodyPr/>
              <a:lstStyle/>
              <a:p>
                <a:pPr>
                  <a:defRPr b="1">
                    <a:solidFill>
                      <a:schemeClr val="bg1">
                        <a:lumMod val="50000"/>
                      </a:schemeClr>
                    </a:solidFill>
                    <a:latin typeface="+mj-lt"/>
                  </a:defRPr>
                </a:pPr>
                <a:endParaRPr lang="de-DE"/>
              </a:p>
            </c:txPr>
            <c:dLblPos val="inEnd"/>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90"/>
        <c:overlap val="100"/>
        <c:axId val="172930560"/>
        <c:axId val="172932096"/>
      </c:barChart>
      <c:catAx>
        <c:axId val="172930560"/>
        <c:scaling>
          <c:orientation val="minMax"/>
        </c:scaling>
        <c:delete val="0"/>
        <c:axPos val="b"/>
        <c:majorTickMark val="out"/>
        <c:minorTickMark val="none"/>
        <c:tickLblPos val="nextTo"/>
        <c:spPr>
          <a:ln>
            <a:noFill/>
          </a:ln>
        </c:spPr>
        <c:txPr>
          <a:bodyPr/>
          <a:lstStyle/>
          <a:p>
            <a:pPr>
              <a:defRPr sz="1400">
                <a:solidFill>
                  <a:schemeClr val="bg1"/>
                </a:solidFill>
              </a:defRPr>
            </a:pPr>
            <a:endParaRPr lang="de-DE"/>
          </a:p>
        </c:txPr>
        <c:crossAx val="172932096"/>
        <c:crosses val="autoZero"/>
        <c:auto val="1"/>
        <c:lblAlgn val="ctr"/>
        <c:lblOffset val="100"/>
        <c:noMultiLvlLbl val="0"/>
      </c:catAx>
      <c:valAx>
        <c:axId val="172932096"/>
        <c:scaling>
          <c:orientation val="minMax"/>
        </c:scaling>
        <c:delete val="1"/>
        <c:axPos val="l"/>
        <c:majorGridlines>
          <c:spPr>
            <a:ln>
              <a:noFill/>
            </a:ln>
          </c:spPr>
        </c:majorGridlines>
        <c:numFmt formatCode="0%" sourceLinked="1"/>
        <c:majorTickMark val="out"/>
        <c:minorTickMark val="none"/>
        <c:tickLblPos val="nextTo"/>
        <c:crossAx val="172930560"/>
        <c:crosses val="autoZero"/>
        <c:crossBetween val="between"/>
      </c:valAx>
    </c:plotArea>
    <c:plotVisOnly val="1"/>
    <c:dispBlanksAs val="gap"/>
    <c:showDLblsOverMax val="0"/>
  </c:chart>
  <c:txPr>
    <a:bodyPr/>
    <a:lstStyle/>
    <a:p>
      <a:pPr>
        <a:defRPr sz="1800"/>
      </a:pPr>
      <a:endParaRPr lang="de-DE"/>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2.6491360148824427E-2"/>
          <c:y val="5.6049056407065367E-2"/>
          <c:w val="0.96688579981396949"/>
          <c:h val="0.90039318694526238"/>
        </c:manualLayout>
      </c:layout>
      <c:barChart>
        <c:barDir val="bar"/>
        <c:grouping val="percentStacked"/>
        <c:varyColors val="0"/>
        <c:ser>
          <c:idx val="0"/>
          <c:order val="0"/>
          <c:tx>
            <c:strRef>
              <c:f>Tabelle1!$B$1</c:f>
              <c:strCache>
                <c:ptCount val="1"/>
                <c:pt idx="0">
                  <c:v>Datenreihe 1</c:v>
                </c:pt>
              </c:strCache>
            </c:strRef>
          </c:tx>
          <c:invertIfNegative val="0"/>
          <c:dPt>
            <c:idx val="1"/>
            <c:invertIfNegative val="0"/>
            <c:bubble3D val="0"/>
            <c:spPr>
              <a:solidFill>
                <a:schemeClr val="accent6"/>
              </a:solidFill>
            </c:spPr>
          </c:dPt>
          <c:dPt>
            <c:idx val="2"/>
            <c:invertIfNegative val="0"/>
            <c:bubble3D val="0"/>
            <c:spPr>
              <a:solidFill>
                <a:schemeClr val="accent3"/>
              </a:solidFill>
            </c:spPr>
          </c:dPt>
          <c:dLbls>
            <c:txPr>
              <a:bodyPr/>
              <a:lstStyle/>
              <a:p>
                <a:pPr>
                  <a:defRPr sz="3200">
                    <a:solidFill>
                      <a:schemeClr val="bg1"/>
                    </a:solidFill>
                    <a:latin typeface="Bebas Neue" panose="020B0506020202020201" pitchFamily="34" charset="0"/>
                  </a:defRPr>
                </a:pPr>
                <a:endParaRPr lang="de-DE"/>
              </a:p>
            </c:txPr>
            <c:dLblPos val="ctr"/>
            <c:showLegendKey val="0"/>
            <c:showVal val="1"/>
            <c:showCatName val="0"/>
            <c:showSerName val="0"/>
            <c:showPercent val="0"/>
            <c:showBubbleSize val="0"/>
            <c:showLeaderLines val="0"/>
          </c:dLbls>
          <c:cat>
            <c:strRef>
              <c:f>Tabelle1!$A$2:$A$4</c:f>
              <c:strCache>
                <c:ptCount val="3"/>
                <c:pt idx="0">
                  <c:v>Kategorie 1</c:v>
                </c:pt>
                <c:pt idx="1">
                  <c:v>Kategorie 2</c:v>
                </c:pt>
                <c:pt idx="2">
                  <c:v>Kategorie 3</c:v>
                </c:pt>
              </c:strCache>
            </c:strRef>
          </c:cat>
          <c:val>
            <c:numRef>
              <c:f>Tabelle1!$B$2:$B$4</c:f>
              <c:numCache>
                <c:formatCode>General</c:formatCode>
                <c:ptCount val="3"/>
                <c:pt idx="0">
                  <c:v>4.3</c:v>
                </c:pt>
                <c:pt idx="1">
                  <c:v>2.5</c:v>
                </c:pt>
                <c:pt idx="2">
                  <c:v>3.5</c:v>
                </c:pt>
              </c:numCache>
            </c:numRef>
          </c:val>
        </c:ser>
        <c:ser>
          <c:idx val="1"/>
          <c:order val="1"/>
          <c:tx>
            <c:strRef>
              <c:f>Tabelle1!$C$1</c:f>
              <c:strCache>
                <c:ptCount val="1"/>
                <c:pt idx="0">
                  <c:v>Datenreihe 2</c:v>
                </c:pt>
              </c:strCache>
            </c:strRef>
          </c:tx>
          <c:spPr>
            <a:pattFill prst="ltDnDiag">
              <a:fgClr>
                <a:schemeClr val="bg1">
                  <a:lumMod val="75000"/>
                </a:schemeClr>
              </a:fgClr>
              <a:bgClr>
                <a:schemeClr val="bg1"/>
              </a:bgClr>
            </a:pattFill>
          </c:spPr>
          <c:invertIfNegative val="0"/>
          <c:cat>
            <c:strRef>
              <c:f>Tabelle1!$A$2:$A$4</c:f>
              <c:strCache>
                <c:ptCount val="3"/>
                <c:pt idx="0">
                  <c:v>Kategorie 1</c:v>
                </c:pt>
                <c:pt idx="1">
                  <c:v>Kategorie 2</c:v>
                </c:pt>
                <c:pt idx="2">
                  <c:v>Kategorie 3</c:v>
                </c:pt>
              </c:strCache>
            </c:strRef>
          </c:cat>
          <c:val>
            <c:numRef>
              <c:f>Tabelle1!$C$2:$C$4</c:f>
              <c:numCache>
                <c:formatCode>General</c:formatCode>
                <c:ptCount val="3"/>
                <c:pt idx="0">
                  <c:v>2.4</c:v>
                </c:pt>
                <c:pt idx="1">
                  <c:v>4.4000000000000004</c:v>
                </c:pt>
                <c:pt idx="2">
                  <c:v>1.8</c:v>
                </c:pt>
              </c:numCache>
            </c:numRef>
          </c:val>
        </c:ser>
        <c:dLbls>
          <c:showLegendKey val="0"/>
          <c:showVal val="0"/>
          <c:showCatName val="0"/>
          <c:showSerName val="0"/>
          <c:showPercent val="0"/>
          <c:showBubbleSize val="0"/>
        </c:dLbls>
        <c:gapWidth val="21"/>
        <c:overlap val="100"/>
        <c:axId val="174018560"/>
        <c:axId val="174020096"/>
      </c:barChart>
      <c:catAx>
        <c:axId val="174018560"/>
        <c:scaling>
          <c:orientation val="minMax"/>
        </c:scaling>
        <c:delete val="1"/>
        <c:axPos val="l"/>
        <c:majorTickMark val="out"/>
        <c:minorTickMark val="none"/>
        <c:tickLblPos val="nextTo"/>
        <c:crossAx val="174020096"/>
        <c:crosses val="autoZero"/>
        <c:auto val="1"/>
        <c:lblAlgn val="ctr"/>
        <c:lblOffset val="100"/>
        <c:noMultiLvlLbl val="0"/>
      </c:catAx>
      <c:valAx>
        <c:axId val="174020096"/>
        <c:scaling>
          <c:orientation val="minMax"/>
        </c:scaling>
        <c:delete val="1"/>
        <c:axPos val="b"/>
        <c:majorGridlines>
          <c:spPr>
            <a:ln>
              <a:noFill/>
            </a:ln>
          </c:spPr>
        </c:majorGridlines>
        <c:numFmt formatCode="0%" sourceLinked="1"/>
        <c:majorTickMark val="out"/>
        <c:minorTickMark val="none"/>
        <c:tickLblPos val="nextTo"/>
        <c:crossAx val="174018560"/>
        <c:crosses val="autoZero"/>
        <c:crossBetween val="between"/>
      </c:valAx>
      <c:spPr>
        <a:ln>
          <a:noFill/>
        </a:ln>
      </c:spPr>
    </c:plotArea>
    <c:plotVisOnly val="1"/>
    <c:dispBlanksAs val="gap"/>
    <c:showDLblsOverMax val="0"/>
  </c:chart>
  <c:txPr>
    <a:bodyPr/>
    <a:lstStyle/>
    <a:p>
      <a:pPr>
        <a:defRPr sz="1800"/>
      </a:pPr>
      <a:endParaRPr lang="de-DE"/>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102831835389408E-2"/>
          <c:y val="5.2153413813764496E-2"/>
          <c:w val="0.93925012717113809"/>
          <c:h val="0.74685971022046738"/>
        </c:manualLayout>
      </c:layout>
      <c:barChart>
        <c:barDir val="bar"/>
        <c:grouping val="stacked"/>
        <c:varyColors val="0"/>
        <c:ser>
          <c:idx val="0"/>
          <c:order val="0"/>
          <c:tx>
            <c:strRef>
              <c:f>Sheet1!$A$2</c:f>
              <c:strCache>
                <c:ptCount val="1"/>
                <c:pt idx="0">
                  <c:v>Description A</c:v>
                </c:pt>
              </c:strCache>
            </c:strRef>
          </c:tx>
          <c:spPr>
            <a:solidFill>
              <a:schemeClr val="accent3">
                <a:lumMod val="50000"/>
              </a:schemeClr>
            </a:solidFill>
            <a:ln w="12691">
              <a:noFill/>
              <a:prstDash val="solid"/>
            </a:ln>
            <a:effectLst/>
          </c:spPr>
          <c:invertIfNegative val="0"/>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Sheet1!$B$2:$D$2</c:f>
              <c:numCache>
                <c:formatCode>0.0</c:formatCode>
                <c:ptCount val="3"/>
                <c:pt idx="0">
                  <c:v>348</c:v>
                </c:pt>
                <c:pt idx="1">
                  <c:v>800</c:v>
                </c:pt>
                <c:pt idx="2">
                  <c:v>600</c:v>
                </c:pt>
              </c:numCache>
            </c:numRef>
          </c:val>
        </c:ser>
        <c:ser>
          <c:idx val="1"/>
          <c:order val="1"/>
          <c:tx>
            <c:strRef>
              <c:f>Sheet1!$A$3</c:f>
              <c:strCache>
                <c:ptCount val="1"/>
                <c:pt idx="0">
                  <c:v>Description B</c:v>
                </c:pt>
              </c:strCache>
            </c:strRef>
          </c:tx>
          <c:spPr>
            <a:solidFill>
              <a:schemeClr val="accent3">
                <a:lumMod val="75000"/>
              </a:schemeClr>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Sheet1!$B$3:$D$3</c:f>
              <c:numCache>
                <c:formatCode>0.0</c:formatCode>
                <c:ptCount val="3"/>
                <c:pt idx="0">
                  <c:v>956</c:v>
                </c:pt>
                <c:pt idx="1">
                  <c:v>1187</c:v>
                </c:pt>
                <c:pt idx="2">
                  <c:v>1187</c:v>
                </c:pt>
              </c:numCache>
            </c:numRef>
          </c:val>
        </c:ser>
        <c:ser>
          <c:idx val="2"/>
          <c:order val="2"/>
          <c:tx>
            <c:strRef>
              <c:f>Sheet1!$A$4</c:f>
              <c:strCache>
                <c:ptCount val="1"/>
                <c:pt idx="0">
                  <c:v>Description C</c:v>
                </c:pt>
              </c:strCache>
            </c:strRef>
          </c:tx>
          <c:spPr>
            <a:solidFill>
              <a:schemeClr val="accent3"/>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Sheet1!$B$4:$D$4</c:f>
              <c:numCache>
                <c:formatCode>0.0</c:formatCode>
                <c:ptCount val="3"/>
                <c:pt idx="0">
                  <c:v>255</c:v>
                </c:pt>
                <c:pt idx="1">
                  <c:v>355</c:v>
                </c:pt>
                <c:pt idx="2">
                  <c:v>355</c:v>
                </c:pt>
              </c:numCache>
            </c:numRef>
          </c:val>
        </c:ser>
        <c:ser>
          <c:idx val="3"/>
          <c:order val="3"/>
          <c:tx>
            <c:strRef>
              <c:f>Sheet1!$A$5</c:f>
              <c:strCache>
                <c:ptCount val="1"/>
                <c:pt idx="0">
                  <c:v>Description D</c:v>
                </c:pt>
              </c:strCache>
            </c:strRef>
          </c:tx>
          <c:spPr>
            <a:solidFill>
              <a:schemeClr val="accent6"/>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Sheet1!$B$5:$D$5</c:f>
              <c:numCache>
                <c:formatCode>0.0</c:formatCode>
                <c:ptCount val="3"/>
                <c:pt idx="0">
                  <c:v>718</c:v>
                </c:pt>
                <c:pt idx="1">
                  <c:v>1200</c:v>
                </c:pt>
                <c:pt idx="2">
                  <c:v>1000</c:v>
                </c:pt>
              </c:numCache>
            </c:numRef>
          </c:val>
        </c:ser>
        <c:ser>
          <c:idx val="4"/>
          <c:order val="4"/>
          <c:tx>
            <c:strRef>
              <c:f>Sheet1!$A$6</c:f>
              <c:strCache>
                <c:ptCount val="1"/>
                <c:pt idx="0">
                  <c:v>Description E</c:v>
                </c:pt>
              </c:strCache>
            </c:strRef>
          </c:tx>
          <c:spPr>
            <a:solidFill>
              <a:schemeClr val="accent6">
                <a:lumMod val="75000"/>
              </a:schemeClr>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Sheet1!$B$6:$D$6</c:f>
              <c:numCache>
                <c:formatCode>0.0</c:formatCode>
                <c:ptCount val="3"/>
                <c:pt idx="0">
                  <c:v>84</c:v>
                </c:pt>
                <c:pt idx="1">
                  <c:v>94</c:v>
                </c:pt>
                <c:pt idx="2">
                  <c:v>94</c:v>
                </c:pt>
              </c:numCache>
            </c:numRef>
          </c:val>
        </c:ser>
        <c:ser>
          <c:idx val="5"/>
          <c:order val="5"/>
          <c:tx>
            <c:strRef>
              <c:f>Sheet1!$A$7</c:f>
              <c:strCache>
                <c:ptCount val="1"/>
                <c:pt idx="0">
                  <c:v>Description F</c:v>
                </c:pt>
              </c:strCache>
            </c:strRef>
          </c:tx>
          <c:spPr>
            <a:solidFill>
              <a:schemeClr val="accent6">
                <a:lumMod val="50000"/>
              </a:schemeClr>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Sheet1!$B$7:$D$7</c:f>
              <c:numCache>
                <c:formatCode>0.0</c:formatCode>
                <c:ptCount val="3"/>
                <c:pt idx="0">
                  <c:v>201</c:v>
                </c:pt>
                <c:pt idx="1">
                  <c:v>296</c:v>
                </c:pt>
                <c:pt idx="2">
                  <c:v>296</c:v>
                </c:pt>
              </c:numCache>
            </c:numRef>
          </c:val>
        </c:ser>
        <c:dLbls>
          <c:showLegendKey val="0"/>
          <c:showVal val="0"/>
          <c:showCatName val="0"/>
          <c:showSerName val="0"/>
          <c:showPercent val="0"/>
          <c:showBubbleSize val="0"/>
        </c:dLbls>
        <c:gapWidth val="126"/>
        <c:overlap val="100"/>
        <c:axId val="173970944"/>
        <c:axId val="173972480"/>
      </c:barChart>
      <c:catAx>
        <c:axId val="173970944"/>
        <c:scaling>
          <c:orientation val="minMax"/>
        </c:scaling>
        <c:delete val="1"/>
        <c:axPos val="l"/>
        <c:numFmt formatCode="General" sourceLinked="1"/>
        <c:majorTickMark val="none"/>
        <c:minorTickMark val="none"/>
        <c:tickLblPos val="low"/>
        <c:crossAx val="173972480"/>
        <c:crosses val="autoZero"/>
        <c:auto val="1"/>
        <c:lblAlgn val="ctr"/>
        <c:lblOffset val="20"/>
        <c:noMultiLvlLbl val="0"/>
      </c:catAx>
      <c:valAx>
        <c:axId val="173972480"/>
        <c:scaling>
          <c:orientation val="minMax"/>
          <c:max val="3950"/>
          <c:min val="0"/>
        </c:scaling>
        <c:delete val="0"/>
        <c:axPos val="b"/>
        <c:majorGridlines>
          <c:spPr>
            <a:ln w="6350" cmpd="sng">
              <a:noFill/>
              <a:prstDash val="solid"/>
            </a:ln>
          </c:spPr>
        </c:majorGridlines>
        <c:numFmt formatCode="0.0" sourceLinked="1"/>
        <c:majorTickMark val="none"/>
        <c:minorTickMark val="none"/>
        <c:tickLblPos val="none"/>
        <c:spPr>
          <a:ln>
            <a:noFill/>
          </a:ln>
        </c:spPr>
        <c:crossAx val="173970944"/>
        <c:crosses val="autoZero"/>
        <c:crossBetween val="between"/>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5625067158351349E-2"/>
          <c:y val="0"/>
          <c:w val="0.94819772650586986"/>
          <c:h val="0.87276947764717094"/>
        </c:manualLayout>
      </c:layout>
      <c:barChart>
        <c:barDir val="bar"/>
        <c:grouping val="clustered"/>
        <c:varyColors val="0"/>
        <c:ser>
          <c:idx val="0"/>
          <c:order val="0"/>
          <c:tx>
            <c:strRef>
              <c:f>Tabelle1!$B$1</c:f>
              <c:strCache>
                <c:ptCount val="1"/>
                <c:pt idx="0">
                  <c:v>Datenreihe 1</c:v>
                </c:pt>
              </c:strCache>
            </c:strRef>
          </c:tx>
          <c:spPr>
            <a:solidFill>
              <a:schemeClr val="accent1">
                <a:lumMod val="60000"/>
                <a:lumOff val="40000"/>
              </a:schemeClr>
            </a:solidFill>
          </c:spPr>
          <c:invertIfNegative val="0"/>
          <c:dLbls>
            <c:txPr>
              <a:bodyPr/>
              <a:lstStyle/>
              <a:p>
                <a:pPr>
                  <a:defRPr sz="1200">
                    <a:solidFill>
                      <a:schemeClr val="bg1"/>
                    </a:solidFill>
                  </a:defRPr>
                </a:pPr>
                <a:endParaRPr lang="de-DE"/>
              </a:p>
            </c:txPr>
            <c:dLblPos val="inEnd"/>
            <c:showLegendKey val="0"/>
            <c:showVal val="1"/>
            <c:showCatName val="0"/>
            <c:showSerName val="0"/>
            <c:showPercent val="0"/>
            <c:showBubbleSize val="0"/>
            <c:showLeaderLines val="0"/>
          </c:dLbls>
          <c:cat>
            <c:strRef>
              <c:f>Tabelle1!$A$2:$A$4</c:f>
              <c:strCache>
                <c:ptCount val="2"/>
                <c:pt idx="0">
                  <c:v>Kategorie 1</c:v>
                </c:pt>
                <c:pt idx="1">
                  <c:v>Kategorie 2</c:v>
                </c:pt>
              </c:strCache>
            </c:strRef>
          </c:cat>
          <c:val>
            <c:numRef>
              <c:f>Tabelle1!$B$2:$B$4</c:f>
              <c:numCache>
                <c:formatCode>General</c:formatCode>
                <c:ptCount val="3"/>
                <c:pt idx="0">
                  <c:v>4.3</c:v>
                </c:pt>
                <c:pt idx="1">
                  <c:v>2.5</c:v>
                </c:pt>
              </c:numCache>
            </c:numRef>
          </c:val>
        </c:ser>
        <c:ser>
          <c:idx val="1"/>
          <c:order val="1"/>
          <c:tx>
            <c:strRef>
              <c:f>Tabelle1!$C$1</c:f>
              <c:strCache>
                <c:ptCount val="1"/>
                <c:pt idx="0">
                  <c:v>Datenreihe 2</c:v>
                </c:pt>
              </c:strCache>
            </c:strRef>
          </c:tx>
          <c:spPr>
            <a:solidFill>
              <a:schemeClr val="accent1"/>
            </a:solidFill>
          </c:spPr>
          <c:invertIfNegative val="0"/>
          <c:dLbls>
            <c:txPr>
              <a:bodyPr/>
              <a:lstStyle/>
              <a:p>
                <a:pPr>
                  <a:defRPr sz="1200" u="none">
                    <a:solidFill>
                      <a:schemeClr val="bg1"/>
                    </a:solidFill>
                  </a:defRPr>
                </a:pPr>
                <a:endParaRPr lang="de-DE"/>
              </a:p>
            </c:txPr>
            <c:dLblPos val="inEnd"/>
            <c:showLegendKey val="0"/>
            <c:showVal val="1"/>
            <c:showCatName val="0"/>
            <c:showSerName val="0"/>
            <c:showPercent val="0"/>
            <c:showBubbleSize val="0"/>
            <c:showLeaderLines val="0"/>
          </c:dLbls>
          <c:cat>
            <c:strRef>
              <c:f>Tabelle1!$A$2:$A$4</c:f>
              <c:strCache>
                <c:ptCount val="2"/>
                <c:pt idx="0">
                  <c:v>Kategorie 1</c:v>
                </c:pt>
                <c:pt idx="1">
                  <c:v>Kategorie 2</c:v>
                </c:pt>
              </c:strCache>
            </c:strRef>
          </c:cat>
          <c:val>
            <c:numRef>
              <c:f>Tabelle1!$C$2:$C$4</c:f>
              <c:numCache>
                <c:formatCode>General</c:formatCode>
                <c:ptCount val="3"/>
                <c:pt idx="0">
                  <c:v>2.4</c:v>
                </c:pt>
                <c:pt idx="1">
                  <c:v>4.4000000000000004</c:v>
                </c:pt>
              </c:numCache>
            </c:numRef>
          </c:val>
        </c:ser>
        <c:ser>
          <c:idx val="2"/>
          <c:order val="2"/>
          <c:tx>
            <c:strRef>
              <c:f>Tabelle1!$D$1</c:f>
              <c:strCache>
                <c:ptCount val="1"/>
                <c:pt idx="0">
                  <c:v>Datenreihe 3</c:v>
                </c:pt>
              </c:strCache>
            </c:strRef>
          </c:tx>
          <c:spPr>
            <a:solidFill>
              <a:schemeClr val="accent1">
                <a:lumMod val="50000"/>
              </a:schemeClr>
            </a:solidFill>
          </c:spPr>
          <c:invertIfNegative val="0"/>
          <c:dLbls>
            <c:txPr>
              <a:bodyPr/>
              <a:lstStyle/>
              <a:p>
                <a:pPr>
                  <a:defRPr sz="1200">
                    <a:solidFill>
                      <a:schemeClr val="bg1"/>
                    </a:solidFill>
                  </a:defRPr>
                </a:pPr>
                <a:endParaRPr lang="de-DE"/>
              </a:p>
            </c:txPr>
            <c:dLblPos val="inEnd"/>
            <c:showLegendKey val="0"/>
            <c:showVal val="1"/>
            <c:showCatName val="0"/>
            <c:showSerName val="0"/>
            <c:showPercent val="0"/>
            <c:showBubbleSize val="0"/>
            <c:showLeaderLines val="0"/>
          </c:dLbls>
          <c:cat>
            <c:strRef>
              <c:f>Tabelle1!$A$2:$A$4</c:f>
              <c:strCache>
                <c:ptCount val="2"/>
                <c:pt idx="0">
                  <c:v>Kategorie 1</c:v>
                </c:pt>
                <c:pt idx="1">
                  <c:v>Kategorie 2</c:v>
                </c:pt>
              </c:strCache>
            </c:strRef>
          </c:cat>
          <c:val>
            <c:numRef>
              <c:f>Tabelle1!$D$2:$D$4</c:f>
              <c:numCache>
                <c:formatCode>General</c:formatCode>
                <c:ptCount val="3"/>
                <c:pt idx="0">
                  <c:v>2</c:v>
                </c:pt>
                <c:pt idx="1">
                  <c:v>2</c:v>
                </c:pt>
              </c:numCache>
            </c:numRef>
          </c:val>
        </c:ser>
        <c:dLbls>
          <c:showLegendKey val="0"/>
          <c:showVal val="0"/>
          <c:showCatName val="0"/>
          <c:showSerName val="0"/>
          <c:showPercent val="0"/>
          <c:showBubbleSize val="0"/>
        </c:dLbls>
        <c:gapWidth val="78"/>
        <c:axId val="173525248"/>
        <c:axId val="173546112"/>
      </c:barChart>
      <c:catAx>
        <c:axId val="173525248"/>
        <c:scaling>
          <c:orientation val="minMax"/>
        </c:scaling>
        <c:delete val="0"/>
        <c:axPos val="l"/>
        <c:majorTickMark val="none"/>
        <c:minorTickMark val="none"/>
        <c:tickLblPos val="none"/>
        <c:spPr>
          <a:ln>
            <a:noFill/>
          </a:ln>
        </c:spPr>
        <c:crossAx val="173546112"/>
        <c:crosses val="autoZero"/>
        <c:auto val="1"/>
        <c:lblAlgn val="ctr"/>
        <c:lblOffset val="100"/>
        <c:noMultiLvlLbl val="0"/>
      </c:catAx>
      <c:valAx>
        <c:axId val="173546112"/>
        <c:scaling>
          <c:orientation val="minMax"/>
          <c:max val="4.4000000000000004"/>
          <c:min val="0"/>
        </c:scaling>
        <c:delete val="0"/>
        <c:axPos val="b"/>
        <c:majorGridlines>
          <c:spPr>
            <a:ln>
              <a:noFill/>
            </a:ln>
          </c:spPr>
        </c:majorGridlines>
        <c:numFmt formatCode="General" sourceLinked="1"/>
        <c:majorTickMark val="none"/>
        <c:minorTickMark val="none"/>
        <c:tickLblPos val="none"/>
        <c:spPr>
          <a:ln>
            <a:noFill/>
          </a:ln>
        </c:spPr>
        <c:crossAx val="173525248"/>
        <c:crosses val="autoZero"/>
        <c:crossBetween val="between"/>
      </c:valAx>
    </c:plotArea>
    <c:plotVisOnly val="1"/>
    <c:dispBlanksAs val="gap"/>
    <c:showDLblsOverMax val="0"/>
  </c:chart>
  <c:txPr>
    <a:bodyPr/>
    <a:lstStyle/>
    <a:p>
      <a:pPr>
        <a:defRPr sz="1800"/>
      </a:pPr>
      <a:endParaRPr lang="de-DE"/>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4065611230726963E-2"/>
          <c:y val="5.2153413813764496E-2"/>
          <c:w val="0.88212622492773629"/>
          <c:h val="0.74685971022046738"/>
        </c:manualLayout>
      </c:layout>
      <c:barChart>
        <c:barDir val="bar"/>
        <c:grouping val="stacked"/>
        <c:varyColors val="0"/>
        <c:ser>
          <c:idx val="0"/>
          <c:order val="0"/>
          <c:tx>
            <c:strRef>
              <c:f>Sheet1!$A$2</c:f>
              <c:strCache>
                <c:ptCount val="1"/>
                <c:pt idx="0">
                  <c:v>Description A</c:v>
                </c:pt>
              </c:strCache>
            </c:strRef>
          </c:tx>
          <c:spPr>
            <a:solidFill>
              <a:srgbClr val="A6A6A6"/>
            </a:solidFill>
            <a:ln w="12691">
              <a:noFill/>
              <a:prstDash val="solid"/>
            </a:ln>
            <a:effectLst/>
          </c:spPr>
          <c:invertIfNegative val="0"/>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Sheet1!$B$2:$D$2</c:f>
              <c:numCache>
                <c:formatCode>0.0</c:formatCode>
                <c:ptCount val="3"/>
                <c:pt idx="0">
                  <c:v>348</c:v>
                </c:pt>
                <c:pt idx="1">
                  <c:v>800</c:v>
                </c:pt>
                <c:pt idx="2">
                  <c:v>600</c:v>
                </c:pt>
              </c:numCache>
            </c:numRef>
          </c:val>
        </c:ser>
        <c:ser>
          <c:idx val="1"/>
          <c:order val="1"/>
          <c:tx>
            <c:strRef>
              <c:f>Sheet1!$A$3</c:f>
              <c:strCache>
                <c:ptCount val="1"/>
                <c:pt idx="0">
                  <c:v>Description B</c:v>
                </c:pt>
              </c:strCache>
            </c:strRef>
          </c:tx>
          <c:spPr>
            <a:solidFill>
              <a:srgbClr val="BFBFBF"/>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Sheet1!$B$3:$D$3</c:f>
              <c:numCache>
                <c:formatCode>0.0</c:formatCode>
                <c:ptCount val="3"/>
                <c:pt idx="0">
                  <c:v>956</c:v>
                </c:pt>
                <c:pt idx="1">
                  <c:v>1187</c:v>
                </c:pt>
                <c:pt idx="2">
                  <c:v>1187</c:v>
                </c:pt>
              </c:numCache>
            </c:numRef>
          </c:val>
        </c:ser>
        <c:ser>
          <c:idx val="2"/>
          <c:order val="2"/>
          <c:tx>
            <c:strRef>
              <c:f>Sheet1!$A$4</c:f>
              <c:strCache>
                <c:ptCount val="1"/>
                <c:pt idx="0">
                  <c:v>Description C</c:v>
                </c:pt>
              </c:strCache>
            </c:strRef>
          </c:tx>
          <c:spPr>
            <a:solidFill>
              <a:srgbClr val="6A8BAD"/>
            </a:solidFill>
            <a:ln w="12691">
              <a:noFill/>
              <a:prstDash val="solid"/>
            </a:ln>
            <a:effectLst/>
          </c:spPr>
          <c:invertIfNegative val="0"/>
          <c:dPt>
            <c:idx val="0"/>
            <c:invertIfNegative val="0"/>
            <c:bubble3D val="0"/>
          </c:dPt>
          <c:dLbls>
            <c:numFmt formatCode="General" sourceLinked="0"/>
            <c:spPr>
              <a:noFill/>
              <a:ln w="25383">
                <a:noFill/>
              </a:ln>
            </c:spPr>
            <c:txPr>
              <a:bodyPr anchorCtr="0"/>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Sheet1!$B$1:$D$1</c:f>
              <c:strCache>
                <c:ptCount val="3"/>
                <c:pt idx="0">
                  <c:v>Q1 2014</c:v>
                </c:pt>
                <c:pt idx="1">
                  <c:v>Q1 2015</c:v>
                </c:pt>
                <c:pt idx="2">
                  <c:v>Q1 2015</c:v>
                </c:pt>
              </c:strCache>
            </c:strRef>
          </c:cat>
          <c:val>
            <c:numRef>
              <c:f>Sheet1!$B$4:$D$4</c:f>
              <c:numCache>
                <c:formatCode>0.0</c:formatCode>
                <c:ptCount val="3"/>
                <c:pt idx="0">
                  <c:v>255</c:v>
                </c:pt>
                <c:pt idx="1">
                  <c:v>355</c:v>
                </c:pt>
                <c:pt idx="2">
                  <c:v>355</c:v>
                </c:pt>
              </c:numCache>
            </c:numRef>
          </c:val>
        </c:ser>
        <c:ser>
          <c:idx val="3"/>
          <c:order val="3"/>
          <c:tx>
            <c:strRef>
              <c:f>Sheet1!$A$5</c:f>
              <c:strCache>
                <c:ptCount val="1"/>
                <c:pt idx="0">
                  <c:v>Description D</c:v>
                </c:pt>
              </c:strCache>
            </c:strRef>
          </c:tx>
          <c:spPr>
            <a:solidFill>
              <a:srgbClr val="1F74AD"/>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Sheet1!$B$5:$D$5</c:f>
              <c:numCache>
                <c:formatCode>0.0</c:formatCode>
                <c:ptCount val="3"/>
                <c:pt idx="0">
                  <c:v>718</c:v>
                </c:pt>
                <c:pt idx="1">
                  <c:v>1200</c:v>
                </c:pt>
                <c:pt idx="2">
                  <c:v>1000</c:v>
                </c:pt>
              </c:numCache>
            </c:numRef>
          </c:val>
        </c:ser>
        <c:ser>
          <c:idx val="4"/>
          <c:order val="4"/>
          <c:tx>
            <c:strRef>
              <c:f>Sheet1!$A$6</c:f>
              <c:strCache>
                <c:ptCount val="1"/>
                <c:pt idx="0">
                  <c:v>Description E</c:v>
                </c:pt>
              </c:strCache>
            </c:strRef>
          </c:tx>
          <c:spPr>
            <a:solidFill>
              <a:srgbClr val="144D73"/>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Sheet1!$B$6:$D$6</c:f>
              <c:numCache>
                <c:formatCode>0.0</c:formatCode>
                <c:ptCount val="3"/>
                <c:pt idx="0">
                  <c:v>84</c:v>
                </c:pt>
                <c:pt idx="1">
                  <c:v>94</c:v>
                </c:pt>
                <c:pt idx="2">
                  <c:v>94</c:v>
                </c:pt>
              </c:numCache>
            </c:numRef>
          </c:val>
        </c:ser>
        <c:ser>
          <c:idx val="5"/>
          <c:order val="5"/>
          <c:tx>
            <c:strRef>
              <c:f>Sheet1!$A$7</c:f>
              <c:strCache>
                <c:ptCount val="1"/>
                <c:pt idx="0">
                  <c:v>Description F</c:v>
                </c:pt>
              </c:strCache>
            </c:strRef>
          </c:tx>
          <c:spPr>
            <a:solidFill>
              <a:srgbClr val="2D899F"/>
            </a:solidFill>
          </c:spPr>
          <c:invertIfNegative val="0"/>
          <c:dLbls>
            <c:numFmt formatCode="General" sourceLinked="0"/>
            <c:spPr>
              <a:noFill/>
              <a:ln>
                <a:noFill/>
              </a:ln>
              <a:effectLst/>
            </c:spPr>
            <c:txPr>
              <a:bodyPr wrap="square" lIns="38100" tIns="19050" rIns="38100" bIns="19050" anchor="ctr" anchorCtr="0">
                <a:spAutoFit/>
              </a:bodyPr>
              <a:lstStyle/>
              <a:p>
                <a:pPr algn="ctr">
                  <a:defRPr lang="de-DE" sz="1200" b="0" i="0" u="none" strike="noStrike" kern="1200" baseline="0">
                    <a:solidFill>
                      <a:srgbClr val="FFFFFF"/>
                    </a:solidFill>
                    <a:effectLst/>
                    <a:latin typeface="+mn-lt"/>
                    <a:ea typeface="Arial"/>
                    <a:cs typeface="Arial"/>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Sheet1!$B$1:$D$1</c:f>
              <c:strCache>
                <c:ptCount val="3"/>
                <c:pt idx="0">
                  <c:v>Q1 2014</c:v>
                </c:pt>
                <c:pt idx="1">
                  <c:v>Q1 2015</c:v>
                </c:pt>
                <c:pt idx="2">
                  <c:v>Q1 2015</c:v>
                </c:pt>
              </c:strCache>
            </c:strRef>
          </c:cat>
          <c:val>
            <c:numRef>
              <c:f>Sheet1!$B$7:$D$7</c:f>
              <c:numCache>
                <c:formatCode>0.0</c:formatCode>
                <c:ptCount val="3"/>
                <c:pt idx="0">
                  <c:v>201</c:v>
                </c:pt>
                <c:pt idx="1">
                  <c:v>296</c:v>
                </c:pt>
                <c:pt idx="2">
                  <c:v>296</c:v>
                </c:pt>
              </c:numCache>
            </c:numRef>
          </c:val>
        </c:ser>
        <c:dLbls>
          <c:showLegendKey val="0"/>
          <c:showVal val="0"/>
          <c:showCatName val="0"/>
          <c:showSerName val="0"/>
          <c:showPercent val="0"/>
          <c:showBubbleSize val="0"/>
        </c:dLbls>
        <c:gapWidth val="126"/>
        <c:overlap val="100"/>
        <c:axId val="177289856"/>
        <c:axId val="173674880"/>
      </c:barChart>
      <c:catAx>
        <c:axId val="177289856"/>
        <c:scaling>
          <c:orientation val="minMax"/>
        </c:scaling>
        <c:delete val="1"/>
        <c:axPos val="l"/>
        <c:numFmt formatCode="General" sourceLinked="1"/>
        <c:majorTickMark val="none"/>
        <c:minorTickMark val="none"/>
        <c:tickLblPos val="low"/>
        <c:crossAx val="173674880"/>
        <c:crosses val="autoZero"/>
        <c:auto val="1"/>
        <c:lblAlgn val="ctr"/>
        <c:lblOffset val="20"/>
        <c:noMultiLvlLbl val="0"/>
      </c:catAx>
      <c:valAx>
        <c:axId val="173674880"/>
        <c:scaling>
          <c:orientation val="minMax"/>
        </c:scaling>
        <c:delete val="1"/>
        <c:axPos val="b"/>
        <c:majorGridlines>
          <c:spPr>
            <a:ln w="6350" cmpd="sng">
              <a:noFill/>
              <a:prstDash val="solid"/>
            </a:ln>
          </c:spPr>
        </c:majorGridlines>
        <c:numFmt formatCode="0.0" sourceLinked="1"/>
        <c:majorTickMark val="out"/>
        <c:minorTickMark val="none"/>
        <c:tickLblPos val="nextTo"/>
        <c:crossAx val="177289856"/>
        <c:crosses val="autoZero"/>
        <c:crossBetween val="between"/>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168224467127115E-2"/>
          <c:y val="8.5052259887005599E-2"/>
          <c:w val="0.95566355106574574"/>
          <c:h val="0.72296235836487999"/>
        </c:manualLayout>
      </c:layout>
      <c:areaChart>
        <c:grouping val="standard"/>
        <c:varyColors val="0"/>
        <c:ser>
          <c:idx val="0"/>
          <c:order val="0"/>
          <c:tx>
            <c:strRef>
              <c:f>Sheet1!$A$2</c:f>
              <c:strCache>
                <c:ptCount val="1"/>
                <c:pt idx="0">
                  <c:v>Description A</c:v>
                </c:pt>
              </c:strCache>
            </c:strRef>
          </c:tx>
          <c:spPr>
            <a:solidFill>
              <a:schemeClr val="bg1">
                <a:alpha val="60000"/>
              </a:schemeClr>
            </a:solidFill>
            <a:ln w="12691">
              <a:noFill/>
              <a:prstDash val="solid"/>
            </a:ln>
            <a:effectLst/>
          </c:spPr>
          <c:dPt>
            <c:idx val="0"/>
            <c:bubble3D val="0"/>
            <c:spPr>
              <a:solidFill>
                <a:schemeClr val="bg1">
                  <a:alpha val="60000"/>
                </a:schemeClr>
              </a:solidFill>
              <a:ln w="12691">
                <a:noFill/>
                <a:prstDash val="solid"/>
              </a:ln>
              <a:effectLst/>
            </c:spPr>
          </c:dPt>
          <c:cat>
            <c:numRef>
              <c:f>Sheet1!$B$1:$F$1</c:f>
              <c:numCache>
                <c:formatCode>General</c:formatCode>
                <c:ptCount val="5"/>
                <c:pt idx="0">
                  <c:v>2010</c:v>
                </c:pt>
                <c:pt idx="1">
                  <c:v>2015</c:v>
                </c:pt>
                <c:pt idx="2">
                  <c:v>2020</c:v>
                </c:pt>
                <c:pt idx="3">
                  <c:v>2025</c:v>
                </c:pt>
                <c:pt idx="4">
                  <c:v>2030</c:v>
                </c:pt>
              </c:numCache>
            </c:numRef>
          </c:cat>
          <c:val>
            <c:numRef>
              <c:f>Sheet1!$B$2:$F$2</c:f>
              <c:numCache>
                <c:formatCode>0.0</c:formatCode>
                <c:ptCount val="5"/>
                <c:pt idx="0">
                  <c:v>0</c:v>
                </c:pt>
                <c:pt idx="1">
                  <c:v>120</c:v>
                </c:pt>
                <c:pt idx="2">
                  <c:v>50</c:v>
                </c:pt>
                <c:pt idx="3">
                  <c:v>63</c:v>
                </c:pt>
                <c:pt idx="4">
                  <c:v>74</c:v>
                </c:pt>
              </c:numCache>
            </c:numRef>
          </c:val>
        </c:ser>
        <c:ser>
          <c:idx val="1"/>
          <c:order val="1"/>
          <c:tx>
            <c:strRef>
              <c:f>Sheet1!$A$3</c:f>
              <c:strCache>
                <c:ptCount val="1"/>
                <c:pt idx="0">
                  <c:v>Description B</c:v>
                </c:pt>
              </c:strCache>
            </c:strRef>
          </c:tx>
          <c:spPr>
            <a:solidFill>
              <a:schemeClr val="accent6">
                <a:alpha val="60000"/>
              </a:schemeClr>
            </a:solidFill>
            <a:ln w="12691">
              <a:noFill/>
              <a:prstDash val="solid"/>
            </a:ln>
            <a:effectLst/>
          </c:spPr>
          <c:dPt>
            <c:idx val="0"/>
            <c:bubble3D val="0"/>
          </c:dPt>
          <c:cat>
            <c:numRef>
              <c:f>Sheet1!$B$1:$F$1</c:f>
              <c:numCache>
                <c:formatCode>General</c:formatCode>
                <c:ptCount val="5"/>
                <c:pt idx="0">
                  <c:v>2010</c:v>
                </c:pt>
                <c:pt idx="1">
                  <c:v>2015</c:v>
                </c:pt>
                <c:pt idx="2">
                  <c:v>2020</c:v>
                </c:pt>
                <c:pt idx="3">
                  <c:v>2025</c:v>
                </c:pt>
                <c:pt idx="4">
                  <c:v>2030</c:v>
                </c:pt>
              </c:numCache>
            </c:numRef>
          </c:cat>
          <c:val>
            <c:numRef>
              <c:f>Sheet1!$B$3:$F$3</c:f>
              <c:numCache>
                <c:formatCode>0.0</c:formatCode>
                <c:ptCount val="5"/>
                <c:pt idx="0">
                  <c:v>0</c:v>
                </c:pt>
                <c:pt idx="1">
                  <c:v>80</c:v>
                </c:pt>
                <c:pt idx="2">
                  <c:v>1</c:v>
                </c:pt>
                <c:pt idx="3">
                  <c:v>56</c:v>
                </c:pt>
                <c:pt idx="4">
                  <c:v>64</c:v>
                </c:pt>
              </c:numCache>
            </c:numRef>
          </c:val>
        </c:ser>
        <c:ser>
          <c:idx val="2"/>
          <c:order val="2"/>
          <c:tx>
            <c:strRef>
              <c:f>Sheet1!$A$4</c:f>
              <c:strCache>
                <c:ptCount val="1"/>
                <c:pt idx="0">
                  <c:v>Description C</c:v>
                </c:pt>
              </c:strCache>
            </c:strRef>
          </c:tx>
          <c:spPr>
            <a:solidFill>
              <a:schemeClr val="accent3">
                <a:alpha val="60000"/>
              </a:schemeClr>
            </a:solidFill>
            <a:ln w="12691">
              <a:noFill/>
              <a:prstDash val="solid"/>
            </a:ln>
            <a:effectLst/>
          </c:spPr>
          <c:dPt>
            <c:idx val="0"/>
            <c:bubble3D val="0"/>
          </c:dPt>
          <c:cat>
            <c:numRef>
              <c:f>Sheet1!$B$1:$F$1</c:f>
              <c:numCache>
                <c:formatCode>General</c:formatCode>
                <c:ptCount val="5"/>
                <c:pt idx="0">
                  <c:v>2010</c:v>
                </c:pt>
                <c:pt idx="1">
                  <c:v>2015</c:v>
                </c:pt>
                <c:pt idx="2">
                  <c:v>2020</c:v>
                </c:pt>
                <c:pt idx="3">
                  <c:v>2025</c:v>
                </c:pt>
                <c:pt idx="4">
                  <c:v>2030</c:v>
                </c:pt>
              </c:numCache>
            </c:numRef>
          </c:cat>
          <c:val>
            <c:numRef>
              <c:f>Sheet1!$B$4:$F$4</c:f>
              <c:numCache>
                <c:formatCode>0.0</c:formatCode>
                <c:ptCount val="5"/>
                <c:pt idx="0">
                  <c:v>0</c:v>
                </c:pt>
                <c:pt idx="1">
                  <c:v>20</c:v>
                </c:pt>
                <c:pt idx="2">
                  <c:v>67</c:v>
                </c:pt>
                <c:pt idx="3">
                  <c:v>10</c:v>
                </c:pt>
                <c:pt idx="4">
                  <c:v>90</c:v>
                </c:pt>
              </c:numCache>
            </c:numRef>
          </c:val>
        </c:ser>
        <c:ser>
          <c:idx val="3"/>
          <c:order val="3"/>
          <c:tx>
            <c:strRef>
              <c:f>Sheet1!$A$5</c:f>
              <c:strCache>
                <c:ptCount val="1"/>
                <c:pt idx="0">
                  <c:v>Description D</c:v>
                </c:pt>
              </c:strCache>
            </c:strRef>
          </c:tx>
          <c:spPr>
            <a:solidFill>
              <a:schemeClr val="tx2">
                <a:alpha val="60000"/>
              </a:schemeClr>
            </a:solidFill>
            <a:ln w="12691">
              <a:noFill/>
              <a:prstDash val="solid"/>
            </a:ln>
            <a:effectLst/>
          </c:spPr>
          <c:dPt>
            <c:idx val="1"/>
            <c:bubble3D val="0"/>
          </c:dPt>
          <c:cat>
            <c:numRef>
              <c:f>Sheet1!$B$1:$F$1</c:f>
              <c:numCache>
                <c:formatCode>General</c:formatCode>
                <c:ptCount val="5"/>
                <c:pt idx="0">
                  <c:v>2010</c:v>
                </c:pt>
                <c:pt idx="1">
                  <c:v>2015</c:v>
                </c:pt>
                <c:pt idx="2">
                  <c:v>2020</c:v>
                </c:pt>
                <c:pt idx="3">
                  <c:v>2025</c:v>
                </c:pt>
                <c:pt idx="4">
                  <c:v>2030</c:v>
                </c:pt>
              </c:numCache>
            </c:numRef>
          </c:cat>
          <c:val>
            <c:numRef>
              <c:f>Sheet1!$B$5:$F$5</c:f>
              <c:numCache>
                <c:formatCode>0.0</c:formatCode>
                <c:ptCount val="5"/>
                <c:pt idx="0">
                  <c:v>0</c:v>
                </c:pt>
                <c:pt idx="1">
                  <c:v>10</c:v>
                </c:pt>
                <c:pt idx="2">
                  <c:v>40</c:v>
                </c:pt>
                <c:pt idx="3">
                  <c:v>15</c:v>
                </c:pt>
                <c:pt idx="4">
                  <c:v>30</c:v>
                </c:pt>
              </c:numCache>
            </c:numRef>
          </c:val>
        </c:ser>
        <c:dLbls>
          <c:showLegendKey val="0"/>
          <c:showVal val="0"/>
          <c:showCatName val="0"/>
          <c:showSerName val="0"/>
          <c:showPercent val="0"/>
          <c:showBubbleSize val="0"/>
        </c:dLbls>
        <c:axId val="174130304"/>
        <c:axId val="174131840"/>
      </c:areaChart>
      <c:catAx>
        <c:axId val="174130304"/>
        <c:scaling>
          <c:orientation val="minMax"/>
        </c:scaling>
        <c:delete val="0"/>
        <c:axPos val="b"/>
        <c:numFmt formatCode="General" sourceLinked="1"/>
        <c:majorTickMark val="none"/>
        <c:minorTickMark val="none"/>
        <c:tickLblPos val="nextTo"/>
        <c:spPr>
          <a:noFill/>
          <a:ln w="25383">
            <a:noFill/>
            <a:prstDash val="solid"/>
          </a:ln>
        </c:spPr>
        <c:txPr>
          <a:bodyPr rot="0" vert="horz"/>
          <a:lstStyle/>
          <a:p>
            <a:pPr>
              <a:defRPr sz="1400" b="0" i="0" u="none" strike="noStrike" baseline="0">
                <a:solidFill>
                  <a:schemeClr val="bg1"/>
                </a:solidFill>
                <a:latin typeface="+mn-lt"/>
                <a:ea typeface="Arial"/>
                <a:cs typeface="Arial"/>
              </a:defRPr>
            </a:pPr>
            <a:endParaRPr lang="de-DE"/>
          </a:p>
        </c:txPr>
        <c:crossAx val="174131840"/>
        <c:crosses val="autoZero"/>
        <c:auto val="1"/>
        <c:lblAlgn val="ctr"/>
        <c:lblOffset val="10"/>
        <c:noMultiLvlLbl val="0"/>
      </c:catAx>
      <c:valAx>
        <c:axId val="174131840"/>
        <c:scaling>
          <c:orientation val="minMax"/>
        </c:scaling>
        <c:delete val="1"/>
        <c:axPos val="l"/>
        <c:majorGridlines>
          <c:spPr>
            <a:ln w="6350">
              <a:noFill/>
              <a:prstDash val="solid"/>
            </a:ln>
          </c:spPr>
        </c:majorGridlines>
        <c:numFmt formatCode="0.0" sourceLinked="1"/>
        <c:majorTickMark val="out"/>
        <c:minorTickMark val="none"/>
        <c:tickLblPos val="nextTo"/>
        <c:crossAx val="174130304"/>
        <c:crosses val="autoZero"/>
        <c:crossBetween val="midCat"/>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826592115724949E-2"/>
          <c:y val="0"/>
          <c:w val="0.94886147374900609"/>
          <c:h val="0.78866525942241805"/>
        </c:manualLayout>
      </c:layout>
      <c:areaChart>
        <c:grouping val="stacked"/>
        <c:varyColors val="0"/>
        <c:ser>
          <c:idx val="0"/>
          <c:order val="0"/>
          <c:tx>
            <c:strRef>
              <c:f>Sheet1!$A$2</c:f>
              <c:strCache>
                <c:ptCount val="1"/>
                <c:pt idx="0">
                  <c:v>Description A</c:v>
                </c:pt>
              </c:strCache>
            </c:strRef>
          </c:tx>
          <c:spPr>
            <a:solidFill>
              <a:schemeClr val="tx2"/>
            </a:solidFill>
            <a:ln w="76200">
              <a:solidFill>
                <a:schemeClr val="tx2">
                  <a:lumMod val="50000"/>
                </a:schemeClr>
              </a:solidFill>
              <a:prstDash val="solid"/>
            </a:ln>
            <a:effectLst/>
          </c:spPr>
          <c:dPt>
            <c:idx val="0"/>
            <c:bubble3D val="0"/>
            <c:spPr>
              <a:solidFill>
                <a:schemeClr val="tx2"/>
              </a:solidFill>
              <a:ln w="76200">
                <a:solidFill>
                  <a:schemeClr val="tx2">
                    <a:lumMod val="50000"/>
                  </a:schemeClr>
                </a:solidFill>
                <a:prstDash val="solid"/>
              </a:ln>
              <a:effectLst/>
            </c:spPr>
          </c:dPt>
          <c:cat>
            <c:numRef>
              <c:f>Sheet1!$B$1:$F$1</c:f>
              <c:numCache>
                <c:formatCode>General</c:formatCode>
                <c:ptCount val="5"/>
                <c:pt idx="0">
                  <c:v>2010</c:v>
                </c:pt>
                <c:pt idx="1">
                  <c:v>2015</c:v>
                </c:pt>
                <c:pt idx="2">
                  <c:v>2020</c:v>
                </c:pt>
                <c:pt idx="3">
                  <c:v>2025</c:v>
                </c:pt>
                <c:pt idx="4">
                  <c:v>2030</c:v>
                </c:pt>
              </c:numCache>
            </c:numRef>
          </c:cat>
          <c:val>
            <c:numRef>
              <c:f>Sheet1!$B$2:$F$2</c:f>
              <c:numCache>
                <c:formatCode>0.0</c:formatCode>
                <c:ptCount val="5"/>
                <c:pt idx="0">
                  <c:v>100</c:v>
                </c:pt>
                <c:pt idx="1">
                  <c:v>120</c:v>
                </c:pt>
                <c:pt idx="2">
                  <c:v>200</c:v>
                </c:pt>
                <c:pt idx="3">
                  <c:v>400</c:v>
                </c:pt>
                <c:pt idx="4">
                  <c:v>50</c:v>
                </c:pt>
              </c:numCache>
            </c:numRef>
          </c:val>
        </c:ser>
        <c:ser>
          <c:idx val="1"/>
          <c:order val="1"/>
          <c:tx>
            <c:strRef>
              <c:f>Sheet1!$A$3</c:f>
              <c:strCache>
                <c:ptCount val="1"/>
                <c:pt idx="0">
                  <c:v>Description B</c:v>
                </c:pt>
              </c:strCache>
            </c:strRef>
          </c:tx>
          <c:spPr>
            <a:solidFill>
              <a:schemeClr val="tx2">
                <a:lumMod val="60000"/>
                <a:lumOff val="40000"/>
              </a:schemeClr>
            </a:solidFill>
            <a:ln w="76200">
              <a:solidFill>
                <a:schemeClr val="tx2">
                  <a:lumMod val="50000"/>
                </a:schemeClr>
              </a:solidFill>
              <a:prstDash val="solid"/>
            </a:ln>
            <a:effectLst/>
          </c:spPr>
          <c:dPt>
            <c:idx val="0"/>
            <c:bubble3D val="0"/>
          </c:dPt>
          <c:cat>
            <c:numRef>
              <c:f>Sheet1!$B$1:$F$1</c:f>
              <c:numCache>
                <c:formatCode>General</c:formatCode>
                <c:ptCount val="5"/>
                <c:pt idx="0">
                  <c:v>2010</c:v>
                </c:pt>
                <c:pt idx="1">
                  <c:v>2015</c:v>
                </c:pt>
                <c:pt idx="2">
                  <c:v>2020</c:v>
                </c:pt>
                <c:pt idx="3">
                  <c:v>2025</c:v>
                </c:pt>
                <c:pt idx="4">
                  <c:v>2030</c:v>
                </c:pt>
              </c:numCache>
            </c:numRef>
          </c:cat>
          <c:val>
            <c:numRef>
              <c:f>Sheet1!$B$3:$F$3</c:f>
              <c:numCache>
                <c:formatCode>0.0</c:formatCode>
                <c:ptCount val="5"/>
                <c:pt idx="0">
                  <c:v>300</c:v>
                </c:pt>
                <c:pt idx="1">
                  <c:v>400</c:v>
                </c:pt>
                <c:pt idx="2">
                  <c:v>200</c:v>
                </c:pt>
                <c:pt idx="3">
                  <c:v>300</c:v>
                </c:pt>
                <c:pt idx="4">
                  <c:v>250</c:v>
                </c:pt>
              </c:numCache>
            </c:numRef>
          </c:val>
        </c:ser>
        <c:ser>
          <c:idx val="2"/>
          <c:order val="2"/>
          <c:tx>
            <c:strRef>
              <c:f>Sheet1!$A$4</c:f>
              <c:strCache>
                <c:ptCount val="1"/>
                <c:pt idx="0">
                  <c:v>Description B</c:v>
                </c:pt>
              </c:strCache>
            </c:strRef>
          </c:tx>
          <c:spPr>
            <a:solidFill>
              <a:schemeClr val="tx2">
                <a:lumMod val="40000"/>
                <a:lumOff val="60000"/>
              </a:schemeClr>
            </a:solidFill>
            <a:ln w="76200">
              <a:solidFill>
                <a:schemeClr val="tx2">
                  <a:lumMod val="50000"/>
                </a:schemeClr>
              </a:solidFill>
              <a:prstDash val="solid"/>
            </a:ln>
            <a:effectLst/>
          </c:spPr>
          <c:dPt>
            <c:idx val="0"/>
            <c:bubble3D val="0"/>
          </c:dPt>
          <c:cat>
            <c:numRef>
              <c:f>Sheet1!$B$1:$F$1</c:f>
              <c:numCache>
                <c:formatCode>General</c:formatCode>
                <c:ptCount val="5"/>
                <c:pt idx="0">
                  <c:v>2010</c:v>
                </c:pt>
                <c:pt idx="1">
                  <c:v>2015</c:v>
                </c:pt>
                <c:pt idx="2">
                  <c:v>2020</c:v>
                </c:pt>
                <c:pt idx="3">
                  <c:v>2025</c:v>
                </c:pt>
                <c:pt idx="4">
                  <c:v>2030</c:v>
                </c:pt>
              </c:numCache>
            </c:numRef>
          </c:cat>
          <c:val>
            <c:numRef>
              <c:f>Sheet1!$B$4:$F$4</c:f>
              <c:numCache>
                <c:formatCode>0.0</c:formatCode>
                <c:ptCount val="5"/>
                <c:pt idx="0">
                  <c:v>300</c:v>
                </c:pt>
                <c:pt idx="1">
                  <c:v>400</c:v>
                </c:pt>
                <c:pt idx="2">
                  <c:v>200</c:v>
                </c:pt>
                <c:pt idx="3">
                  <c:v>300</c:v>
                </c:pt>
                <c:pt idx="4">
                  <c:v>250</c:v>
                </c:pt>
              </c:numCache>
            </c:numRef>
          </c:val>
        </c:ser>
        <c:ser>
          <c:idx val="3"/>
          <c:order val="3"/>
          <c:tx>
            <c:strRef>
              <c:f>Sheet1!$A$5</c:f>
              <c:strCache>
                <c:ptCount val="1"/>
              </c:strCache>
            </c:strRef>
          </c:tx>
          <c:spPr>
            <a:solidFill>
              <a:schemeClr val="accent1"/>
            </a:solidFill>
            <a:ln w="28575">
              <a:solidFill>
                <a:schemeClr val="tx2">
                  <a:lumMod val="50000"/>
                </a:schemeClr>
              </a:solidFill>
              <a:prstDash val="solid"/>
            </a:ln>
            <a:effectLst/>
          </c:spPr>
          <c:dPt>
            <c:idx val="1"/>
            <c:bubble3D val="0"/>
          </c:dPt>
          <c:cat>
            <c:numRef>
              <c:f>Sheet1!$B$1:$F$1</c:f>
              <c:numCache>
                <c:formatCode>General</c:formatCode>
                <c:ptCount val="5"/>
                <c:pt idx="0">
                  <c:v>2010</c:v>
                </c:pt>
                <c:pt idx="1">
                  <c:v>2015</c:v>
                </c:pt>
                <c:pt idx="2">
                  <c:v>2020</c:v>
                </c:pt>
                <c:pt idx="3">
                  <c:v>2025</c:v>
                </c:pt>
                <c:pt idx="4">
                  <c:v>2030</c:v>
                </c:pt>
              </c:numCache>
            </c:numRef>
          </c:cat>
          <c:val>
            <c:numRef>
              <c:f>Sheet1!$B$5:$F$5</c:f>
              <c:numCache>
                <c:formatCode>General</c:formatCode>
                <c:ptCount val="5"/>
              </c:numCache>
            </c:numRef>
          </c:val>
        </c:ser>
        <c:dLbls>
          <c:showLegendKey val="0"/>
          <c:showVal val="0"/>
          <c:showCatName val="0"/>
          <c:showSerName val="0"/>
          <c:showPercent val="0"/>
          <c:showBubbleSize val="0"/>
        </c:dLbls>
        <c:axId val="176622976"/>
        <c:axId val="176628864"/>
      </c:areaChart>
      <c:catAx>
        <c:axId val="176622976"/>
        <c:scaling>
          <c:orientation val="minMax"/>
        </c:scaling>
        <c:delete val="0"/>
        <c:axPos val="b"/>
        <c:numFmt formatCode="General" sourceLinked="1"/>
        <c:majorTickMark val="none"/>
        <c:minorTickMark val="none"/>
        <c:tickLblPos val="nextTo"/>
        <c:spPr>
          <a:noFill/>
          <a:ln w="25383">
            <a:noFill/>
            <a:prstDash val="solid"/>
          </a:ln>
        </c:spPr>
        <c:txPr>
          <a:bodyPr rot="0" vert="horz"/>
          <a:lstStyle/>
          <a:p>
            <a:pPr>
              <a:defRPr sz="1400" b="0" i="0" u="none" strike="noStrike" baseline="0">
                <a:solidFill>
                  <a:schemeClr val="bg1"/>
                </a:solidFill>
                <a:latin typeface="+mn-lt"/>
                <a:ea typeface="Arial"/>
                <a:cs typeface="Arial"/>
              </a:defRPr>
            </a:pPr>
            <a:endParaRPr lang="de-DE"/>
          </a:p>
        </c:txPr>
        <c:crossAx val="176628864"/>
        <c:crosses val="autoZero"/>
        <c:auto val="1"/>
        <c:lblAlgn val="ctr"/>
        <c:lblOffset val="10"/>
        <c:noMultiLvlLbl val="0"/>
      </c:catAx>
      <c:valAx>
        <c:axId val="176628864"/>
        <c:scaling>
          <c:orientation val="minMax"/>
        </c:scaling>
        <c:delete val="1"/>
        <c:axPos val="l"/>
        <c:majorGridlines>
          <c:spPr>
            <a:ln w="6350">
              <a:noFill/>
              <a:prstDash val="solid"/>
            </a:ln>
          </c:spPr>
        </c:majorGridlines>
        <c:numFmt formatCode="0.0" sourceLinked="1"/>
        <c:majorTickMark val="out"/>
        <c:minorTickMark val="none"/>
        <c:tickLblPos val="nextTo"/>
        <c:crossAx val="176622976"/>
        <c:crosses val="autoZero"/>
        <c:crossBetween val="midCat"/>
      </c:valAx>
      <c:spPr>
        <a:noFill/>
        <a:ln w="25400">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132542148607058E-2"/>
          <c:y val="3.0948716376526832E-3"/>
          <c:w val="0.98180839151480004"/>
          <c:h val="0.94013879463514016"/>
        </c:manualLayout>
      </c:layout>
      <c:scatterChart>
        <c:scatterStyle val="lineMarker"/>
        <c:varyColors val="0"/>
        <c:ser>
          <c:idx val="0"/>
          <c:order val="0"/>
          <c:tx>
            <c:strRef>
              <c:f>Tabelle1!$B$1</c:f>
              <c:strCache>
                <c:ptCount val="1"/>
                <c:pt idx="0">
                  <c:v>Y-Werte</c:v>
                </c:pt>
              </c:strCache>
            </c:strRef>
          </c:tx>
          <c:spPr>
            <a:ln w="28575">
              <a:noFill/>
            </a:ln>
          </c:spPr>
          <c:marker>
            <c:symbol val="circle"/>
            <c:size val="20"/>
            <c:spPr>
              <a:solidFill>
                <a:schemeClr val="accent1"/>
              </a:solidFill>
              <a:ln w="28575">
                <a:noFill/>
              </a:ln>
            </c:spPr>
          </c:marker>
          <c:dPt>
            <c:idx val="3"/>
            <c:marker>
              <c:symbol val="circle"/>
              <c:size val="36"/>
            </c:marker>
            <c:bubble3D val="0"/>
          </c:dPt>
          <c:dPt>
            <c:idx val="13"/>
            <c:marker>
              <c:symbol val="circle"/>
              <c:size val="43"/>
            </c:marker>
            <c:bubble3D val="0"/>
          </c:dPt>
          <c:dLbls>
            <c:dLbl>
              <c:idx val="3"/>
              <c:layout/>
              <c:dLblPos val="ctr"/>
              <c:showLegendKey val="0"/>
              <c:showVal val="1"/>
              <c:showCatName val="0"/>
              <c:showSerName val="0"/>
              <c:showPercent val="0"/>
              <c:showBubbleSize val="0"/>
            </c:dLbl>
            <c:dLbl>
              <c:idx val="13"/>
              <c:layout/>
              <c:dLblPos val="ctr"/>
              <c:showLegendKey val="0"/>
              <c:showVal val="1"/>
              <c:showCatName val="0"/>
              <c:showSerName val="0"/>
              <c:showPercent val="0"/>
              <c:showBubbleSize val="0"/>
            </c:dLbl>
            <c:txPr>
              <a:bodyPr/>
              <a:lstStyle/>
              <a:p>
                <a:pPr>
                  <a:defRPr sz="2400">
                    <a:solidFill>
                      <a:schemeClr val="bg1"/>
                    </a:solidFill>
                    <a:latin typeface="Bebas Neue" panose="020B0506020202020201" pitchFamily="34" charset="0"/>
                  </a:defRPr>
                </a:pPr>
                <a:endParaRPr lang="de-DE"/>
              </a:p>
            </c:txPr>
            <c:showLegendKey val="0"/>
            <c:showVal val="0"/>
            <c:showCatName val="0"/>
            <c:showSerName val="0"/>
            <c:showPercent val="0"/>
            <c:showBubbleSize val="0"/>
          </c:dLbls>
          <c:xVal>
            <c:numRef>
              <c:f>Tabelle1!$A$2:$A$16</c:f>
              <c:numCache>
                <c:formatCode>General</c:formatCode>
                <c:ptCount val="15"/>
                <c:pt idx="0">
                  <c:v>0</c:v>
                </c:pt>
                <c:pt idx="1">
                  <c:v>1</c:v>
                </c:pt>
                <c:pt idx="2">
                  <c:v>2</c:v>
                </c:pt>
                <c:pt idx="3">
                  <c:v>3</c:v>
                </c:pt>
                <c:pt idx="4">
                  <c:v>4</c:v>
                </c:pt>
                <c:pt idx="5">
                  <c:v>5</c:v>
                </c:pt>
                <c:pt idx="6">
                  <c:v>6</c:v>
                </c:pt>
                <c:pt idx="7">
                  <c:v>7</c:v>
                </c:pt>
                <c:pt idx="8">
                  <c:v>8</c:v>
                </c:pt>
                <c:pt idx="9">
                  <c:v>9</c:v>
                </c:pt>
                <c:pt idx="10">
                  <c:v>10</c:v>
                </c:pt>
                <c:pt idx="11">
                  <c:v>11</c:v>
                </c:pt>
                <c:pt idx="12">
                  <c:v>12</c:v>
                </c:pt>
                <c:pt idx="13">
                  <c:v>13</c:v>
                </c:pt>
              </c:numCache>
            </c:numRef>
          </c:xVal>
          <c:yVal>
            <c:numRef>
              <c:f>Tabelle1!$B$2:$B$16</c:f>
              <c:numCache>
                <c:formatCode>General</c:formatCode>
                <c:ptCount val="15"/>
                <c:pt idx="0">
                  <c:v>1</c:v>
                </c:pt>
                <c:pt idx="1">
                  <c:v>2</c:v>
                </c:pt>
                <c:pt idx="2">
                  <c:v>2</c:v>
                </c:pt>
                <c:pt idx="3">
                  <c:v>7</c:v>
                </c:pt>
                <c:pt idx="4">
                  <c:v>3</c:v>
                </c:pt>
                <c:pt idx="5">
                  <c:v>2</c:v>
                </c:pt>
                <c:pt idx="6">
                  <c:v>0.5</c:v>
                </c:pt>
                <c:pt idx="7">
                  <c:v>2</c:v>
                </c:pt>
                <c:pt idx="8">
                  <c:v>0.2</c:v>
                </c:pt>
                <c:pt idx="9">
                  <c:v>3</c:v>
                </c:pt>
                <c:pt idx="10">
                  <c:v>1</c:v>
                </c:pt>
                <c:pt idx="11">
                  <c:v>2</c:v>
                </c:pt>
                <c:pt idx="12">
                  <c:v>1</c:v>
                </c:pt>
                <c:pt idx="13">
                  <c:v>8</c:v>
                </c:pt>
              </c:numCache>
            </c:numRef>
          </c:yVal>
          <c:smooth val="0"/>
        </c:ser>
        <c:ser>
          <c:idx val="1"/>
          <c:order val="1"/>
          <c:tx>
            <c:strRef>
              <c:f>Tabelle1!$C$1</c:f>
              <c:strCache>
                <c:ptCount val="1"/>
                <c:pt idx="0">
                  <c:v>Spalte1</c:v>
                </c:pt>
              </c:strCache>
            </c:strRef>
          </c:tx>
          <c:spPr>
            <a:ln w="25400">
              <a:noFill/>
            </a:ln>
          </c:spPr>
          <c:marker>
            <c:symbol val="circle"/>
            <c:size val="20"/>
            <c:spPr>
              <a:solidFill>
                <a:schemeClr val="accent3"/>
              </a:solidFill>
              <a:ln w="28575">
                <a:noFill/>
              </a:ln>
            </c:spPr>
          </c:marker>
          <c:dPt>
            <c:idx val="1"/>
            <c:marker>
              <c:symbol val="circle"/>
              <c:size val="42"/>
            </c:marker>
            <c:bubble3D val="0"/>
          </c:dPt>
          <c:dPt>
            <c:idx val="2"/>
            <c:marker>
              <c:symbol val="circle"/>
              <c:size val="8"/>
            </c:marker>
            <c:bubble3D val="0"/>
          </c:dPt>
          <c:dPt>
            <c:idx val="4"/>
            <c:marker>
              <c:symbol val="circle"/>
              <c:size val="8"/>
            </c:marker>
            <c:bubble3D val="0"/>
          </c:dPt>
          <c:dPt>
            <c:idx val="8"/>
            <c:marker>
              <c:symbol val="circle"/>
              <c:size val="52"/>
            </c:marker>
            <c:bubble3D val="0"/>
          </c:dPt>
          <c:dPt>
            <c:idx val="10"/>
            <c:marker>
              <c:symbol val="circle"/>
              <c:size val="8"/>
            </c:marker>
            <c:bubble3D val="0"/>
          </c:dPt>
          <c:dPt>
            <c:idx val="11"/>
            <c:marker>
              <c:symbol val="circle"/>
              <c:size val="32"/>
            </c:marker>
            <c:bubble3D val="0"/>
          </c:dPt>
          <c:dPt>
            <c:idx val="12"/>
            <c:marker>
              <c:symbol val="circle"/>
              <c:size val="8"/>
            </c:marker>
            <c:bubble3D val="0"/>
          </c:dPt>
          <c:dLbls>
            <c:dLbl>
              <c:idx val="1"/>
              <c:layout/>
              <c:dLblPos val="ctr"/>
              <c:showLegendKey val="0"/>
              <c:showVal val="1"/>
              <c:showCatName val="0"/>
              <c:showSerName val="0"/>
              <c:showPercent val="0"/>
              <c:showBubbleSize val="0"/>
            </c:dLbl>
            <c:dLbl>
              <c:idx val="8"/>
              <c:layout/>
              <c:dLblPos val="ctr"/>
              <c:showLegendKey val="0"/>
              <c:showVal val="1"/>
              <c:showCatName val="0"/>
              <c:showSerName val="0"/>
              <c:showPercent val="0"/>
              <c:showBubbleSize val="0"/>
            </c:dLbl>
            <c:dLbl>
              <c:idx val="11"/>
              <c:layout/>
              <c:dLblPos val="ctr"/>
              <c:showLegendKey val="0"/>
              <c:showVal val="1"/>
              <c:showCatName val="0"/>
              <c:showSerName val="0"/>
              <c:showPercent val="0"/>
              <c:showBubbleSize val="0"/>
            </c:dLbl>
            <c:txPr>
              <a:bodyPr/>
              <a:lstStyle/>
              <a:p>
                <a:pPr>
                  <a:defRPr sz="2400">
                    <a:solidFill>
                      <a:schemeClr val="bg1"/>
                    </a:solidFill>
                    <a:latin typeface="Bebas Neue" panose="020B0506020202020201" pitchFamily="34" charset="0"/>
                  </a:defRPr>
                </a:pPr>
                <a:endParaRPr lang="de-DE"/>
              </a:p>
            </c:txPr>
            <c:showLegendKey val="0"/>
            <c:showVal val="0"/>
            <c:showCatName val="0"/>
            <c:showSerName val="0"/>
            <c:showPercent val="0"/>
            <c:showBubbleSize val="0"/>
          </c:dLbls>
          <c:xVal>
            <c:numRef>
              <c:f>Tabelle1!$A$2:$A$16</c:f>
              <c:numCache>
                <c:formatCode>General</c:formatCode>
                <c:ptCount val="15"/>
                <c:pt idx="0">
                  <c:v>0</c:v>
                </c:pt>
                <c:pt idx="1">
                  <c:v>1</c:v>
                </c:pt>
                <c:pt idx="2">
                  <c:v>2</c:v>
                </c:pt>
                <c:pt idx="3">
                  <c:v>3</c:v>
                </c:pt>
                <c:pt idx="4">
                  <c:v>4</c:v>
                </c:pt>
                <c:pt idx="5">
                  <c:v>5</c:v>
                </c:pt>
                <c:pt idx="6">
                  <c:v>6</c:v>
                </c:pt>
                <c:pt idx="7">
                  <c:v>7</c:v>
                </c:pt>
                <c:pt idx="8">
                  <c:v>8</c:v>
                </c:pt>
                <c:pt idx="9">
                  <c:v>9</c:v>
                </c:pt>
                <c:pt idx="10">
                  <c:v>10</c:v>
                </c:pt>
                <c:pt idx="11">
                  <c:v>11</c:v>
                </c:pt>
                <c:pt idx="12">
                  <c:v>12</c:v>
                </c:pt>
                <c:pt idx="13">
                  <c:v>13</c:v>
                </c:pt>
              </c:numCache>
            </c:numRef>
          </c:xVal>
          <c:yVal>
            <c:numRef>
              <c:f>Tabelle1!$C$2:$C$16</c:f>
              <c:numCache>
                <c:formatCode>General</c:formatCode>
                <c:ptCount val="15"/>
                <c:pt idx="0">
                  <c:v>2</c:v>
                </c:pt>
                <c:pt idx="1">
                  <c:v>4</c:v>
                </c:pt>
                <c:pt idx="2">
                  <c:v>2</c:v>
                </c:pt>
                <c:pt idx="3">
                  <c:v>0.2</c:v>
                </c:pt>
                <c:pt idx="4">
                  <c:v>3</c:v>
                </c:pt>
                <c:pt idx="5">
                  <c:v>1</c:v>
                </c:pt>
                <c:pt idx="6">
                  <c:v>5</c:v>
                </c:pt>
                <c:pt idx="7">
                  <c:v>0.5</c:v>
                </c:pt>
                <c:pt idx="8">
                  <c:v>7</c:v>
                </c:pt>
                <c:pt idx="9">
                  <c:v>0.2</c:v>
                </c:pt>
                <c:pt idx="10">
                  <c:v>1</c:v>
                </c:pt>
                <c:pt idx="11">
                  <c:v>4</c:v>
                </c:pt>
                <c:pt idx="12">
                  <c:v>1</c:v>
                </c:pt>
                <c:pt idx="13">
                  <c:v>0</c:v>
                </c:pt>
              </c:numCache>
            </c:numRef>
          </c:yVal>
          <c:smooth val="0"/>
        </c:ser>
        <c:dLbls>
          <c:showLegendKey val="0"/>
          <c:showVal val="0"/>
          <c:showCatName val="0"/>
          <c:showSerName val="0"/>
          <c:showPercent val="0"/>
          <c:showBubbleSize val="0"/>
        </c:dLbls>
        <c:axId val="191407616"/>
        <c:axId val="191409152"/>
      </c:scatterChart>
      <c:valAx>
        <c:axId val="191407616"/>
        <c:scaling>
          <c:orientation val="minMax"/>
        </c:scaling>
        <c:delete val="1"/>
        <c:axPos val="b"/>
        <c:numFmt formatCode="General" sourceLinked="1"/>
        <c:majorTickMark val="out"/>
        <c:minorTickMark val="none"/>
        <c:tickLblPos val="nextTo"/>
        <c:crossAx val="191409152"/>
        <c:crosses val="autoZero"/>
        <c:crossBetween val="midCat"/>
      </c:valAx>
      <c:valAx>
        <c:axId val="191409152"/>
        <c:scaling>
          <c:orientation val="minMax"/>
        </c:scaling>
        <c:delete val="1"/>
        <c:axPos val="l"/>
        <c:majorGridlines>
          <c:spPr>
            <a:ln>
              <a:noFill/>
            </a:ln>
          </c:spPr>
        </c:majorGridlines>
        <c:numFmt formatCode="General" sourceLinked="1"/>
        <c:majorTickMark val="out"/>
        <c:minorTickMark val="none"/>
        <c:tickLblPos val="nextTo"/>
        <c:crossAx val="191407616"/>
        <c:crosses val="autoZero"/>
        <c:crossBetween val="midCat"/>
      </c:valAx>
      <c:spPr>
        <a:ln>
          <a:noFill/>
        </a:ln>
      </c:spPr>
    </c:plotArea>
    <c:plotVisOnly val="1"/>
    <c:dispBlanksAs val="gap"/>
    <c:showDLblsOverMax val="0"/>
  </c:chart>
  <c:txPr>
    <a:bodyPr/>
    <a:lstStyle/>
    <a:p>
      <a:pPr>
        <a:defRPr sz="1800"/>
      </a:pPr>
      <a:endParaRPr lang="de-DE"/>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9560785210209255E-2"/>
          <c:y val="8.5052259887005599E-2"/>
          <c:w val="0.94111008098485716"/>
          <c:h val="0.72296235836487999"/>
        </c:manualLayout>
      </c:layout>
      <c:lineChart>
        <c:grouping val="standard"/>
        <c:varyColors val="0"/>
        <c:ser>
          <c:idx val="1"/>
          <c:order val="0"/>
          <c:tx>
            <c:strRef>
              <c:f>Sheet1!$A$3</c:f>
              <c:strCache>
                <c:ptCount val="1"/>
                <c:pt idx="0">
                  <c:v>Description B</c:v>
                </c:pt>
              </c:strCache>
            </c:strRef>
          </c:tx>
          <c:spPr>
            <a:ln w="34925">
              <a:solidFill>
                <a:schemeClr val="accent3"/>
              </a:solidFill>
            </a:ln>
            <a:effectLst/>
          </c:spPr>
          <c:marker>
            <c:symbol val="circle"/>
            <c:size val="26"/>
            <c:spPr>
              <a:solidFill>
                <a:schemeClr val="bg1"/>
              </a:solidFill>
              <a:ln w="38100">
                <a:solidFill>
                  <a:schemeClr val="accent3"/>
                </a:solidFill>
              </a:ln>
            </c:spPr>
          </c:marker>
          <c:dPt>
            <c:idx val="0"/>
            <c:bubble3D val="0"/>
          </c:dPt>
          <c:dLbls>
            <c:numFmt formatCode="General" sourceLinked="0"/>
            <c:spPr>
              <a:noFill/>
              <a:ln w="25383">
                <a:noFill/>
              </a:ln>
            </c:spPr>
            <c:txPr>
              <a:bodyPr/>
              <a:lstStyle/>
              <a:p>
                <a:pPr>
                  <a:defRPr sz="1400" b="1" i="0" u="none" strike="noStrike" baseline="0">
                    <a:solidFill>
                      <a:schemeClr val="accent3"/>
                    </a:solidFill>
                    <a:effectLst/>
                    <a:latin typeface="+mj-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Sheet1!$B$1:$H$1</c:f>
              <c:numCache>
                <c:formatCode>General</c:formatCode>
                <c:ptCount val="7"/>
                <c:pt idx="0">
                  <c:v>2010</c:v>
                </c:pt>
                <c:pt idx="1">
                  <c:v>2015</c:v>
                </c:pt>
                <c:pt idx="2">
                  <c:v>2020</c:v>
                </c:pt>
                <c:pt idx="3">
                  <c:v>2025</c:v>
                </c:pt>
                <c:pt idx="4">
                  <c:v>2030</c:v>
                </c:pt>
                <c:pt idx="5">
                  <c:v>2035</c:v>
                </c:pt>
                <c:pt idx="6">
                  <c:v>2040</c:v>
                </c:pt>
              </c:numCache>
            </c:numRef>
          </c:cat>
          <c:val>
            <c:numRef>
              <c:f>Sheet1!$B$3:$H$3</c:f>
              <c:numCache>
                <c:formatCode>0.0</c:formatCode>
                <c:ptCount val="7"/>
                <c:pt idx="0">
                  <c:v>15</c:v>
                </c:pt>
                <c:pt idx="1">
                  <c:v>19</c:v>
                </c:pt>
                <c:pt idx="2">
                  <c:v>27</c:v>
                </c:pt>
                <c:pt idx="3">
                  <c:v>29</c:v>
                </c:pt>
                <c:pt idx="4">
                  <c:v>36</c:v>
                </c:pt>
                <c:pt idx="5">
                  <c:v>41</c:v>
                </c:pt>
                <c:pt idx="6">
                  <c:v>50</c:v>
                </c:pt>
              </c:numCache>
            </c:numRef>
          </c:val>
          <c:smooth val="0"/>
        </c:ser>
        <c:ser>
          <c:idx val="0"/>
          <c:order val="1"/>
          <c:tx>
            <c:strRef>
              <c:f>Sheet1!$A$2</c:f>
              <c:strCache>
                <c:ptCount val="1"/>
                <c:pt idx="0">
                  <c:v>Description A</c:v>
                </c:pt>
              </c:strCache>
            </c:strRef>
          </c:tx>
          <c:spPr>
            <a:ln w="38100">
              <a:solidFill>
                <a:schemeClr val="accent6"/>
              </a:solidFill>
            </a:ln>
            <a:effectLst/>
          </c:spPr>
          <c:marker>
            <c:symbol val="circle"/>
            <c:size val="26"/>
            <c:spPr>
              <a:solidFill>
                <a:schemeClr val="bg1"/>
              </a:solidFill>
              <a:ln w="38100">
                <a:solidFill>
                  <a:schemeClr val="accent6"/>
                </a:solidFill>
              </a:ln>
            </c:spPr>
          </c:marker>
          <c:dLbls>
            <c:numFmt formatCode="General" sourceLinked="0"/>
            <c:spPr>
              <a:noFill/>
              <a:ln w="25383">
                <a:noFill/>
              </a:ln>
            </c:spPr>
            <c:txPr>
              <a:bodyPr/>
              <a:lstStyle/>
              <a:p>
                <a:pPr>
                  <a:defRPr sz="1400" b="1" i="0" u="none" strike="noStrike" baseline="0">
                    <a:solidFill>
                      <a:schemeClr val="accent6"/>
                    </a:solidFill>
                    <a:effectLst/>
                    <a:latin typeface="+mj-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Sheet1!$B$1:$H$1</c:f>
              <c:numCache>
                <c:formatCode>General</c:formatCode>
                <c:ptCount val="7"/>
                <c:pt idx="0">
                  <c:v>2010</c:v>
                </c:pt>
                <c:pt idx="1">
                  <c:v>2015</c:v>
                </c:pt>
                <c:pt idx="2">
                  <c:v>2020</c:v>
                </c:pt>
                <c:pt idx="3">
                  <c:v>2025</c:v>
                </c:pt>
                <c:pt idx="4">
                  <c:v>2030</c:v>
                </c:pt>
                <c:pt idx="5">
                  <c:v>2035</c:v>
                </c:pt>
                <c:pt idx="6">
                  <c:v>2040</c:v>
                </c:pt>
              </c:numCache>
            </c:numRef>
          </c:cat>
          <c:val>
            <c:numRef>
              <c:f>Sheet1!$B$2:$H$2</c:f>
              <c:numCache>
                <c:formatCode>0.0</c:formatCode>
                <c:ptCount val="7"/>
                <c:pt idx="0">
                  <c:v>35</c:v>
                </c:pt>
                <c:pt idx="1">
                  <c:v>54</c:v>
                </c:pt>
                <c:pt idx="2">
                  <c:v>49</c:v>
                </c:pt>
                <c:pt idx="3">
                  <c:v>10</c:v>
                </c:pt>
                <c:pt idx="4">
                  <c:v>95</c:v>
                </c:pt>
                <c:pt idx="5">
                  <c:v>80</c:v>
                </c:pt>
                <c:pt idx="6">
                  <c:v>90</c:v>
                </c:pt>
              </c:numCache>
            </c:numRef>
          </c:val>
          <c:smooth val="0"/>
        </c:ser>
        <c:dLbls>
          <c:showLegendKey val="0"/>
          <c:showVal val="0"/>
          <c:showCatName val="0"/>
          <c:showSerName val="0"/>
          <c:showPercent val="0"/>
          <c:showBubbleSize val="0"/>
        </c:dLbls>
        <c:marker val="1"/>
        <c:smooth val="0"/>
        <c:axId val="128132224"/>
        <c:axId val="128133760"/>
      </c:lineChart>
      <c:catAx>
        <c:axId val="128132224"/>
        <c:scaling>
          <c:orientation val="minMax"/>
        </c:scaling>
        <c:delete val="0"/>
        <c:axPos val="b"/>
        <c:numFmt formatCode="General" sourceLinked="1"/>
        <c:majorTickMark val="none"/>
        <c:minorTickMark val="none"/>
        <c:tickLblPos val="nextTo"/>
        <c:spPr>
          <a:noFill/>
          <a:ln w="25383">
            <a:noFill/>
            <a:prstDash val="solid"/>
          </a:ln>
        </c:spPr>
        <c:txPr>
          <a:bodyPr rot="0" vert="horz"/>
          <a:lstStyle/>
          <a:p>
            <a:pPr>
              <a:defRPr sz="1400" b="0" i="0" u="none" strike="noStrike" baseline="0">
                <a:solidFill>
                  <a:schemeClr val="tx1"/>
                </a:solidFill>
                <a:latin typeface="+mn-lt"/>
                <a:ea typeface="Arial"/>
                <a:cs typeface="Arial"/>
              </a:defRPr>
            </a:pPr>
            <a:endParaRPr lang="de-DE"/>
          </a:p>
        </c:txPr>
        <c:crossAx val="128133760"/>
        <c:crosses val="autoZero"/>
        <c:auto val="1"/>
        <c:lblAlgn val="ctr"/>
        <c:lblOffset val="20"/>
        <c:noMultiLvlLbl val="0"/>
      </c:catAx>
      <c:valAx>
        <c:axId val="128133760"/>
        <c:scaling>
          <c:orientation val="minMax"/>
        </c:scaling>
        <c:delete val="1"/>
        <c:axPos val="l"/>
        <c:majorGridlines>
          <c:spPr>
            <a:ln w="6350">
              <a:noFill/>
              <a:prstDash val="solid"/>
            </a:ln>
          </c:spPr>
        </c:majorGridlines>
        <c:numFmt formatCode="0.0" sourceLinked="1"/>
        <c:majorTickMark val="out"/>
        <c:minorTickMark val="none"/>
        <c:tickLblPos val="nextTo"/>
        <c:crossAx val="128132224"/>
        <c:crosses val="autoZero"/>
        <c:crossBetween val="between"/>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accent1">
                  <a:lumMod val="50000"/>
                  <a:alpha val="40000"/>
                </a:schemeClr>
              </a:solidFill>
            </c:spPr>
          </c:dPt>
          <c:cat>
            <c:strRef>
              <c:f>Tabelle1!$A$2:$A$5</c:f>
              <c:strCache>
                <c:ptCount val="1"/>
                <c:pt idx="0">
                  <c:v>1. Quartal</c:v>
                </c:pt>
              </c:strCache>
            </c:strRef>
          </c:cat>
          <c:val>
            <c:numRef>
              <c:f>Tabelle1!$B$2:$B$5</c:f>
              <c:numCache>
                <c:formatCode>General</c:formatCode>
                <c:ptCount val="4"/>
                <c:pt idx="0">
                  <c:v>60</c:v>
                </c:pt>
                <c:pt idx="1">
                  <c:v>40</c:v>
                </c:pt>
              </c:numCache>
            </c:numRef>
          </c:val>
        </c:ser>
        <c:dLbls>
          <c:showLegendKey val="0"/>
          <c:showVal val="0"/>
          <c:showCatName val="0"/>
          <c:showSerName val="0"/>
          <c:showPercent val="0"/>
          <c:showBubbleSize val="0"/>
          <c:showLeaderLines val="1"/>
        </c:dLbls>
        <c:firstSliceAng val="90"/>
        <c:holeSize val="59"/>
      </c:doughnutChart>
    </c:plotArea>
    <c:plotVisOnly val="1"/>
    <c:dispBlanksAs val="gap"/>
    <c:showDLblsOverMax val="0"/>
  </c:chart>
  <c:txPr>
    <a:bodyPr/>
    <a:lstStyle/>
    <a:p>
      <a:pPr>
        <a:defRPr sz="1800"/>
      </a:pPr>
      <a:endParaRPr lang="de-DE"/>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accent1">
                  <a:lumMod val="50000"/>
                  <a:alpha val="40000"/>
                </a:schemeClr>
              </a:solidFill>
            </c:spPr>
          </c:dPt>
          <c:cat>
            <c:strRef>
              <c:f>Tabelle1!$A$2:$A$5</c:f>
              <c:strCache>
                <c:ptCount val="1"/>
                <c:pt idx="0">
                  <c:v>1. Quartal</c:v>
                </c:pt>
              </c:strCache>
            </c:strRef>
          </c:cat>
          <c:val>
            <c:numRef>
              <c:f>Tabelle1!$B$2:$B$5</c:f>
              <c:numCache>
                <c:formatCode>General</c:formatCode>
                <c:ptCount val="4"/>
                <c:pt idx="0">
                  <c:v>30</c:v>
                </c:pt>
                <c:pt idx="1">
                  <c:v>70</c:v>
                </c:pt>
              </c:numCache>
            </c:numRef>
          </c:val>
        </c:ser>
        <c:dLbls>
          <c:showLegendKey val="0"/>
          <c:showVal val="0"/>
          <c:showCatName val="0"/>
          <c:showSerName val="0"/>
          <c:showPercent val="0"/>
          <c:showBubbleSize val="0"/>
          <c:showLeaderLines val="1"/>
        </c:dLbls>
        <c:firstSliceAng val="90"/>
        <c:holeSize val="59"/>
      </c:doughnutChart>
    </c:plotArea>
    <c:plotVisOnly val="1"/>
    <c:dispBlanksAs val="gap"/>
    <c:showDLblsOverMax val="0"/>
  </c:chart>
  <c:txPr>
    <a:bodyPr/>
    <a:lstStyle/>
    <a:p>
      <a:pPr>
        <a:defRPr sz="1800"/>
      </a:pPr>
      <a:endParaRPr lang="de-DE"/>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accent1">
                  <a:lumMod val="50000"/>
                  <a:alpha val="40000"/>
                </a:schemeClr>
              </a:solidFill>
            </c:spPr>
          </c:dPt>
          <c:cat>
            <c:strRef>
              <c:f>Tabelle1!$A$2:$A$5</c:f>
              <c:strCache>
                <c:ptCount val="1"/>
                <c:pt idx="0">
                  <c:v>1. Quartal</c:v>
                </c:pt>
              </c:strCache>
            </c:strRef>
          </c:cat>
          <c:val>
            <c:numRef>
              <c:f>Tabelle1!$B$2:$B$5</c:f>
              <c:numCache>
                <c:formatCode>General</c:formatCode>
                <c:ptCount val="4"/>
                <c:pt idx="0">
                  <c:v>90</c:v>
                </c:pt>
                <c:pt idx="1">
                  <c:v>50</c:v>
                </c:pt>
              </c:numCache>
            </c:numRef>
          </c:val>
        </c:ser>
        <c:dLbls>
          <c:showLegendKey val="0"/>
          <c:showVal val="0"/>
          <c:showCatName val="0"/>
          <c:showSerName val="0"/>
          <c:showPercent val="0"/>
          <c:showBubbleSize val="0"/>
          <c:showLeaderLines val="1"/>
        </c:dLbls>
        <c:firstSliceAng val="90"/>
        <c:holeSize val="59"/>
      </c:doughnutChart>
    </c:plotArea>
    <c:plotVisOnly val="1"/>
    <c:dispBlanksAs val="gap"/>
    <c:showDLblsOverMax val="0"/>
  </c:chart>
  <c:txPr>
    <a:bodyPr/>
    <a:lstStyle/>
    <a:p>
      <a:pPr>
        <a:defRPr sz="1800"/>
      </a:pPr>
      <a:endParaRPr lang="de-DE"/>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accent1">
                  <a:lumMod val="50000"/>
                  <a:alpha val="40000"/>
                </a:schemeClr>
              </a:solidFill>
            </c:spPr>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59"/>
      </c:doughnutChart>
    </c:plotArea>
    <c:plotVisOnly val="1"/>
    <c:dispBlanksAs val="gap"/>
    <c:showDLblsOverMax val="0"/>
  </c:chart>
  <c:txPr>
    <a:bodyPr/>
    <a:lstStyle/>
    <a:p>
      <a:pPr>
        <a:defRPr sz="1800"/>
      </a:pPr>
      <a:endParaRPr lang="de-DE"/>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bg1">
                  <a:alpha val="10000"/>
                </a:schemeClr>
              </a:solidFill>
            </c:spPr>
          </c:dPt>
          <c:cat>
            <c:strRef>
              <c:f>Tabelle1!$A$2:$A$5</c:f>
              <c:strCache>
                <c:ptCount val="1"/>
                <c:pt idx="0">
                  <c:v>1. Quartal</c:v>
                </c:pt>
              </c:strCache>
            </c:strRef>
          </c:cat>
          <c:val>
            <c:numRef>
              <c:f>Tabelle1!$B$2:$B$5</c:f>
              <c:numCache>
                <c:formatCode>General</c:formatCode>
                <c:ptCount val="4"/>
                <c:pt idx="0">
                  <c:v>60</c:v>
                </c:pt>
                <c:pt idx="1">
                  <c:v>40</c:v>
                </c:pt>
              </c:numCache>
            </c:numRef>
          </c:val>
        </c:ser>
        <c:dLbls>
          <c:showLegendKey val="0"/>
          <c:showVal val="0"/>
          <c:showCatName val="0"/>
          <c:showSerName val="0"/>
          <c:showPercent val="0"/>
          <c:showBubbleSize val="0"/>
          <c:showLeaderLines val="1"/>
        </c:dLbls>
        <c:firstSliceAng val="90"/>
      </c:pieChart>
    </c:plotArea>
    <c:plotVisOnly val="1"/>
    <c:dispBlanksAs val="gap"/>
    <c:showDLblsOverMax val="0"/>
  </c:chart>
  <c:txPr>
    <a:bodyPr/>
    <a:lstStyle/>
    <a:p>
      <a:pPr>
        <a:defRPr sz="1800"/>
      </a:pPr>
      <a:endParaRPr lang="de-DE"/>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bg1">
                  <a:alpha val="10000"/>
                </a:schemeClr>
              </a:solidFill>
            </c:spPr>
          </c:dPt>
          <c:cat>
            <c:strRef>
              <c:f>Tabelle1!$A$2:$A$5</c:f>
              <c:strCache>
                <c:ptCount val="1"/>
                <c:pt idx="0">
                  <c:v>1. Quartal</c:v>
                </c:pt>
              </c:strCache>
            </c:strRef>
          </c:cat>
          <c:val>
            <c:numRef>
              <c:f>Tabelle1!$B$2:$B$5</c:f>
              <c:numCache>
                <c:formatCode>General</c:formatCode>
                <c:ptCount val="4"/>
                <c:pt idx="0">
                  <c:v>30</c:v>
                </c:pt>
                <c:pt idx="1">
                  <c:v>70</c:v>
                </c:pt>
              </c:numCache>
            </c:numRef>
          </c:val>
        </c:ser>
        <c:dLbls>
          <c:showLegendKey val="0"/>
          <c:showVal val="0"/>
          <c:showCatName val="0"/>
          <c:showSerName val="0"/>
          <c:showPercent val="0"/>
          <c:showBubbleSize val="0"/>
          <c:showLeaderLines val="1"/>
        </c:dLbls>
        <c:firstSliceAng val="90"/>
      </c:pieChart>
    </c:plotArea>
    <c:plotVisOnly val="1"/>
    <c:dispBlanksAs val="gap"/>
    <c:showDLblsOverMax val="0"/>
  </c:chart>
  <c:txPr>
    <a:bodyPr/>
    <a:lstStyle/>
    <a:p>
      <a:pPr>
        <a:defRPr sz="1800"/>
      </a:pPr>
      <a:endParaRPr lang="de-DE"/>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bg1">
                  <a:alpha val="10000"/>
                </a:schemeClr>
              </a:solidFill>
            </c:spPr>
          </c:dPt>
          <c:cat>
            <c:strRef>
              <c:f>Tabelle1!$A$2:$A$5</c:f>
              <c:strCache>
                <c:ptCount val="1"/>
                <c:pt idx="0">
                  <c:v>1. Quartal</c:v>
                </c:pt>
              </c:strCache>
            </c:strRef>
          </c:cat>
          <c:val>
            <c:numRef>
              <c:f>Tabelle1!$B$2:$B$5</c:f>
              <c:numCache>
                <c:formatCode>General</c:formatCode>
                <c:ptCount val="4"/>
                <c:pt idx="0">
                  <c:v>90</c:v>
                </c:pt>
                <c:pt idx="1">
                  <c:v>50</c:v>
                </c:pt>
              </c:numCache>
            </c:numRef>
          </c:val>
        </c:ser>
        <c:dLbls>
          <c:showLegendKey val="0"/>
          <c:showVal val="0"/>
          <c:showCatName val="0"/>
          <c:showSerName val="0"/>
          <c:showPercent val="0"/>
          <c:showBubbleSize val="0"/>
          <c:showLeaderLines val="1"/>
        </c:dLbls>
        <c:firstSliceAng val="90"/>
      </c:pieChart>
    </c:plotArea>
    <c:plotVisOnly val="1"/>
    <c:dispBlanksAs val="gap"/>
    <c:showDLblsOverMax val="0"/>
  </c:chart>
  <c:txPr>
    <a:bodyPr/>
    <a:lstStyle/>
    <a:p>
      <a:pPr>
        <a:defRPr sz="1800"/>
      </a:pPr>
      <a:endParaRPr lang="de-DE"/>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Tabelle1!$B$1</c:f>
              <c:strCache>
                <c:ptCount val="1"/>
                <c:pt idx="0">
                  <c:v>Verkauf</c:v>
                </c:pt>
              </c:strCache>
            </c:strRef>
          </c:tx>
          <c:spPr>
            <a:solidFill>
              <a:schemeClr val="accent1">
                <a:lumMod val="50000"/>
              </a:schemeClr>
            </a:solidFill>
          </c:spPr>
          <c:dPt>
            <c:idx val="0"/>
            <c:bubble3D val="0"/>
            <c:spPr>
              <a:pattFill prst="ltDnDiag">
                <a:fgClr>
                  <a:schemeClr val="bg1"/>
                </a:fgClr>
                <a:bgClr>
                  <a:schemeClr val="bg1">
                    <a:lumMod val="85000"/>
                  </a:schemeClr>
                </a:bgClr>
              </a:pattFill>
            </c:spPr>
          </c:dPt>
          <c:dPt>
            <c:idx val="1"/>
            <c:bubble3D val="0"/>
            <c:spPr>
              <a:solidFill>
                <a:schemeClr val="bg1">
                  <a:alpha val="10000"/>
                </a:schemeClr>
              </a:solidFill>
            </c:spPr>
          </c:dPt>
          <c:dLbls>
            <c:dLbl>
              <c:idx val="0"/>
              <c:delete val="1"/>
            </c:dLbl>
            <c:dLbl>
              <c:idx val="1"/>
              <c:delete val="1"/>
            </c:dLbl>
            <c:dLblPos val="ctr"/>
            <c:showLegendKey val="0"/>
            <c:showVal val="1"/>
            <c:showCatName val="0"/>
            <c:showSerName val="0"/>
            <c:showPercent val="0"/>
            <c:showBubbleSize val="0"/>
            <c:showLeaderLines val="1"/>
          </c:dLbls>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pieChart>
    </c:plotArea>
    <c:plotVisOnly val="1"/>
    <c:dispBlanksAs val="gap"/>
    <c:showDLblsOverMax val="0"/>
  </c:chart>
  <c:txPr>
    <a:bodyPr/>
    <a:lstStyle/>
    <a:p>
      <a:pPr>
        <a:defRPr sz="1800"/>
      </a:pPr>
      <a:endParaRPr lang="de-DE"/>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1"/>
              </a:solidFill>
            </c:spPr>
          </c:dPt>
          <c:dPt>
            <c:idx val="1"/>
            <c:bubble3D val="0"/>
            <c:spPr>
              <a:solidFill>
                <a:schemeClr val="bg1">
                  <a:lumMod val="85000"/>
                </a:schemeClr>
              </a:solidFill>
            </c:spPr>
          </c:dPt>
          <c:cat>
            <c:strRef>
              <c:f>Tabelle1!$A$2:$A$5</c:f>
              <c:strCache>
                <c:ptCount val="1"/>
                <c:pt idx="0">
                  <c:v>1. Quartal</c:v>
                </c:pt>
              </c:strCache>
            </c:strRef>
          </c:cat>
          <c:val>
            <c:numRef>
              <c:f>Tabelle1!$B$2:$B$5</c:f>
              <c:numCache>
                <c:formatCode>General</c:formatCode>
                <c:ptCount val="4"/>
                <c:pt idx="0">
                  <c:v>77</c:v>
                </c:pt>
                <c:pt idx="1">
                  <c:v>23</c:v>
                </c:pt>
              </c:numCache>
            </c:numRef>
          </c:val>
        </c:ser>
        <c:dLbls>
          <c:showLegendKey val="0"/>
          <c:showVal val="0"/>
          <c:showCatName val="0"/>
          <c:showSerName val="0"/>
          <c:showPercent val="0"/>
          <c:showBubbleSize val="0"/>
          <c:showLeaderLines val="1"/>
        </c:dLbls>
        <c:firstSliceAng val="12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1">
                  <a:lumMod val="50000"/>
                </a:schemeClr>
              </a:solidFill>
            </c:spPr>
          </c:dPt>
          <c:dPt>
            <c:idx val="1"/>
            <c:bubble3D val="0"/>
            <c:spPr>
              <a:solidFill>
                <a:schemeClr val="bg1">
                  <a:lumMod val="85000"/>
                </a:schemeClr>
              </a:solidFill>
            </c:spPr>
          </c:dPt>
          <c:cat>
            <c:strRef>
              <c:f>Tabelle1!$A$2:$A$5</c:f>
              <c:strCache>
                <c:ptCount val="1"/>
                <c:pt idx="0">
                  <c:v>1. Quartal</c:v>
                </c:pt>
              </c:strCache>
            </c:strRef>
          </c:cat>
          <c:val>
            <c:numRef>
              <c:f>Tabelle1!$B$2:$B$5</c:f>
              <c:numCache>
                <c:formatCode>General</c:formatCode>
                <c:ptCount val="4"/>
                <c:pt idx="0">
                  <c:v>60</c:v>
                </c:pt>
                <c:pt idx="1">
                  <c:v>23</c:v>
                </c:pt>
              </c:numCache>
            </c:numRef>
          </c:val>
        </c:ser>
        <c:dLbls>
          <c:showLegendKey val="0"/>
          <c:showVal val="0"/>
          <c:showCatName val="0"/>
          <c:showSerName val="0"/>
          <c:showPercent val="0"/>
          <c:showBubbleSize val="0"/>
          <c:showLeaderLines val="1"/>
        </c:dLbls>
        <c:firstSliceAng val="12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8"/>
    </mc:Choice>
    <mc:Fallback>
      <c:style val="8"/>
    </mc:Fallback>
  </mc:AlternateContent>
  <c:chart>
    <c:autoTitleDeleted val="0"/>
    <c:plotArea>
      <c:layout>
        <c:manualLayout>
          <c:layoutTarget val="inner"/>
          <c:xMode val="edge"/>
          <c:yMode val="edge"/>
          <c:x val="1.0028713432084021E-2"/>
          <c:y val="0.12189087370691667"/>
          <c:w val="0.98106714713667997"/>
          <c:h val="0.55697355518062974"/>
        </c:manualLayout>
      </c:layout>
      <c:lineChart>
        <c:grouping val="standard"/>
        <c:varyColors val="0"/>
        <c:ser>
          <c:idx val="0"/>
          <c:order val="0"/>
          <c:tx>
            <c:strRef>
              <c:f>Tabelle1!$B$1</c:f>
              <c:strCache>
                <c:ptCount val="1"/>
                <c:pt idx="0">
                  <c:v>Datenreihe 1</c:v>
                </c:pt>
              </c:strCache>
            </c:strRef>
          </c:tx>
          <c:spPr>
            <a:ln>
              <a:solidFill>
                <a:schemeClr val="accent1">
                  <a:lumMod val="60000"/>
                  <a:lumOff val="40000"/>
                </a:schemeClr>
              </a:solidFill>
            </a:ln>
          </c:spPr>
          <c:marker>
            <c:symbol val="diamond"/>
            <c:size val="40"/>
            <c:spPr>
              <a:solidFill>
                <a:schemeClr val="accent1">
                  <a:lumMod val="60000"/>
                  <a:lumOff val="40000"/>
                </a:schemeClr>
              </a:solidFill>
            </c:spPr>
          </c:marker>
          <c:dLbls>
            <c:txPr>
              <a:bodyPr/>
              <a:lstStyle/>
              <a:p>
                <a:pPr>
                  <a:defRPr sz="1600" b="1">
                    <a:solidFill>
                      <a:schemeClr val="bg1"/>
                    </a:solidFill>
                    <a:latin typeface="+mj-lt"/>
                  </a:defRPr>
                </a:pPr>
                <a:endParaRPr lang="de-DE"/>
              </a:p>
            </c:txPr>
            <c:dLblPos val="ctr"/>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Tabelle1!$B$2:$B$5</c:f>
              <c:numCache>
                <c:formatCode>General</c:formatCode>
                <c:ptCount val="4"/>
                <c:pt idx="0">
                  <c:v>4.3</c:v>
                </c:pt>
                <c:pt idx="1">
                  <c:v>2.5</c:v>
                </c:pt>
                <c:pt idx="2">
                  <c:v>3.5</c:v>
                </c:pt>
                <c:pt idx="3">
                  <c:v>4.5</c:v>
                </c:pt>
              </c:numCache>
            </c:numRef>
          </c:val>
          <c:smooth val="0"/>
        </c:ser>
        <c:ser>
          <c:idx val="1"/>
          <c:order val="1"/>
          <c:tx>
            <c:strRef>
              <c:f>Tabelle1!$C$1</c:f>
              <c:strCache>
                <c:ptCount val="1"/>
                <c:pt idx="0">
                  <c:v>Datenreihe 2</c:v>
                </c:pt>
              </c:strCache>
            </c:strRef>
          </c:tx>
          <c:spPr>
            <a:ln>
              <a:solidFill>
                <a:schemeClr val="accent3"/>
              </a:solidFill>
            </a:ln>
          </c:spPr>
          <c:marker>
            <c:symbol val="diamond"/>
            <c:size val="40"/>
            <c:spPr>
              <a:solidFill>
                <a:schemeClr val="accent3"/>
              </a:solidFill>
              <a:ln>
                <a:noFill/>
              </a:ln>
            </c:spPr>
          </c:marker>
          <c:dLbls>
            <c:txPr>
              <a:bodyPr/>
              <a:lstStyle/>
              <a:p>
                <a:pPr>
                  <a:defRPr sz="1600" b="1">
                    <a:solidFill>
                      <a:schemeClr val="bg1"/>
                    </a:solidFill>
                    <a:latin typeface="+mj-lt"/>
                  </a:defRPr>
                </a:pPr>
                <a:endParaRPr lang="de-DE"/>
              </a:p>
            </c:txPr>
            <c:dLblPos val="ctr"/>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Tabelle1!$C$2:$C$5</c:f>
              <c:numCache>
                <c:formatCode>General</c:formatCode>
                <c:ptCount val="4"/>
                <c:pt idx="0">
                  <c:v>2.4</c:v>
                </c:pt>
                <c:pt idx="1">
                  <c:v>4.4000000000000004</c:v>
                </c:pt>
                <c:pt idx="2">
                  <c:v>1</c:v>
                </c:pt>
                <c:pt idx="3">
                  <c:v>2.8</c:v>
                </c:pt>
              </c:numCache>
            </c:numRef>
          </c:val>
          <c:smooth val="0"/>
        </c:ser>
        <c:ser>
          <c:idx val="2"/>
          <c:order val="2"/>
          <c:tx>
            <c:strRef>
              <c:f>Tabelle1!$D$1</c:f>
              <c:strCache>
                <c:ptCount val="1"/>
                <c:pt idx="0">
                  <c:v>Datenreihe 3</c:v>
                </c:pt>
              </c:strCache>
            </c:strRef>
          </c:tx>
          <c:spPr>
            <a:ln>
              <a:solidFill>
                <a:schemeClr val="bg2"/>
              </a:solidFill>
            </a:ln>
          </c:spPr>
          <c:marker>
            <c:symbol val="diamond"/>
            <c:size val="40"/>
            <c:spPr>
              <a:solidFill>
                <a:schemeClr val="bg1"/>
              </a:solidFill>
              <a:ln>
                <a:noFill/>
              </a:ln>
            </c:spPr>
          </c:marker>
          <c:dLbls>
            <c:txPr>
              <a:bodyPr/>
              <a:lstStyle/>
              <a:p>
                <a:pPr>
                  <a:defRPr sz="1600" b="1">
                    <a:solidFill>
                      <a:schemeClr val="bg1">
                        <a:lumMod val="50000"/>
                      </a:schemeClr>
                    </a:solidFill>
                    <a:latin typeface="+mj-lt"/>
                  </a:defRPr>
                </a:pPr>
                <a:endParaRPr lang="de-DE"/>
              </a:p>
            </c:txPr>
            <c:dLblPos val="ctr"/>
            <c:showLegendKey val="0"/>
            <c:showVal val="1"/>
            <c:showCatName val="0"/>
            <c:showSerName val="0"/>
            <c:showPercent val="0"/>
            <c:showBubbleSize val="0"/>
            <c:showLeaderLines val="0"/>
          </c:dLbls>
          <c:cat>
            <c:strRef>
              <c:f>Tabelle1!$A$2:$A$5</c:f>
              <c:strCache>
                <c:ptCount val="4"/>
                <c:pt idx="0">
                  <c:v>Kategorie 1</c:v>
                </c:pt>
                <c:pt idx="1">
                  <c:v>Kategorie 2</c:v>
                </c:pt>
                <c:pt idx="2">
                  <c:v>Kategorie 3</c:v>
                </c:pt>
                <c:pt idx="3">
                  <c:v>Kategorie 4</c:v>
                </c:pt>
              </c:strCache>
            </c:strRef>
          </c:cat>
          <c:val>
            <c:numRef>
              <c:f>Tabelle1!$D$2:$D$5</c:f>
              <c:numCache>
                <c:formatCode>General</c:formatCode>
                <c:ptCount val="4"/>
                <c:pt idx="0">
                  <c:v>1</c:v>
                </c:pt>
                <c:pt idx="1">
                  <c:v>1</c:v>
                </c:pt>
                <c:pt idx="2">
                  <c:v>2</c:v>
                </c:pt>
                <c:pt idx="3">
                  <c:v>6</c:v>
                </c:pt>
              </c:numCache>
            </c:numRef>
          </c:val>
          <c:smooth val="0"/>
        </c:ser>
        <c:dLbls>
          <c:showLegendKey val="0"/>
          <c:showVal val="0"/>
          <c:showCatName val="0"/>
          <c:showSerName val="0"/>
          <c:showPercent val="0"/>
          <c:showBubbleSize val="0"/>
        </c:dLbls>
        <c:marker val="1"/>
        <c:smooth val="0"/>
        <c:axId val="128464384"/>
        <c:axId val="128465920"/>
      </c:lineChart>
      <c:catAx>
        <c:axId val="128464384"/>
        <c:scaling>
          <c:orientation val="maxMin"/>
        </c:scaling>
        <c:delete val="0"/>
        <c:axPos val="b"/>
        <c:majorTickMark val="out"/>
        <c:minorTickMark val="none"/>
        <c:tickLblPos val="nextTo"/>
        <c:spPr>
          <a:ln>
            <a:noFill/>
          </a:ln>
        </c:spPr>
        <c:txPr>
          <a:bodyPr/>
          <a:lstStyle/>
          <a:p>
            <a:pPr>
              <a:defRPr sz="1400">
                <a:solidFill>
                  <a:schemeClr val="bg1"/>
                </a:solidFill>
              </a:defRPr>
            </a:pPr>
            <a:endParaRPr lang="de-DE"/>
          </a:p>
        </c:txPr>
        <c:crossAx val="128465920"/>
        <c:crosses val="autoZero"/>
        <c:auto val="1"/>
        <c:lblAlgn val="ctr"/>
        <c:lblOffset val="100"/>
        <c:noMultiLvlLbl val="0"/>
      </c:catAx>
      <c:valAx>
        <c:axId val="128465920"/>
        <c:scaling>
          <c:orientation val="minMax"/>
        </c:scaling>
        <c:delete val="1"/>
        <c:axPos val="r"/>
        <c:numFmt formatCode="General" sourceLinked="1"/>
        <c:majorTickMark val="out"/>
        <c:minorTickMark val="none"/>
        <c:tickLblPos val="nextTo"/>
        <c:crossAx val="128464384"/>
        <c:crosses val="autoZero"/>
        <c:crossBetween val="between"/>
      </c:valAx>
    </c:plotArea>
    <c:plotVisOnly val="1"/>
    <c:dispBlanksAs val="gap"/>
    <c:showDLblsOverMax val="0"/>
  </c:chart>
  <c:txPr>
    <a:bodyPr/>
    <a:lstStyle/>
    <a:p>
      <a:pPr>
        <a:defRPr sz="1800"/>
      </a:pPr>
      <a:endParaRPr lang="de-DE"/>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3"/>
              </a:solidFill>
            </c:spPr>
          </c:dPt>
          <c:dPt>
            <c:idx val="1"/>
            <c:bubble3D val="0"/>
            <c:spPr>
              <a:solidFill>
                <a:schemeClr val="bg1">
                  <a:lumMod val="85000"/>
                </a:schemeClr>
              </a:solidFill>
            </c:spPr>
          </c:dPt>
          <c:cat>
            <c:strRef>
              <c:f>Tabelle1!$A$2:$A$5</c:f>
              <c:strCache>
                <c:ptCount val="1"/>
                <c:pt idx="0">
                  <c:v>1. Quartal</c:v>
                </c:pt>
              </c:strCache>
            </c:strRef>
          </c:cat>
          <c:val>
            <c:numRef>
              <c:f>Tabelle1!$B$2:$B$5</c:f>
              <c:numCache>
                <c:formatCode>General</c:formatCode>
                <c:ptCount val="4"/>
                <c:pt idx="0">
                  <c:v>33</c:v>
                </c:pt>
                <c:pt idx="1">
                  <c:v>40</c:v>
                </c:pt>
              </c:numCache>
            </c:numRef>
          </c:val>
        </c:ser>
        <c:dLbls>
          <c:showLegendKey val="0"/>
          <c:showVal val="0"/>
          <c:showCatName val="0"/>
          <c:showSerName val="0"/>
          <c:showPercent val="0"/>
          <c:showBubbleSize val="0"/>
          <c:showLeaderLines val="1"/>
        </c:dLbls>
        <c:firstSliceAng val="12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3">
                  <a:lumMod val="50000"/>
                </a:schemeClr>
              </a:solidFill>
            </c:spPr>
          </c:dPt>
          <c:dPt>
            <c:idx val="1"/>
            <c:bubble3D val="0"/>
            <c:spPr>
              <a:solidFill>
                <a:schemeClr val="bg1">
                  <a:lumMod val="85000"/>
                </a:schemeClr>
              </a:solidFill>
            </c:spPr>
          </c:dPt>
          <c:cat>
            <c:strRef>
              <c:f>Tabelle1!$A$2:$A$5</c:f>
              <c:strCache>
                <c:ptCount val="1"/>
                <c:pt idx="0">
                  <c:v>1. Quartal</c:v>
                </c:pt>
              </c:strCache>
            </c:strRef>
          </c:cat>
          <c:val>
            <c:numRef>
              <c:f>Tabelle1!$B$2:$B$5</c:f>
              <c:numCache>
                <c:formatCode>General</c:formatCode>
                <c:ptCount val="4"/>
                <c:pt idx="0">
                  <c:v>33</c:v>
                </c:pt>
                <c:pt idx="1">
                  <c:v>67</c:v>
                </c:pt>
              </c:numCache>
            </c:numRef>
          </c:val>
        </c:ser>
        <c:dLbls>
          <c:showLegendKey val="0"/>
          <c:showVal val="0"/>
          <c:showCatName val="0"/>
          <c:showSerName val="0"/>
          <c:showPercent val="0"/>
          <c:showBubbleSize val="0"/>
          <c:showLeaderLines val="1"/>
        </c:dLbls>
        <c:firstSliceAng val="12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1"/>
              </a:solidFill>
            </c:spPr>
          </c:dPt>
          <c:dPt>
            <c:idx val="1"/>
            <c:bubble3D val="0"/>
            <c:spPr>
              <a:noFill/>
            </c:spPr>
          </c:dPt>
          <c:cat>
            <c:strRef>
              <c:f>Tabelle1!$A$2:$A$5</c:f>
              <c:strCache>
                <c:ptCount val="1"/>
                <c:pt idx="0">
                  <c:v>1. Quartal</c:v>
                </c:pt>
              </c:strCache>
            </c:strRef>
          </c:cat>
          <c:val>
            <c:numRef>
              <c:f>Tabelle1!$B$2:$B$5</c:f>
              <c:numCache>
                <c:formatCode>General</c:formatCode>
                <c:ptCount val="4"/>
                <c:pt idx="0">
                  <c:v>77</c:v>
                </c:pt>
                <c:pt idx="1">
                  <c:v>23</c:v>
                </c:pt>
              </c:numCache>
            </c:numRef>
          </c:val>
        </c:ser>
        <c:dLbls>
          <c:showLegendKey val="0"/>
          <c:showVal val="0"/>
          <c:showCatName val="0"/>
          <c:showSerName val="0"/>
          <c:showPercent val="0"/>
          <c:showBubbleSize val="0"/>
          <c:showLeaderLines val="1"/>
        </c:dLbls>
        <c:firstSliceAng val="120"/>
        <c:holeSize val="55"/>
      </c:doughnutChart>
    </c:plotArea>
    <c:plotVisOnly val="1"/>
    <c:dispBlanksAs val="gap"/>
    <c:showDLblsOverMax val="0"/>
  </c:chart>
  <c:txPr>
    <a:bodyPr/>
    <a:lstStyle/>
    <a:p>
      <a:pPr>
        <a:defRPr sz="1800"/>
      </a:pPr>
      <a:endParaRPr lang="de-DE"/>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1">
                  <a:lumMod val="50000"/>
                </a:schemeClr>
              </a:solidFill>
            </c:spPr>
          </c:dPt>
          <c:dPt>
            <c:idx val="1"/>
            <c:bubble3D val="0"/>
            <c:spPr>
              <a:noFill/>
            </c:spPr>
          </c:dPt>
          <c:cat>
            <c:strRef>
              <c:f>Tabelle1!$A$2:$A$5</c:f>
              <c:strCache>
                <c:ptCount val="1"/>
                <c:pt idx="0">
                  <c:v>1. Quartal</c:v>
                </c:pt>
              </c:strCache>
            </c:strRef>
          </c:cat>
          <c:val>
            <c:numRef>
              <c:f>Tabelle1!$B$2:$B$5</c:f>
              <c:numCache>
                <c:formatCode>General</c:formatCode>
                <c:ptCount val="4"/>
                <c:pt idx="0">
                  <c:v>60</c:v>
                </c:pt>
                <c:pt idx="1">
                  <c:v>23</c:v>
                </c:pt>
              </c:numCache>
            </c:numRef>
          </c:val>
        </c:ser>
        <c:dLbls>
          <c:showLegendKey val="0"/>
          <c:showVal val="0"/>
          <c:showCatName val="0"/>
          <c:showSerName val="0"/>
          <c:showPercent val="0"/>
          <c:showBubbleSize val="0"/>
          <c:showLeaderLines val="1"/>
        </c:dLbls>
        <c:firstSliceAng val="120"/>
        <c:holeSize val="55"/>
      </c:doughnutChart>
    </c:plotArea>
    <c:plotVisOnly val="1"/>
    <c:dispBlanksAs val="gap"/>
    <c:showDLblsOverMax val="0"/>
  </c:chart>
  <c:txPr>
    <a:bodyPr/>
    <a:lstStyle/>
    <a:p>
      <a:pPr>
        <a:defRPr sz="1800"/>
      </a:pPr>
      <a:endParaRPr lang="de-DE"/>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3"/>
              </a:solidFill>
            </c:spPr>
          </c:dPt>
          <c:dPt>
            <c:idx val="1"/>
            <c:bubble3D val="0"/>
            <c:spPr>
              <a:noFill/>
            </c:spPr>
          </c:dPt>
          <c:cat>
            <c:strRef>
              <c:f>Tabelle1!$A$2:$A$5</c:f>
              <c:strCache>
                <c:ptCount val="1"/>
                <c:pt idx="0">
                  <c:v>1. Quartal</c:v>
                </c:pt>
              </c:strCache>
            </c:strRef>
          </c:cat>
          <c:val>
            <c:numRef>
              <c:f>Tabelle1!$B$2:$B$5</c:f>
              <c:numCache>
                <c:formatCode>General</c:formatCode>
                <c:ptCount val="4"/>
                <c:pt idx="0">
                  <c:v>33</c:v>
                </c:pt>
                <c:pt idx="1">
                  <c:v>40</c:v>
                </c:pt>
              </c:numCache>
            </c:numRef>
          </c:val>
        </c:ser>
        <c:dLbls>
          <c:showLegendKey val="0"/>
          <c:showVal val="0"/>
          <c:showCatName val="0"/>
          <c:showSerName val="0"/>
          <c:showPercent val="0"/>
          <c:showBubbleSize val="0"/>
          <c:showLeaderLines val="1"/>
        </c:dLbls>
        <c:firstSliceAng val="120"/>
        <c:holeSize val="55"/>
      </c:doughnutChart>
    </c:plotArea>
    <c:plotVisOnly val="1"/>
    <c:dispBlanksAs val="gap"/>
    <c:showDLblsOverMax val="0"/>
  </c:chart>
  <c:txPr>
    <a:bodyPr/>
    <a:lstStyle/>
    <a:p>
      <a:pPr>
        <a:defRPr sz="1800"/>
      </a:pPr>
      <a:endParaRPr lang="de-DE"/>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dPt>
            <c:idx val="0"/>
            <c:bubble3D val="0"/>
            <c:spPr>
              <a:solidFill>
                <a:schemeClr val="accent3">
                  <a:lumMod val="50000"/>
                </a:schemeClr>
              </a:solidFill>
            </c:spPr>
          </c:dPt>
          <c:dPt>
            <c:idx val="1"/>
            <c:bubble3D val="0"/>
            <c:spPr>
              <a:noFill/>
            </c:spPr>
          </c:dPt>
          <c:cat>
            <c:strRef>
              <c:f>Tabelle1!$A$2:$A$5</c:f>
              <c:strCache>
                <c:ptCount val="1"/>
                <c:pt idx="0">
                  <c:v>1. Quartal</c:v>
                </c:pt>
              </c:strCache>
            </c:strRef>
          </c:cat>
          <c:val>
            <c:numRef>
              <c:f>Tabelle1!$B$2:$B$5</c:f>
              <c:numCache>
                <c:formatCode>General</c:formatCode>
                <c:ptCount val="4"/>
                <c:pt idx="0">
                  <c:v>33</c:v>
                </c:pt>
                <c:pt idx="1">
                  <c:v>67</c:v>
                </c:pt>
              </c:numCache>
            </c:numRef>
          </c:val>
        </c:ser>
        <c:dLbls>
          <c:showLegendKey val="0"/>
          <c:showVal val="0"/>
          <c:showCatName val="0"/>
          <c:showSerName val="0"/>
          <c:showPercent val="0"/>
          <c:showBubbleSize val="0"/>
          <c:showLeaderLines val="1"/>
        </c:dLbls>
        <c:firstSliceAng val="120"/>
        <c:holeSize val="55"/>
      </c:doughnutChart>
    </c:plotArea>
    <c:plotVisOnly val="1"/>
    <c:dispBlanksAs val="gap"/>
    <c:showDLblsOverMax val="0"/>
  </c:chart>
  <c:txPr>
    <a:bodyPr/>
    <a:lstStyle/>
    <a:p>
      <a:pPr>
        <a:defRPr sz="1800"/>
      </a:pPr>
      <a:endParaRPr lang="de-DE"/>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dPt>
          <c:dPt>
            <c:idx val="1"/>
            <c:bubble3D val="0"/>
          </c:dPt>
          <c:cat>
            <c:strRef>
              <c:f>Tabelle1!$A$2:$A$5</c:f>
              <c:strCache>
                <c:ptCount val="1"/>
                <c:pt idx="0">
                  <c:v>1. Quartal</c:v>
                </c:pt>
              </c:strCache>
            </c:strRef>
          </c:cat>
          <c:val>
            <c:numRef>
              <c:f>Tabelle1!$B$2:$B$5</c:f>
              <c:numCache>
                <c:formatCode>General</c:formatCode>
                <c:ptCount val="4"/>
                <c:pt idx="0">
                  <c:v>33</c:v>
                </c:pt>
                <c:pt idx="1">
                  <c:v>67</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de-DE"/>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dPt>
          <c:dPt>
            <c:idx val="1"/>
            <c:bubble3D val="0"/>
          </c:dPt>
          <c:cat>
            <c:strRef>
              <c:f>Tabelle1!$A$2:$A$5</c:f>
              <c:strCache>
                <c:ptCount val="1"/>
                <c:pt idx="0">
                  <c:v>1. Quartal</c:v>
                </c:pt>
              </c:strCache>
            </c:strRef>
          </c:cat>
          <c:val>
            <c:numRef>
              <c:f>Tabelle1!$B$2:$B$5</c:f>
              <c:numCache>
                <c:formatCode>General</c:formatCode>
                <c:ptCount val="4"/>
                <c:pt idx="0">
                  <c:v>40</c:v>
                </c:pt>
                <c:pt idx="1">
                  <c:v>67</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de-DE"/>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dPt>
          <c:dPt>
            <c:idx val="1"/>
            <c:bubble3D val="0"/>
          </c:dPt>
          <c:cat>
            <c:strRef>
              <c:f>Tabelle1!$A$2:$A$5</c:f>
              <c:strCache>
                <c:ptCount val="1"/>
                <c:pt idx="0">
                  <c:v>1. Quartal</c:v>
                </c:pt>
              </c:strCache>
            </c:strRef>
          </c:cat>
          <c:val>
            <c:numRef>
              <c:f>Tabelle1!$B$2:$B$5</c:f>
              <c:numCache>
                <c:formatCode>General</c:formatCode>
                <c:ptCount val="4"/>
                <c:pt idx="0">
                  <c:v>65</c:v>
                </c:pt>
                <c:pt idx="1">
                  <c:v>35</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de-DE"/>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dPt>
          <c:dPt>
            <c:idx val="1"/>
            <c:bubble3D val="0"/>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sz="1800"/>
      </a:pPr>
      <a:endParaRPr lang="de-DE"/>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6672913698856483E-2"/>
          <c:y val="8.5052259887005599E-2"/>
          <c:w val="0.94903653710738833"/>
          <c:h val="0.72296235836487999"/>
        </c:manualLayout>
      </c:layout>
      <c:barChart>
        <c:barDir val="col"/>
        <c:grouping val="clustered"/>
        <c:varyColors val="0"/>
        <c:ser>
          <c:idx val="1"/>
          <c:order val="0"/>
          <c:tx>
            <c:strRef>
              <c:f>Sheet1!$A$3</c:f>
              <c:strCache>
                <c:ptCount val="1"/>
                <c:pt idx="0">
                  <c:v>Description B</c:v>
                </c:pt>
              </c:strCache>
            </c:strRef>
          </c:tx>
          <c:spPr>
            <a:solidFill>
              <a:schemeClr val="tx2"/>
            </a:solidFill>
            <a:ln w="12691">
              <a:noFill/>
              <a:prstDash val="solid"/>
            </a:ln>
            <a:effectLst/>
          </c:spPr>
          <c:invertIfNegative val="0"/>
          <c:dPt>
            <c:idx val="0"/>
            <c:invertIfNegative val="0"/>
            <c:bubble3D val="0"/>
          </c:dPt>
          <c:dLbls>
            <c:numFmt formatCode="General" sourceLinked="0"/>
            <c:spPr>
              <a:noFill/>
              <a:ln w="25383">
                <a:noFill/>
              </a:ln>
            </c:spPr>
            <c:txPr>
              <a:bodyPr/>
              <a:lstStyle/>
              <a:p>
                <a:pPr>
                  <a:defRPr sz="1600" b="0" i="0" u="none" strike="noStrike" baseline="0">
                    <a:solidFill>
                      <a:srgbClr val="FFFFFF"/>
                    </a:solidFill>
                    <a:effectLst/>
                    <a:latin typeface="+mn-lt"/>
                    <a:ea typeface="Arial"/>
                    <a:cs typeface="Arial"/>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Sheet1!$B$1:$H$1</c:f>
              <c:numCache>
                <c:formatCode>General</c:formatCode>
                <c:ptCount val="7"/>
                <c:pt idx="0">
                  <c:v>2010</c:v>
                </c:pt>
                <c:pt idx="1">
                  <c:v>2015</c:v>
                </c:pt>
                <c:pt idx="2">
                  <c:v>2020</c:v>
                </c:pt>
                <c:pt idx="3">
                  <c:v>2025</c:v>
                </c:pt>
                <c:pt idx="4">
                  <c:v>2030</c:v>
                </c:pt>
                <c:pt idx="5">
                  <c:v>2035</c:v>
                </c:pt>
                <c:pt idx="6">
                  <c:v>2040</c:v>
                </c:pt>
              </c:numCache>
            </c:numRef>
          </c:cat>
          <c:val>
            <c:numRef>
              <c:f>Sheet1!$B$3:$H$3</c:f>
              <c:numCache>
                <c:formatCode>0.0</c:formatCode>
                <c:ptCount val="7"/>
                <c:pt idx="0">
                  <c:v>15</c:v>
                </c:pt>
                <c:pt idx="1">
                  <c:v>19</c:v>
                </c:pt>
                <c:pt idx="2">
                  <c:v>27</c:v>
                </c:pt>
                <c:pt idx="3">
                  <c:v>29</c:v>
                </c:pt>
                <c:pt idx="4">
                  <c:v>36</c:v>
                </c:pt>
                <c:pt idx="5">
                  <c:v>41</c:v>
                </c:pt>
                <c:pt idx="6">
                  <c:v>50</c:v>
                </c:pt>
              </c:numCache>
            </c:numRef>
          </c:val>
        </c:ser>
        <c:dLbls>
          <c:showLegendKey val="0"/>
          <c:showVal val="0"/>
          <c:showCatName val="0"/>
          <c:showSerName val="0"/>
          <c:showPercent val="0"/>
          <c:showBubbleSize val="0"/>
        </c:dLbls>
        <c:gapWidth val="150"/>
        <c:overlap val="-5"/>
        <c:axId val="167129088"/>
        <c:axId val="167130624"/>
      </c:barChart>
      <c:lineChart>
        <c:grouping val="standard"/>
        <c:varyColors val="0"/>
        <c:ser>
          <c:idx val="0"/>
          <c:order val="1"/>
          <c:tx>
            <c:strRef>
              <c:f>Sheet1!$A$2</c:f>
              <c:strCache>
                <c:ptCount val="1"/>
                <c:pt idx="0">
                  <c:v>Description A</c:v>
                </c:pt>
              </c:strCache>
            </c:strRef>
          </c:tx>
          <c:spPr>
            <a:ln w="38100">
              <a:solidFill>
                <a:schemeClr val="tx2">
                  <a:lumMod val="60000"/>
                  <a:lumOff val="40000"/>
                </a:schemeClr>
              </a:solidFill>
            </a:ln>
            <a:effectLst/>
          </c:spPr>
          <c:marker>
            <c:symbol val="circle"/>
            <c:size val="26"/>
            <c:spPr>
              <a:solidFill>
                <a:schemeClr val="tx2">
                  <a:lumMod val="60000"/>
                  <a:lumOff val="40000"/>
                </a:schemeClr>
              </a:solidFill>
              <a:ln w="38100">
                <a:solidFill>
                  <a:schemeClr val="tx2">
                    <a:lumMod val="60000"/>
                    <a:lumOff val="40000"/>
                  </a:schemeClr>
                </a:solidFill>
              </a:ln>
            </c:spPr>
          </c:marker>
          <c:dLbls>
            <c:numFmt formatCode="General" sourceLinked="0"/>
            <c:spPr>
              <a:noFill/>
              <a:ln w="25383">
                <a:noFill/>
              </a:ln>
            </c:spPr>
            <c:txPr>
              <a:bodyPr/>
              <a:lstStyle/>
              <a:p>
                <a:pPr>
                  <a:defRPr sz="1600" b="1" i="0" u="none" strike="noStrike" baseline="0">
                    <a:solidFill>
                      <a:schemeClr val="bg1"/>
                    </a:solidFill>
                    <a:effectLst/>
                    <a:latin typeface="+mj-lt"/>
                    <a:ea typeface="Arial"/>
                    <a:cs typeface="Arial"/>
                  </a:defRPr>
                </a:pPr>
                <a:endParaRPr lang="de-DE"/>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Sheet1!$B$1:$H$1</c:f>
              <c:numCache>
                <c:formatCode>General</c:formatCode>
                <c:ptCount val="7"/>
                <c:pt idx="0">
                  <c:v>2010</c:v>
                </c:pt>
                <c:pt idx="1">
                  <c:v>2015</c:v>
                </c:pt>
                <c:pt idx="2">
                  <c:v>2020</c:v>
                </c:pt>
                <c:pt idx="3">
                  <c:v>2025</c:v>
                </c:pt>
                <c:pt idx="4">
                  <c:v>2030</c:v>
                </c:pt>
                <c:pt idx="5">
                  <c:v>2035</c:v>
                </c:pt>
                <c:pt idx="6">
                  <c:v>2040</c:v>
                </c:pt>
              </c:numCache>
            </c:numRef>
          </c:cat>
          <c:val>
            <c:numRef>
              <c:f>Sheet1!$B$2:$H$2</c:f>
              <c:numCache>
                <c:formatCode>0.0</c:formatCode>
                <c:ptCount val="7"/>
                <c:pt idx="0">
                  <c:v>28</c:v>
                </c:pt>
                <c:pt idx="1">
                  <c:v>39</c:v>
                </c:pt>
                <c:pt idx="2">
                  <c:v>49</c:v>
                </c:pt>
                <c:pt idx="3">
                  <c:v>48</c:v>
                </c:pt>
                <c:pt idx="4">
                  <c:v>95</c:v>
                </c:pt>
                <c:pt idx="5">
                  <c:v>91</c:v>
                </c:pt>
                <c:pt idx="6">
                  <c:v>71</c:v>
                </c:pt>
              </c:numCache>
            </c:numRef>
          </c:val>
          <c:smooth val="0"/>
        </c:ser>
        <c:dLbls>
          <c:showLegendKey val="0"/>
          <c:showVal val="0"/>
          <c:showCatName val="0"/>
          <c:showSerName val="0"/>
          <c:showPercent val="0"/>
          <c:showBubbleSize val="0"/>
        </c:dLbls>
        <c:marker val="1"/>
        <c:smooth val="0"/>
        <c:axId val="167129088"/>
        <c:axId val="167130624"/>
      </c:lineChart>
      <c:catAx>
        <c:axId val="167129088"/>
        <c:scaling>
          <c:orientation val="minMax"/>
        </c:scaling>
        <c:delete val="0"/>
        <c:axPos val="b"/>
        <c:numFmt formatCode="General" sourceLinked="1"/>
        <c:majorTickMark val="none"/>
        <c:minorTickMark val="none"/>
        <c:tickLblPos val="nextTo"/>
        <c:spPr>
          <a:noFill/>
          <a:ln w="25383">
            <a:noFill/>
            <a:prstDash val="solid"/>
          </a:ln>
        </c:spPr>
        <c:txPr>
          <a:bodyPr rot="0" vert="horz"/>
          <a:lstStyle/>
          <a:p>
            <a:pPr>
              <a:defRPr sz="1400" b="0" i="0" u="none" strike="noStrike" baseline="0">
                <a:solidFill>
                  <a:schemeClr val="bg1"/>
                </a:solidFill>
                <a:latin typeface="+mn-lt"/>
                <a:ea typeface="Arial"/>
                <a:cs typeface="Arial"/>
              </a:defRPr>
            </a:pPr>
            <a:endParaRPr lang="de-DE"/>
          </a:p>
        </c:txPr>
        <c:crossAx val="167130624"/>
        <c:crosses val="autoZero"/>
        <c:auto val="1"/>
        <c:lblAlgn val="ctr"/>
        <c:lblOffset val="20"/>
        <c:tickLblSkip val="1"/>
        <c:tickMarkSkip val="1"/>
        <c:noMultiLvlLbl val="0"/>
      </c:catAx>
      <c:valAx>
        <c:axId val="167130624"/>
        <c:scaling>
          <c:orientation val="minMax"/>
        </c:scaling>
        <c:delete val="1"/>
        <c:axPos val="l"/>
        <c:majorGridlines>
          <c:spPr>
            <a:ln w="6350">
              <a:noFill/>
              <a:prstDash val="solid"/>
            </a:ln>
          </c:spPr>
        </c:majorGridlines>
        <c:numFmt formatCode="0.0" sourceLinked="1"/>
        <c:majorTickMark val="out"/>
        <c:minorTickMark val="none"/>
        <c:tickLblPos val="nextTo"/>
        <c:crossAx val="167129088"/>
        <c:crosses val="autoZero"/>
        <c:crossBetween val="between"/>
      </c:valAx>
      <c:spPr>
        <a:noFill/>
        <a:ln w="25383">
          <a:noFill/>
        </a:ln>
      </c:spPr>
    </c:plotArea>
    <c:plotVisOnly val="1"/>
    <c:dispBlanksAs val="gap"/>
    <c:showDLblsOverMax val="0"/>
  </c:chart>
  <c:spPr>
    <a:noFill/>
    <a:ln>
      <a:noFill/>
    </a:ln>
    <a:effectLst/>
  </c:spPr>
  <c:txPr>
    <a:bodyPr/>
    <a:lstStyle/>
    <a:p>
      <a:pPr>
        <a:defRPr sz="2099" b="1" i="0" u="none" strike="noStrike" baseline="0">
          <a:solidFill>
            <a:schemeClr val="tx1"/>
          </a:solidFill>
          <a:latin typeface="MS P????"/>
          <a:ea typeface="MS P????"/>
          <a:cs typeface="MS P????"/>
        </a:defRPr>
      </a:pPr>
      <a:endParaRPr lang="de-DE"/>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055283363998031E-2"/>
          <c:y val="0"/>
          <c:w val="0.87125601738619951"/>
          <c:h val="1"/>
        </c:manualLayout>
      </c:layout>
      <c:doughnutChart>
        <c:varyColors val="1"/>
        <c:ser>
          <c:idx val="0"/>
          <c:order val="0"/>
          <c:tx>
            <c:strRef>
              <c:f>Tabelle1!$B$1</c:f>
              <c:strCache>
                <c:ptCount val="1"/>
                <c:pt idx="0">
                  <c:v>Verkauf</c:v>
                </c:pt>
              </c:strCache>
            </c:strRef>
          </c:tx>
          <c:spPr>
            <a:solidFill>
              <a:schemeClr val="tx2">
                <a:alpha val="20000"/>
              </a:schemeClr>
            </a:solidFill>
          </c:spPr>
          <c:dPt>
            <c:idx val="0"/>
            <c:bubble3D val="0"/>
          </c:dPt>
          <c:dPt>
            <c:idx val="1"/>
            <c:bubble3D val="0"/>
            <c:spPr>
              <a:solidFill>
                <a:schemeClr val="accent1"/>
              </a:solidFill>
            </c:spPr>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3907604326220326E-2"/>
          <c:y val="0"/>
          <c:w val="0.87125601738619951"/>
          <c:h val="1"/>
        </c:manualLayout>
      </c:layout>
      <c:doughnutChart>
        <c:varyColors val="1"/>
        <c:ser>
          <c:idx val="0"/>
          <c:order val="0"/>
          <c:tx>
            <c:strRef>
              <c:f>Tabelle1!$B$1</c:f>
              <c:strCache>
                <c:ptCount val="1"/>
                <c:pt idx="0">
                  <c:v>Verkauf</c:v>
                </c:pt>
              </c:strCache>
            </c:strRef>
          </c:tx>
          <c:spPr>
            <a:solidFill>
              <a:schemeClr val="tx2">
                <a:lumMod val="75000"/>
              </a:schemeClr>
            </a:solidFill>
          </c:spPr>
          <c:dPt>
            <c:idx val="0"/>
            <c:bubble3D val="0"/>
            <c:spPr>
              <a:solidFill>
                <a:schemeClr val="tx2">
                  <a:alpha val="20000"/>
                </a:schemeClr>
              </a:solidFill>
            </c:spPr>
          </c:dPt>
          <c:dPt>
            <c:idx val="1"/>
            <c:bubble3D val="0"/>
            <c:spPr>
              <a:solidFill>
                <a:schemeClr val="accent6"/>
              </a:solidFill>
            </c:spPr>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055283363998031E-2"/>
          <c:y val="0"/>
          <c:w val="0.87125601738619951"/>
          <c:h val="1"/>
        </c:manualLayout>
      </c:layout>
      <c:doughnutChart>
        <c:varyColors val="1"/>
        <c:ser>
          <c:idx val="0"/>
          <c:order val="0"/>
          <c:tx>
            <c:strRef>
              <c:f>Tabelle1!$B$1</c:f>
              <c:strCache>
                <c:ptCount val="1"/>
                <c:pt idx="0">
                  <c:v>Verkauf</c:v>
                </c:pt>
              </c:strCache>
            </c:strRef>
          </c:tx>
          <c:spPr>
            <a:solidFill>
              <a:schemeClr val="tx2">
                <a:alpha val="20000"/>
              </a:schemeClr>
            </a:solidFill>
          </c:spPr>
          <c:dPt>
            <c:idx val="0"/>
            <c:bubble3D val="0"/>
            <c:spPr>
              <a:solidFill>
                <a:schemeClr val="accent1">
                  <a:lumMod val="50000"/>
                </a:schemeClr>
              </a:solidFill>
            </c:spPr>
          </c:dPt>
          <c:dPt>
            <c:idx val="1"/>
            <c:bubble3D val="0"/>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055283363998031E-2"/>
          <c:y val="0"/>
          <c:w val="0.87125601738619951"/>
          <c:h val="1"/>
        </c:manualLayout>
      </c:layout>
      <c:doughnutChart>
        <c:varyColors val="1"/>
        <c:ser>
          <c:idx val="0"/>
          <c:order val="0"/>
          <c:tx>
            <c:strRef>
              <c:f>Tabelle1!$B$1</c:f>
              <c:strCache>
                <c:ptCount val="1"/>
                <c:pt idx="0">
                  <c:v>Verkauf</c:v>
                </c:pt>
              </c:strCache>
            </c:strRef>
          </c:tx>
          <c:spPr>
            <a:solidFill>
              <a:schemeClr val="tx2">
                <a:alpha val="20000"/>
              </a:schemeClr>
            </a:solidFill>
          </c:spPr>
          <c:dPt>
            <c:idx val="0"/>
            <c:bubble3D val="0"/>
          </c:dPt>
          <c:dPt>
            <c:idx val="1"/>
            <c:bubble3D val="0"/>
            <c:spPr>
              <a:solidFill>
                <a:schemeClr val="accent3"/>
              </a:solidFill>
            </c:spPr>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055283363998031E-2"/>
          <c:y val="0"/>
          <c:w val="0.87125601738619951"/>
          <c:h val="1"/>
        </c:manualLayout>
      </c:layout>
      <c:doughnutChart>
        <c:varyColors val="1"/>
        <c:ser>
          <c:idx val="0"/>
          <c:order val="0"/>
          <c:tx>
            <c:strRef>
              <c:f>Tabelle1!$B$1</c:f>
              <c:strCache>
                <c:ptCount val="1"/>
                <c:pt idx="0">
                  <c:v>Verkauf</c:v>
                </c:pt>
              </c:strCache>
            </c:strRef>
          </c:tx>
          <c:spPr>
            <a:solidFill>
              <a:schemeClr val="tx2">
                <a:alpha val="20000"/>
              </a:schemeClr>
            </a:solidFill>
          </c:spPr>
          <c:dPt>
            <c:idx val="0"/>
            <c:bubble3D val="0"/>
            <c:spPr>
              <a:solidFill>
                <a:schemeClr val="accent3">
                  <a:lumMod val="50000"/>
                </a:schemeClr>
              </a:solidFill>
            </c:spPr>
          </c:dPt>
          <c:dPt>
            <c:idx val="1"/>
            <c:bubble3D val="0"/>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9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spPr>
            <a:ln w="28575">
              <a:solidFill>
                <a:schemeClr val="bg2"/>
              </a:solidFill>
            </a:ln>
          </c:spPr>
          <c:dPt>
            <c:idx val="0"/>
            <c:bubble3D val="0"/>
            <c:spPr>
              <a:solidFill>
                <a:schemeClr val="tx2"/>
              </a:solidFill>
              <a:ln w="28575">
                <a:solidFill>
                  <a:schemeClr val="bg2"/>
                </a:solidFill>
              </a:ln>
            </c:spPr>
          </c:dPt>
          <c:dPt>
            <c:idx val="1"/>
            <c:bubble3D val="0"/>
            <c:spPr>
              <a:noFill/>
              <a:ln w="28575">
                <a:solidFill>
                  <a:schemeClr val="bg2"/>
                </a:solidFill>
              </a:ln>
            </c:spPr>
          </c:dPt>
          <c:cat>
            <c:strRef>
              <c:f>Tabelle1!$A$2:$A$3</c:f>
              <c:strCache>
                <c:ptCount val="2"/>
                <c:pt idx="0">
                  <c:v>1. Quartal</c:v>
                </c:pt>
                <c:pt idx="1">
                  <c:v>2. Quartal</c:v>
                </c:pt>
              </c:strCache>
            </c:strRef>
          </c:cat>
          <c:val>
            <c:numRef>
              <c:f>Tabelle1!$B$2:$B$3</c:f>
              <c:numCache>
                <c:formatCode>General</c:formatCode>
                <c:ptCount val="2"/>
                <c:pt idx="0">
                  <c:v>85</c:v>
                </c:pt>
                <c:pt idx="1">
                  <c:v>15</c:v>
                </c:pt>
              </c:numCache>
            </c:numRef>
          </c:val>
        </c:ser>
        <c:ser>
          <c:idx val="1"/>
          <c:order val="1"/>
          <c:tx>
            <c:strRef>
              <c:f>Tabelle1!$C$1</c:f>
              <c:strCache>
                <c:ptCount val="1"/>
                <c:pt idx="0">
                  <c:v>Spalte1</c:v>
                </c:pt>
              </c:strCache>
            </c:strRef>
          </c:tx>
          <c:spPr>
            <a:ln w="28575">
              <a:solidFill>
                <a:schemeClr val="bg2"/>
              </a:solidFill>
            </a:ln>
          </c:spPr>
          <c:dPt>
            <c:idx val="0"/>
            <c:bubble3D val="0"/>
            <c:spPr>
              <a:solidFill>
                <a:schemeClr val="accent6"/>
              </a:solidFill>
              <a:ln w="28575">
                <a:solidFill>
                  <a:schemeClr val="bg2"/>
                </a:solidFill>
              </a:ln>
            </c:spPr>
          </c:dPt>
          <c:dPt>
            <c:idx val="1"/>
            <c:bubble3D val="0"/>
            <c:spPr>
              <a:noFill/>
              <a:ln w="28575">
                <a:solidFill>
                  <a:schemeClr val="bg2"/>
                </a:solidFill>
              </a:ln>
            </c:spPr>
          </c:dPt>
          <c:cat>
            <c:strRef>
              <c:f>Tabelle1!$A$2:$A$3</c:f>
              <c:strCache>
                <c:ptCount val="2"/>
                <c:pt idx="0">
                  <c:v>1. Quartal</c:v>
                </c:pt>
                <c:pt idx="1">
                  <c:v>2. Quartal</c:v>
                </c:pt>
              </c:strCache>
            </c:strRef>
          </c:cat>
          <c:val>
            <c:numRef>
              <c:f>Tabelle1!$C$2:$C$3</c:f>
              <c:numCache>
                <c:formatCode>General</c:formatCode>
                <c:ptCount val="2"/>
                <c:pt idx="0">
                  <c:v>75</c:v>
                </c:pt>
                <c:pt idx="1">
                  <c:v>25</c:v>
                </c:pt>
              </c:numCache>
            </c:numRef>
          </c:val>
        </c:ser>
        <c:ser>
          <c:idx val="2"/>
          <c:order val="2"/>
          <c:tx>
            <c:strRef>
              <c:f>Tabelle1!$D$1</c:f>
              <c:strCache>
                <c:ptCount val="1"/>
                <c:pt idx="0">
                  <c:v>Spalte2</c:v>
                </c:pt>
              </c:strCache>
            </c:strRef>
          </c:tx>
          <c:spPr>
            <a:ln w="28575">
              <a:solidFill>
                <a:schemeClr val="bg2"/>
              </a:solidFill>
            </a:ln>
          </c:spPr>
          <c:dPt>
            <c:idx val="0"/>
            <c:bubble3D val="0"/>
            <c:spPr>
              <a:solidFill>
                <a:schemeClr val="accent3"/>
              </a:solidFill>
              <a:ln w="28575">
                <a:solidFill>
                  <a:schemeClr val="bg2"/>
                </a:solidFill>
              </a:ln>
            </c:spPr>
          </c:dPt>
          <c:dPt>
            <c:idx val="1"/>
            <c:bubble3D val="0"/>
            <c:spPr>
              <a:noFill/>
              <a:ln w="28575">
                <a:solidFill>
                  <a:schemeClr val="bg2"/>
                </a:solidFill>
              </a:ln>
            </c:spPr>
          </c:dPt>
          <c:cat>
            <c:strRef>
              <c:f>Tabelle1!$A$2:$A$3</c:f>
              <c:strCache>
                <c:ptCount val="2"/>
                <c:pt idx="0">
                  <c:v>1. Quartal</c:v>
                </c:pt>
                <c:pt idx="1">
                  <c:v>2. Quartal</c:v>
                </c:pt>
              </c:strCache>
            </c:strRef>
          </c:cat>
          <c:val>
            <c:numRef>
              <c:f>Tabelle1!$D$2:$D$3</c:f>
              <c:numCache>
                <c:formatCode>General</c:formatCode>
                <c:ptCount val="2"/>
                <c:pt idx="0">
                  <c:v>55</c:v>
                </c:pt>
                <c:pt idx="1">
                  <c:v>45</c:v>
                </c:pt>
              </c:numCache>
            </c:numRef>
          </c:val>
        </c:ser>
        <c:ser>
          <c:idx val="3"/>
          <c:order val="3"/>
          <c:tx>
            <c:strRef>
              <c:f>Tabelle1!$E$1</c:f>
              <c:strCache>
                <c:ptCount val="1"/>
                <c:pt idx="0">
                  <c:v>Spalte3</c:v>
                </c:pt>
              </c:strCache>
            </c:strRef>
          </c:tx>
          <c:spPr>
            <a:ln w="28575">
              <a:solidFill>
                <a:schemeClr val="bg2"/>
              </a:solidFill>
            </a:ln>
          </c:spPr>
          <c:dPt>
            <c:idx val="0"/>
            <c:bubble3D val="0"/>
            <c:spPr>
              <a:solidFill>
                <a:schemeClr val="accent1"/>
              </a:solidFill>
              <a:ln w="28575">
                <a:solidFill>
                  <a:schemeClr val="bg2"/>
                </a:solidFill>
              </a:ln>
            </c:spPr>
          </c:dPt>
          <c:dPt>
            <c:idx val="1"/>
            <c:bubble3D val="0"/>
            <c:spPr>
              <a:noFill/>
              <a:ln w="28575">
                <a:solidFill>
                  <a:schemeClr val="bg2"/>
                </a:solidFill>
              </a:ln>
            </c:spPr>
          </c:dPt>
          <c:cat>
            <c:strRef>
              <c:f>Tabelle1!$A$2:$A$3</c:f>
              <c:strCache>
                <c:ptCount val="2"/>
                <c:pt idx="0">
                  <c:v>1. Quartal</c:v>
                </c:pt>
                <c:pt idx="1">
                  <c:v>2. Quartal</c:v>
                </c:pt>
              </c:strCache>
            </c:strRef>
          </c:cat>
          <c:val>
            <c:numRef>
              <c:f>Tabelle1!$E$2:$E$3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57"/>
      </c:doughnutChart>
    </c:plotArea>
    <c:plotVisOnly val="1"/>
    <c:dispBlanksAs val="gap"/>
    <c:showDLblsOverMax val="0"/>
  </c:chart>
  <c:txPr>
    <a:bodyPr/>
    <a:lstStyle/>
    <a:p>
      <a:pPr>
        <a:defRPr sz="1800"/>
      </a:pPr>
      <a:endParaRPr lang="de-DE"/>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dPt>
            <c:idx val="0"/>
            <c:bubble3D val="0"/>
            <c:spPr>
              <a:solidFill>
                <a:schemeClr val="tx2"/>
              </a:solidFill>
            </c:spPr>
          </c:dPt>
          <c:dPt>
            <c:idx val="1"/>
            <c:bubble3D val="0"/>
            <c:spPr>
              <a:noFill/>
            </c:spPr>
          </c:dPt>
          <c:cat>
            <c:strRef>
              <c:f>Tabelle1!$A$2:$A$3</c:f>
              <c:strCache>
                <c:ptCount val="2"/>
                <c:pt idx="0">
                  <c:v>1. Quartal</c:v>
                </c:pt>
                <c:pt idx="1">
                  <c:v>2. Quartal</c:v>
                </c:pt>
              </c:strCache>
            </c:strRef>
          </c:cat>
          <c:val>
            <c:numRef>
              <c:f>Tabelle1!$B$2:$B$3</c:f>
              <c:numCache>
                <c:formatCode>General</c:formatCode>
                <c:ptCount val="2"/>
                <c:pt idx="0">
                  <c:v>55</c:v>
                </c:pt>
                <c:pt idx="1">
                  <c:v>45</c:v>
                </c:pt>
              </c:numCache>
            </c:numRef>
          </c:val>
        </c:ser>
        <c:ser>
          <c:idx val="1"/>
          <c:order val="1"/>
          <c:tx>
            <c:strRef>
              <c:f>Tabelle1!$C$1</c:f>
              <c:strCache>
                <c:ptCount val="1"/>
                <c:pt idx="0">
                  <c:v>Spalte1</c:v>
                </c:pt>
              </c:strCache>
            </c:strRef>
          </c:tx>
          <c:dPt>
            <c:idx val="0"/>
            <c:bubble3D val="0"/>
            <c:spPr>
              <a:solidFill>
                <a:schemeClr val="accent6"/>
              </a:solidFill>
            </c:spPr>
          </c:dPt>
          <c:dPt>
            <c:idx val="1"/>
            <c:bubble3D val="0"/>
            <c:spPr>
              <a:noFill/>
              <a:ln>
                <a:noFill/>
              </a:ln>
            </c:spPr>
          </c:dPt>
          <c:cat>
            <c:strRef>
              <c:f>Tabelle1!$A$2:$A$3</c:f>
              <c:strCache>
                <c:ptCount val="2"/>
                <c:pt idx="0">
                  <c:v>1. Quartal</c:v>
                </c:pt>
                <c:pt idx="1">
                  <c:v>2. Quartal</c:v>
                </c:pt>
              </c:strCache>
            </c:strRef>
          </c:cat>
          <c:val>
            <c:numRef>
              <c:f>Tabelle1!$C$2:$C$3</c:f>
              <c:numCache>
                <c:formatCode>General</c:formatCode>
                <c:ptCount val="2"/>
                <c:pt idx="0">
                  <c:v>60</c:v>
                </c:pt>
                <c:pt idx="1">
                  <c:v>40</c:v>
                </c:pt>
              </c:numCache>
            </c:numRef>
          </c:val>
        </c:ser>
        <c:ser>
          <c:idx val="2"/>
          <c:order val="2"/>
          <c:tx>
            <c:strRef>
              <c:f>Tabelle1!$D$1</c:f>
              <c:strCache>
                <c:ptCount val="1"/>
                <c:pt idx="0">
                  <c:v>Spalte2</c:v>
                </c:pt>
              </c:strCache>
            </c:strRef>
          </c:tx>
          <c:dPt>
            <c:idx val="0"/>
            <c:bubble3D val="0"/>
            <c:spPr>
              <a:solidFill>
                <a:schemeClr val="accent3"/>
              </a:solidFill>
            </c:spPr>
          </c:dPt>
          <c:dPt>
            <c:idx val="1"/>
            <c:bubble3D val="0"/>
            <c:spPr>
              <a:noFill/>
            </c:spPr>
          </c:dPt>
          <c:cat>
            <c:strRef>
              <c:f>Tabelle1!$A$2:$A$3</c:f>
              <c:strCache>
                <c:ptCount val="2"/>
                <c:pt idx="0">
                  <c:v>1. Quartal</c:v>
                </c:pt>
                <c:pt idx="1">
                  <c:v>2. Quartal</c:v>
                </c:pt>
              </c:strCache>
            </c:strRef>
          </c:cat>
          <c:val>
            <c:numRef>
              <c:f>Tabelle1!$D$2:$D$3</c:f>
              <c:numCache>
                <c:formatCode>General</c:formatCode>
                <c:ptCount val="2"/>
                <c:pt idx="0">
                  <c:v>75</c:v>
                </c:pt>
                <c:pt idx="1">
                  <c:v>25</c:v>
                </c:pt>
              </c:numCache>
            </c:numRef>
          </c:val>
        </c:ser>
        <c:ser>
          <c:idx val="3"/>
          <c:order val="3"/>
          <c:tx>
            <c:strRef>
              <c:f>Tabelle1!$E$1</c:f>
              <c:strCache>
                <c:ptCount val="1"/>
                <c:pt idx="0">
                  <c:v>Spalte3</c:v>
                </c:pt>
              </c:strCache>
            </c:strRef>
          </c:tx>
          <c:dPt>
            <c:idx val="0"/>
            <c:bubble3D val="0"/>
            <c:spPr>
              <a:solidFill>
                <a:schemeClr val="accent1"/>
              </a:solidFill>
            </c:spPr>
          </c:dPt>
          <c:dPt>
            <c:idx val="1"/>
            <c:bubble3D val="0"/>
            <c:spPr>
              <a:noFill/>
            </c:spPr>
          </c:dPt>
          <c:cat>
            <c:strRef>
              <c:f>Tabelle1!$A$2:$A$3</c:f>
              <c:strCache>
                <c:ptCount val="2"/>
                <c:pt idx="0">
                  <c:v>1. Quartal</c:v>
                </c:pt>
                <c:pt idx="1">
                  <c:v>2. Quartal</c:v>
                </c:pt>
              </c:strCache>
            </c:strRef>
          </c:cat>
          <c:val>
            <c:numRef>
              <c:f>Tabelle1!$E$2:$E$3</c:f>
              <c:numCache>
                <c:formatCode>General</c:formatCode>
                <c:ptCount val="2"/>
                <c:pt idx="0">
                  <c:v>85</c:v>
                </c:pt>
                <c:pt idx="1">
                  <c:v>15</c:v>
                </c:pt>
              </c:numCache>
            </c:numRef>
          </c:val>
        </c:ser>
        <c:dLbls>
          <c:showLegendKey val="0"/>
          <c:showVal val="0"/>
          <c:showCatName val="0"/>
          <c:showSerName val="0"/>
          <c:showPercent val="0"/>
          <c:showBubbleSize val="0"/>
          <c:showLeaderLines val="1"/>
        </c:dLbls>
        <c:firstSliceAng val="0"/>
        <c:holeSize val="21"/>
      </c:doughnutChart>
    </c:plotArea>
    <c:plotVisOnly val="1"/>
    <c:dispBlanksAs val="gap"/>
    <c:showDLblsOverMax val="0"/>
  </c:chart>
  <c:txPr>
    <a:bodyPr/>
    <a:lstStyle/>
    <a:p>
      <a:pPr>
        <a:defRPr sz="1800"/>
      </a:pPr>
      <a:endParaRPr lang="de-DE"/>
    </a:p>
  </c:txPr>
  <c:externalData r:id="rId1">
    <c:autoUpdate val="0"/>
  </c:externalData>
  <c:userShapes r:id="rId2"/>
</c:chartSpace>
</file>

<file path=ppt/charts/chart4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11"/>
    </mc:Choice>
    <mc:Fallback>
      <c:style val="11"/>
    </mc:Fallback>
  </mc:AlternateContent>
  <c:chart>
    <c:autoTitleDeleted val="1"/>
    <c:plotArea>
      <c:layout>
        <c:manualLayout>
          <c:layoutTarget val="inner"/>
          <c:xMode val="edge"/>
          <c:yMode val="edge"/>
          <c:x val="4.6610623446486879E-2"/>
          <c:y val="3.0770626588153445E-2"/>
          <c:w val="0.92732182519054596"/>
          <c:h val="0.9273221382064506"/>
        </c:manualLayout>
      </c:layout>
      <c:doughnutChart>
        <c:varyColors val="1"/>
        <c:ser>
          <c:idx val="0"/>
          <c:order val="0"/>
          <c:tx>
            <c:strRef>
              <c:f>Tabelle1!$B$1</c:f>
              <c:strCache>
                <c:ptCount val="1"/>
                <c:pt idx="0">
                  <c:v>EDIT</c:v>
                </c:pt>
              </c:strCache>
            </c:strRef>
          </c:tx>
          <c:spPr>
            <a:solidFill>
              <a:schemeClr val="bg1">
                <a:lumMod val="75000"/>
              </a:schemeClr>
            </a:solidFill>
            <a:ln w="28575">
              <a:solidFill>
                <a:schemeClr val="bg1">
                  <a:lumMod val="85000"/>
                </a:schemeClr>
              </a:solidFill>
            </a:ln>
            <a:effectLst/>
          </c:spPr>
          <c:dPt>
            <c:idx val="0"/>
            <c:bubble3D val="0"/>
            <c:spPr>
              <a:solidFill>
                <a:schemeClr val="tx2"/>
              </a:solidFill>
              <a:ln w="28575">
                <a:noFill/>
              </a:ln>
              <a:effectLst/>
            </c:spPr>
          </c:dPt>
          <c:dPt>
            <c:idx val="1"/>
            <c:bubble3D val="0"/>
            <c:spPr>
              <a:solidFill>
                <a:schemeClr val="tx2">
                  <a:lumMod val="60000"/>
                  <a:lumOff val="40000"/>
                </a:schemeClr>
              </a:solidFill>
              <a:ln w="28575">
                <a:noFill/>
              </a:ln>
              <a:effectLst/>
            </c:spPr>
          </c:dPt>
          <c:dPt>
            <c:idx val="2"/>
            <c:bubble3D val="0"/>
            <c:spPr>
              <a:solidFill>
                <a:schemeClr val="tx2">
                  <a:lumMod val="40000"/>
                  <a:lumOff val="60000"/>
                </a:schemeClr>
              </a:solidFill>
              <a:ln w="28575">
                <a:noFill/>
              </a:ln>
              <a:effectLst/>
            </c:spPr>
          </c:dPt>
          <c:dPt>
            <c:idx val="3"/>
            <c:bubble3D val="0"/>
            <c:spPr>
              <a:solidFill>
                <a:srgbClr val="4E86B9"/>
              </a:solidFill>
              <a:ln w="28575">
                <a:solidFill>
                  <a:schemeClr val="bg1">
                    <a:lumMod val="85000"/>
                  </a:schemeClr>
                </a:solidFill>
              </a:ln>
              <a:effectLst/>
            </c:spPr>
          </c:dPt>
          <c:dPt>
            <c:idx val="4"/>
            <c:bubble3D val="0"/>
            <c:spPr>
              <a:solidFill>
                <a:srgbClr val="538EC4"/>
              </a:solidFill>
              <a:ln w="28575">
                <a:solidFill>
                  <a:schemeClr val="bg1">
                    <a:lumMod val="85000"/>
                  </a:schemeClr>
                </a:solidFill>
              </a:ln>
              <a:effectLst/>
            </c:spPr>
          </c:dPt>
          <c:dPt>
            <c:idx val="5"/>
            <c:bubble3D val="0"/>
            <c:spPr>
              <a:solidFill>
                <a:srgbClr val="5897CF"/>
              </a:solidFill>
              <a:ln w="28575">
                <a:solidFill>
                  <a:schemeClr val="bg1">
                    <a:lumMod val="85000"/>
                  </a:schemeClr>
                </a:solidFill>
              </a:ln>
              <a:effectLst/>
            </c:spPr>
          </c:dPt>
          <c:dPt>
            <c:idx val="6"/>
            <c:bubble3D val="0"/>
            <c:spPr>
              <a:solidFill>
                <a:srgbClr val="6CA2D7"/>
              </a:solidFill>
              <a:ln w="28575">
                <a:solidFill>
                  <a:schemeClr val="bg1">
                    <a:lumMod val="85000"/>
                  </a:schemeClr>
                </a:solidFill>
              </a:ln>
              <a:effectLst/>
            </c:spPr>
          </c:dPt>
          <c:dPt>
            <c:idx val="7"/>
            <c:bubble3D val="0"/>
            <c:spPr>
              <a:solidFill>
                <a:srgbClr val="88B0DC"/>
              </a:solidFill>
              <a:ln w="28575">
                <a:solidFill>
                  <a:schemeClr val="bg1">
                    <a:lumMod val="85000"/>
                  </a:schemeClr>
                </a:solidFill>
              </a:ln>
              <a:effectLst/>
            </c:spPr>
          </c:dPt>
          <c:dPt>
            <c:idx val="8"/>
            <c:bubble3D val="0"/>
            <c:spPr>
              <a:solidFill>
                <a:srgbClr val="9DBCE1"/>
              </a:solidFill>
              <a:ln w="28575">
                <a:solidFill>
                  <a:schemeClr val="bg1">
                    <a:lumMod val="85000"/>
                  </a:schemeClr>
                </a:solidFill>
              </a:ln>
              <a:effectLst/>
            </c:spPr>
          </c:dPt>
          <c:dPt>
            <c:idx val="9"/>
            <c:bubble3D val="0"/>
            <c:spPr>
              <a:solidFill>
                <a:srgbClr val="B0C8E6"/>
              </a:solidFill>
              <a:ln w="28575">
                <a:solidFill>
                  <a:schemeClr val="bg1">
                    <a:lumMod val="85000"/>
                  </a:schemeClr>
                </a:solidFill>
              </a:ln>
              <a:effectLst/>
            </c:spPr>
          </c:dPt>
          <c:cat>
            <c:strRef>
              <c:f>Tabelle1!$A$2:$A$4</c:f>
              <c:strCache>
                <c:ptCount val="3"/>
                <c:pt idx="0">
                  <c:v>Description 1</c:v>
                </c:pt>
                <c:pt idx="1">
                  <c:v>Description 2</c:v>
                </c:pt>
                <c:pt idx="2">
                  <c:v>Description 3</c:v>
                </c:pt>
              </c:strCache>
            </c:strRef>
          </c:cat>
          <c:val>
            <c:numRef>
              <c:f>Tabelle1!$B$2:$B$4</c:f>
              <c:numCache>
                <c:formatCode>General</c:formatCode>
                <c:ptCount val="3"/>
                <c:pt idx="0">
                  <c:v>1</c:v>
                </c:pt>
                <c:pt idx="1">
                  <c:v>1</c:v>
                </c:pt>
                <c:pt idx="2">
                  <c:v>1</c:v>
                </c:pt>
              </c:numCache>
            </c:numRef>
          </c:val>
        </c:ser>
        <c:dLbls>
          <c:showLegendKey val="0"/>
          <c:showVal val="0"/>
          <c:showCatName val="0"/>
          <c:showSerName val="0"/>
          <c:showPercent val="0"/>
          <c:showBubbleSize val="0"/>
          <c:showLeaderLines val="0"/>
        </c:dLbls>
        <c:firstSliceAng val="0"/>
        <c:holeSize val="75"/>
      </c:doughnutChart>
    </c:plotArea>
    <c:plotVisOnly val="1"/>
    <c:dispBlanksAs val="zero"/>
    <c:showDLblsOverMax val="0"/>
  </c:chart>
  <c:txPr>
    <a:bodyPr/>
    <a:lstStyle/>
    <a:p>
      <a:pPr>
        <a:defRPr sz="1800"/>
      </a:pPr>
      <a:endParaRPr lang="de-DE"/>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Spalte1</c:v>
                </c:pt>
              </c:strCache>
            </c:strRef>
          </c:tx>
          <c:dPt>
            <c:idx val="0"/>
            <c:bubble3D val="0"/>
            <c:spPr>
              <a:solidFill>
                <a:schemeClr val="accent3">
                  <a:lumMod val="50000"/>
                </a:schemeClr>
              </a:solidFill>
            </c:spPr>
          </c:dPt>
          <c:dPt>
            <c:idx val="1"/>
            <c:bubble3D val="0"/>
            <c:spPr>
              <a:solidFill>
                <a:schemeClr val="accent1">
                  <a:lumMod val="50000"/>
                </a:schemeClr>
              </a:solidFill>
            </c:spPr>
          </c:dPt>
          <c:dPt>
            <c:idx val="2"/>
            <c:bubble3D val="0"/>
            <c:spPr>
              <a:solidFill>
                <a:schemeClr val="accent1"/>
              </a:solidFill>
            </c:spPr>
          </c:dPt>
          <c:dPt>
            <c:idx val="3"/>
            <c:bubble3D val="0"/>
            <c:spPr>
              <a:solidFill>
                <a:schemeClr val="accent3"/>
              </a:solidFill>
            </c:spPr>
          </c:dPt>
          <c:cat>
            <c:numRef>
              <c:f>Tabelle1!$A$2:$A$5</c:f>
              <c:numCache>
                <c:formatCode>General</c:formatCode>
                <c:ptCount val="4"/>
              </c:numCache>
            </c:numRef>
          </c:cat>
          <c:val>
            <c:numRef>
              <c:f>Tabelle1!$B$2:$B$5</c:f>
              <c:numCache>
                <c:formatCode>General</c:formatCode>
                <c:ptCount val="4"/>
                <c:pt idx="0">
                  <c:v>50</c:v>
                </c:pt>
                <c:pt idx="1">
                  <c:v>20</c:v>
                </c:pt>
                <c:pt idx="2">
                  <c:v>20</c:v>
                </c:pt>
                <c:pt idx="3">
                  <c:v>10</c:v>
                </c:pt>
              </c:numCache>
            </c:numRef>
          </c:val>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sz="1800"/>
      </a:pPr>
      <a:endParaRPr lang="de-DE"/>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11"/>
    </mc:Choice>
    <mc:Fallback>
      <c:style val="11"/>
    </mc:Fallback>
  </mc:AlternateContent>
  <c:chart>
    <c:autoTitleDeleted val="1"/>
    <c:plotArea>
      <c:layout>
        <c:manualLayout>
          <c:layoutTarget val="inner"/>
          <c:xMode val="edge"/>
          <c:yMode val="edge"/>
          <c:x val="4.6610623446486879E-2"/>
          <c:y val="3.0770626588153445E-2"/>
          <c:w val="0.92732182519054596"/>
          <c:h val="0.9273221382064506"/>
        </c:manualLayout>
      </c:layout>
      <c:doughnutChart>
        <c:varyColors val="1"/>
        <c:ser>
          <c:idx val="0"/>
          <c:order val="0"/>
          <c:tx>
            <c:strRef>
              <c:f>Tabelle1!$B$1</c:f>
              <c:strCache>
                <c:ptCount val="1"/>
                <c:pt idx="0">
                  <c:v>EDIT</c:v>
                </c:pt>
              </c:strCache>
            </c:strRef>
          </c:tx>
          <c:spPr>
            <a:solidFill>
              <a:schemeClr val="bg1">
                <a:lumMod val="75000"/>
              </a:schemeClr>
            </a:solidFill>
            <a:ln w="28575">
              <a:solidFill>
                <a:schemeClr val="bg1">
                  <a:lumMod val="85000"/>
                </a:schemeClr>
              </a:solidFill>
            </a:ln>
            <a:effectLst/>
          </c:spPr>
          <c:dPt>
            <c:idx val="0"/>
            <c:bubble3D val="0"/>
            <c:spPr>
              <a:solidFill>
                <a:schemeClr val="accent3"/>
              </a:solidFill>
              <a:ln w="28575">
                <a:noFill/>
              </a:ln>
              <a:effectLst/>
            </c:spPr>
          </c:dPt>
          <c:dPt>
            <c:idx val="1"/>
            <c:bubble3D val="0"/>
            <c:spPr>
              <a:pattFill prst="ltDnDiag">
                <a:fgClr>
                  <a:schemeClr val="bg1">
                    <a:lumMod val="75000"/>
                  </a:schemeClr>
                </a:fgClr>
                <a:bgClr>
                  <a:schemeClr val="bg1"/>
                </a:bgClr>
              </a:pattFill>
              <a:ln w="28575">
                <a:noFill/>
              </a:ln>
              <a:effectLst/>
            </c:spPr>
          </c:dPt>
          <c:dPt>
            <c:idx val="2"/>
            <c:bubble3D val="0"/>
            <c:spPr>
              <a:solidFill>
                <a:schemeClr val="accent1"/>
              </a:solidFill>
              <a:ln w="28575">
                <a:noFill/>
              </a:ln>
              <a:effectLst/>
            </c:spPr>
          </c:dPt>
          <c:dPt>
            <c:idx val="3"/>
            <c:bubble3D val="0"/>
            <c:spPr>
              <a:solidFill>
                <a:srgbClr val="4E86B9"/>
              </a:solidFill>
              <a:ln w="28575">
                <a:solidFill>
                  <a:schemeClr val="bg1">
                    <a:lumMod val="85000"/>
                  </a:schemeClr>
                </a:solidFill>
              </a:ln>
              <a:effectLst/>
            </c:spPr>
          </c:dPt>
          <c:dPt>
            <c:idx val="4"/>
            <c:bubble3D val="0"/>
            <c:spPr>
              <a:solidFill>
                <a:srgbClr val="538EC4"/>
              </a:solidFill>
              <a:ln w="28575">
                <a:solidFill>
                  <a:schemeClr val="bg1">
                    <a:lumMod val="85000"/>
                  </a:schemeClr>
                </a:solidFill>
              </a:ln>
              <a:effectLst/>
            </c:spPr>
          </c:dPt>
          <c:dPt>
            <c:idx val="5"/>
            <c:bubble3D val="0"/>
            <c:spPr>
              <a:solidFill>
                <a:srgbClr val="5897CF"/>
              </a:solidFill>
              <a:ln w="28575">
                <a:solidFill>
                  <a:schemeClr val="bg1">
                    <a:lumMod val="85000"/>
                  </a:schemeClr>
                </a:solidFill>
              </a:ln>
              <a:effectLst/>
            </c:spPr>
          </c:dPt>
          <c:dPt>
            <c:idx val="6"/>
            <c:bubble3D val="0"/>
            <c:spPr>
              <a:solidFill>
                <a:srgbClr val="6CA2D7"/>
              </a:solidFill>
              <a:ln w="28575">
                <a:solidFill>
                  <a:schemeClr val="bg1">
                    <a:lumMod val="85000"/>
                  </a:schemeClr>
                </a:solidFill>
              </a:ln>
              <a:effectLst/>
            </c:spPr>
          </c:dPt>
          <c:dPt>
            <c:idx val="7"/>
            <c:bubble3D val="0"/>
            <c:spPr>
              <a:solidFill>
                <a:srgbClr val="88B0DC"/>
              </a:solidFill>
              <a:ln w="28575">
                <a:solidFill>
                  <a:schemeClr val="bg1">
                    <a:lumMod val="85000"/>
                  </a:schemeClr>
                </a:solidFill>
              </a:ln>
              <a:effectLst/>
            </c:spPr>
          </c:dPt>
          <c:dPt>
            <c:idx val="8"/>
            <c:bubble3D val="0"/>
            <c:spPr>
              <a:solidFill>
                <a:srgbClr val="9DBCE1"/>
              </a:solidFill>
              <a:ln w="28575">
                <a:solidFill>
                  <a:schemeClr val="bg1">
                    <a:lumMod val="85000"/>
                  </a:schemeClr>
                </a:solidFill>
              </a:ln>
              <a:effectLst/>
            </c:spPr>
          </c:dPt>
          <c:dPt>
            <c:idx val="9"/>
            <c:bubble3D val="0"/>
            <c:spPr>
              <a:solidFill>
                <a:srgbClr val="B0C8E6"/>
              </a:solidFill>
              <a:ln w="28575">
                <a:solidFill>
                  <a:schemeClr val="bg1">
                    <a:lumMod val="85000"/>
                  </a:schemeClr>
                </a:solidFill>
              </a:ln>
              <a:effectLst/>
            </c:spPr>
          </c:dPt>
          <c:cat>
            <c:strRef>
              <c:f>Tabelle1!$A$2:$A$4</c:f>
              <c:strCache>
                <c:ptCount val="2"/>
                <c:pt idx="0">
                  <c:v>Description 1</c:v>
                </c:pt>
                <c:pt idx="1">
                  <c:v>Description 2</c:v>
                </c:pt>
              </c:strCache>
            </c:strRef>
          </c:cat>
          <c:val>
            <c:numRef>
              <c:f>Tabelle1!$B$2:$B$4</c:f>
              <c:numCache>
                <c:formatCode>General</c:formatCode>
                <c:ptCount val="3"/>
                <c:pt idx="0">
                  <c:v>60</c:v>
                </c:pt>
                <c:pt idx="1">
                  <c:v>40</c:v>
                </c:pt>
              </c:numCache>
            </c:numRef>
          </c:val>
        </c:ser>
        <c:dLbls>
          <c:showLegendKey val="0"/>
          <c:showVal val="0"/>
          <c:showCatName val="0"/>
          <c:showSerName val="0"/>
          <c:showPercent val="0"/>
          <c:showBubbleSize val="0"/>
          <c:showLeaderLines val="0"/>
        </c:dLbls>
        <c:firstSliceAng val="0"/>
        <c:holeSize val="61"/>
      </c:doughnutChart>
    </c:plotArea>
    <c:plotVisOnly val="1"/>
    <c:dispBlanksAs val="zero"/>
    <c:showDLblsOverMax val="0"/>
  </c:chart>
  <c:txPr>
    <a:bodyPr/>
    <a:lstStyle/>
    <a:p>
      <a:pPr>
        <a:defRPr sz="1800"/>
      </a:pPr>
      <a:endParaRPr lang="de-DE"/>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6390414768974029E-2"/>
          <c:y val="1.3404854713983359E-2"/>
          <c:w val="0.96735467440809375"/>
          <c:h val="0.90410353603587856"/>
        </c:manualLayout>
      </c:layout>
      <c:scatterChart>
        <c:scatterStyle val="smoothMarker"/>
        <c:varyColors val="0"/>
        <c:ser>
          <c:idx val="0"/>
          <c:order val="0"/>
          <c:tx>
            <c:strRef>
              <c:f>Tabelle1!$B$1</c:f>
              <c:strCache>
                <c:ptCount val="1"/>
                <c:pt idx="0">
                  <c:v>Y-Werte</c:v>
                </c:pt>
              </c:strCache>
            </c:strRef>
          </c:tx>
          <c:spPr>
            <a:ln>
              <a:solidFill>
                <a:schemeClr val="accent1"/>
              </a:solidFill>
            </a:ln>
          </c:spPr>
          <c:marker>
            <c:symbol val="circle"/>
            <c:size val="21"/>
            <c:spPr>
              <a:solidFill>
                <a:schemeClr val="bg1"/>
              </a:solidFill>
              <a:ln w="25400">
                <a:solidFill>
                  <a:schemeClr val="accent1"/>
                </a:solidFill>
              </a:ln>
            </c:spPr>
          </c:marker>
          <c:dLbls>
            <c:txPr>
              <a:bodyPr/>
              <a:lstStyle/>
              <a:p>
                <a:pPr>
                  <a:defRPr sz="1200" b="1">
                    <a:solidFill>
                      <a:schemeClr val="accent1"/>
                    </a:solidFill>
                    <a:latin typeface="+mj-lt"/>
                  </a:defRPr>
                </a:pPr>
                <a:endParaRPr lang="de-DE"/>
              </a:p>
            </c:txPr>
            <c:dLblPos val="ctr"/>
            <c:showLegendKey val="0"/>
            <c:showVal val="1"/>
            <c:showCatName val="0"/>
            <c:showSerName val="0"/>
            <c:showPercent val="0"/>
            <c:showBubbleSize val="0"/>
            <c:showLeaderLines val="0"/>
          </c:dLbls>
          <c:xVal>
            <c:numRef>
              <c:f>Tabelle1!$A$2:$A$5</c:f>
              <c:numCache>
                <c:formatCode>General</c:formatCode>
                <c:ptCount val="4"/>
                <c:pt idx="0">
                  <c:v>0</c:v>
                </c:pt>
                <c:pt idx="1">
                  <c:v>1.8</c:v>
                </c:pt>
                <c:pt idx="2">
                  <c:v>2.6</c:v>
                </c:pt>
                <c:pt idx="3">
                  <c:v>3</c:v>
                </c:pt>
              </c:numCache>
            </c:numRef>
          </c:xVal>
          <c:yVal>
            <c:numRef>
              <c:f>Tabelle1!$B$2:$B$5</c:f>
              <c:numCache>
                <c:formatCode>General</c:formatCode>
                <c:ptCount val="4"/>
                <c:pt idx="0">
                  <c:v>0</c:v>
                </c:pt>
                <c:pt idx="1">
                  <c:v>3.2</c:v>
                </c:pt>
                <c:pt idx="2">
                  <c:v>0.8</c:v>
                </c:pt>
                <c:pt idx="3">
                  <c:v>2</c:v>
                </c:pt>
              </c:numCache>
            </c:numRef>
          </c:yVal>
          <c:smooth val="1"/>
        </c:ser>
        <c:ser>
          <c:idx val="1"/>
          <c:order val="1"/>
          <c:tx>
            <c:strRef>
              <c:f>Tabelle1!$C$1</c:f>
              <c:strCache>
                <c:ptCount val="1"/>
                <c:pt idx="0">
                  <c:v>Spalte1</c:v>
                </c:pt>
              </c:strCache>
            </c:strRef>
          </c:tx>
          <c:spPr>
            <a:ln>
              <a:solidFill>
                <a:schemeClr val="tx2"/>
              </a:solidFill>
            </a:ln>
          </c:spPr>
          <c:marker>
            <c:symbol val="circle"/>
            <c:size val="21"/>
            <c:spPr>
              <a:solidFill>
                <a:schemeClr val="bg1"/>
              </a:solidFill>
              <a:ln w="25400">
                <a:solidFill>
                  <a:schemeClr val="tx2"/>
                </a:solidFill>
              </a:ln>
            </c:spPr>
          </c:marker>
          <c:dLbls>
            <c:txPr>
              <a:bodyPr/>
              <a:lstStyle/>
              <a:p>
                <a:pPr>
                  <a:defRPr sz="1200" b="1">
                    <a:solidFill>
                      <a:schemeClr val="tx2"/>
                    </a:solidFill>
                    <a:latin typeface="+mj-lt"/>
                  </a:defRPr>
                </a:pPr>
                <a:endParaRPr lang="de-DE"/>
              </a:p>
            </c:txPr>
            <c:dLblPos val="ctr"/>
            <c:showLegendKey val="0"/>
            <c:showVal val="1"/>
            <c:showCatName val="0"/>
            <c:showSerName val="0"/>
            <c:showPercent val="0"/>
            <c:showBubbleSize val="0"/>
            <c:showLeaderLines val="0"/>
          </c:dLbls>
          <c:xVal>
            <c:numRef>
              <c:f>Tabelle1!$A$2:$A$5</c:f>
              <c:numCache>
                <c:formatCode>General</c:formatCode>
                <c:ptCount val="4"/>
                <c:pt idx="0">
                  <c:v>0</c:v>
                </c:pt>
                <c:pt idx="1">
                  <c:v>1.8</c:v>
                </c:pt>
                <c:pt idx="2">
                  <c:v>2.6</c:v>
                </c:pt>
                <c:pt idx="3">
                  <c:v>3</c:v>
                </c:pt>
              </c:numCache>
            </c:numRef>
          </c:xVal>
          <c:yVal>
            <c:numRef>
              <c:f>Tabelle1!$C$2:$C$5</c:f>
              <c:numCache>
                <c:formatCode>General</c:formatCode>
                <c:ptCount val="4"/>
                <c:pt idx="0">
                  <c:v>0</c:v>
                </c:pt>
                <c:pt idx="1">
                  <c:v>1</c:v>
                </c:pt>
                <c:pt idx="2">
                  <c:v>3</c:v>
                </c:pt>
                <c:pt idx="3">
                  <c:v>0.2</c:v>
                </c:pt>
              </c:numCache>
            </c:numRef>
          </c:yVal>
          <c:smooth val="1"/>
        </c:ser>
        <c:ser>
          <c:idx val="2"/>
          <c:order val="2"/>
          <c:tx>
            <c:strRef>
              <c:f>Tabelle1!$D$1</c:f>
              <c:strCache>
                <c:ptCount val="1"/>
                <c:pt idx="0">
                  <c:v>Spalte2</c:v>
                </c:pt>
              </c:strCache>
            </c:strRef>
          </c:tx>
          <c:marker>
            <c:symbol val="circle"/>
            <c:size val="21"/>
            <c:spPr>
              <a:solidFill>
                <a:schemeClr val="bg1"/>
              </a:solidFill>
              <a:ln w="25400"/>
            </c:spPr>
          </c:marker>
          <c:dLbls>
            <c:txPr>
              <a:bodyPr/>
              <a:lstStyle/>
              <a:p>
                <a:pPr>
                  <a:defRPr sz="1200" b="1">
                    <a:solidFill>
                      <a:schemeClr val="accent3"/>
                    </a:solidFill>
                    <a:latin typeface="+mj-lt"/>
                  </a:defRPr>
                </a:pPr>
                <a:endParaRPr lang="de-DE"/>
              </a:p>
            </c:txPr>
            <c:dLblPos val="ctr"/>
            <c:showLegendKey val="0"/>
            <c:showVal val="1"/>
            <c:showCatName val="0"/>
            <c:showSerName val="0"/>
            <c:showPercent val="0"/>
            <c:showBubbleSize val="0"/>
            <c:showLeaderLines val="0"/>
          </c:dLbls>
          <c:xVal>
            <c:numRef>
              <c:f>Tabelle1!$A$2:$A$5</c:f>
              <c:numCache>
                <c:formatCode>General</c:formatCode>
                <c:ptCount val="4"/>
                <c:pt idx="0">
                  <c:v>0</c:v>
                </c:pt>
                <c:pt idx="1">
                  <c:v>1.8</c:v>
                </c:pt>
                <c:pt idx="2">
                  <c:v>2.6</c:v>
                </c:pt>
                <c:pt idx="3">
                  <c:v>3</c:v>
                </c:pt>
              </c:numCache>
            </c:numRef>
          </c:xVal>
          <c:yVal>
            <c:numRef>
              <c:f>Tabelle1!$D$2:$D$5</c:f>
              <c:numCache>
                <c:formatCode>General</c:formatCode>
                <c:ptCount val="4"/>
                <c:pt idx="0">
                  <c:v>0</c:v>
                </c:pt>
                <c:pt idx="1">
                  <c:v>2</c:v>
                </c:pt>
                <c:pt idx="2">
                  <c:v>1</c:v>
                </c:pt>
                <c:pt idx="3">
                  <c:v>3</c:v>
                </c:pt>
              </c:numCache>
            </c:numRef>
          </c:yVal>
          <c:smooth val="1"/>
        </c:ser>
        <c:dLbls>
          <c:showLegendKey val="0"/>
          <c:showVal val="0"/>
          <c:showCatName val="0"/>
          <c:showSerName val="0"/>
          <c:showPercent val="0"/>
          <c:showBubbleSize val="0"/>
        </c:dLbls>
        <c:axId val="167247872"/>
        <c:axId val="167248640"/>
      </c:scatterChart>
      <c:valAx>
        <c:axId val="167247872"/>
        <c:scaling>
          <c:orientation val="minMax"/>
          <c:max val="3"/>
          <c:min val="0"/>
        </c:scaling>
        <c:delete val="0"/>
        <c:axPos val="b"/>
        <c:numFmt formatCode="General" sourceLinked="1"/>
        <c:majorTickMark val="none"/>
        <c:minorTickMark val="none"/>
        <c:tickLblPos val="none"/>
        <c:spPr>
          <a:ln>
            <a:solidFill>
              <a:schemeClr val="bg1"/>
            </a:solidFill>
          </a:ln>
        </c:spPr>
        <c:crossAx val="167248640"/>
        <c:crosses val="autoZero"/>
        <c:crossBetween val="midCat"/>
      </c:valAx>
      <c:valAx>
        <c:axId val="167248640"/>
        <c:scaling>
          <c:orientation val="minMax"/>
        </c:scaling>
        <c:delete val="1"/>
        <c:axPos val="l"/>
        <c:majorGridlines>
          <c:spPr>
            <a:ln>
              <a:noFill/>
            </a:ln>
          </c:spPr>
        </c:majorGridlines>
        <c:numFmt formatCode="General" sourceLinked="1"/>
        <c:majorTickMark val="out"/>
        <c:minorTickMark val="none"/>
        <c:tickLblPos val="nextTo"/>
        <c:crossAx val="167247872"/>
        <c:crosses val="autoZero"/>
        <c:crossBetween val="midCat"/>
      </c:valAx>
      <c:spPr>
        <a:ln>
          <a:solidFill>
            <a:schemeClr val="bg1"/>
          </a:solidFill>
        </a:ln>
      </c:spPr>
    </c:plotArea>
    <c:plotVisOnly val="1"/>
    <c:dispBlanksAs val="gap"/>
    <c:showDLblsOverMax val="0"/>
  </c:chart>
  <c:txPr>
    <a:bodyPr/>
    <a:lstStyle/>
    <a:p>
      <a:pPr>
        <a:defRPr sz="1800"/>
      </a:pPr>
      <a:endParaRPr lang="de-DE"/>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spPr>
              <a:solidFill>
                <a:schemeClr val="accent1">
                  <a:lumMod val="75000"/>
                  <a:alpha val="50000"/>
                </a:schemeClr>
              </a:solidFill>
              <a:ln w="41275">
                <a:solidFill>
                  <a:schemeClr val="accent1">
                    <a:lumMod val="75000"/>
                  </a:schemeClr>
                </a:solidFill>
              </a:ln>
            </c:spPr>
          </c:dPt>
          <c:dPt>
            <c:idx val="1"/>
            <c:bubble3D val="0"/>
          </c:dPt>
          <c:cat>
            <c:strRef>
              <c:f>Tabelle1!$A$2:$A$5</c:f>
              <c:strCache>
                <c:ptCount val="1"/>
                <c:pt idx="0">
                  <c:v>1. Quartal</c:v>
                </c:pt>
              </c:strCache>
            </c:strRef>
          </c:cat>
          <c:val>
            <c:numRef>
              <c:f>Tabelle1!$B$2:$B$5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de-DE"/>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spPr>
              <a:solidFill>
                <a:schemeClr val="accent1">
                  <a:lumMod val="75000"/>
                  <a:alpha val="50000"/>
                </a:schemeClr>
              </a:solidFill>
              <a:ln w="41275">
                <a:solidFill>
                  <a:schemeClr val="accent1">
                    <a:lumMod val="75000"/>
                  </a:schemeClr>
                </a:solidFill>
              </a:ln>
            </c:spPr>
          </c:dPt>
          <c:dPt>
            <c:idx val="1"/>
            <c:bubble3D val="0"/>
          </c:dPt>
          <c:cat>
            <c:strRef>
              <c:f>Tabelle1!$A$2:$A$5</c:f>
              <c:strCache>
                <c:ptCount val="1"/>
                <c:pt idx="0">
                  <c:v>1. Quartal</c:v>
                </c:pt>
              </c:strCache>
            </c:strRef>
          </c:cat>
          <c:val>
            <c:numRef>
              <c:f>Tabelle1!$B$2:$B$5</c:f>
              <c:numCache>
                <c:formatCode>General</c:formatCode>
                <c:ptCount val="4"/>
                <c:pt idx="0">
                  <c:v>20</c:v>
                </c:pt>
                <c:pt idx="1">
                  <c:v>40</c:v>
                </c:pt>
              </c:numCache>
            </c:numRef>
          </c:val>
        </c:ser>
        <c:dLbls>
          <c:showLegendKey val="0"/>
          <c:showVal val="0"/>
          <c:showCatName val="0"/>
          <c:showSerName val="0"/>
          <c:showPercent val="0"/>
          <c:showBubbleSize val="0"/>
          <c:showLeaderLines val="1"/>
        </c:dLbls>
        <c:firstSliceAng val="0"/>
        <c:holeSize val="70"/>
      </c:doughnutChart>
    </c:plotArea>
    <c:plotVisOnly val="1"/>
    <c:dispBlanksAs val="gap"/>
    <c:showDLblsOverMax val="0"/>
  </c:chart>
  <c:txPr>
    <a:bodyPr/>
    <a:lstStyle/>
    <a:p>
      <a:pPr>
        <a:defRPr sz="1800"/>
      </a:pPr>
      <a:endParaRPr lang="de-DE"/>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accent1">
                <a:lumMod val="50000"/>
                <a:alpha val="50000"/>
              </a:schemeClr>
            </a:solidFill>
            <a:ln w="41275">
              <a:solidFill>
                <a:schemeClr val="accent1">
                  <a:lumMod val="75000"/>
                </a:schemeClr>
              </a:solidFill>
            </a:ln>
          </c:spPr>
          <c:dPt>
            <c:idx val="0"/>
            <c:bubble3D val="0"/>
            <c:spPr>
              <a:solidFill>
                <a:schemeClr val="accent1">
                  <a:lumMod val="75000"/>
                  <a:alpha val="50000"/>
                </a:schemeClr>
              </a:solidFill>
              <a:ln w="41275">
                <a:solidFill>
                  <a:schemeClr val="accent1">
                    <a:lumMod val="75000"/>
                  </a:schemeClr>
                </a:solidFill>
              </a:ln>
            </c:spPr>
          </c:dPt>
          <c:dPt>
            <c:idx val="1"/>
            <c:bubble3D val="0"/>
          </c:dPt>
          <c:cat>
            <c:strRef>
              <c:f>Tabelle1!$A$2:$A$5</c:f>
              <c:strCache>
                <c:ptCount val="1"/>
                <c:pt idx="0">
                  <c:v>1. Quartal</c:v>
                </c:pt>
              </c:strCache>
            </c:strRef>
          </c:cat>
          <c:val>
            <c:numRef>
              <c:f>Tabelle1!$B$2:$B$5</c:f>
              <c:numCache>
                <c:formatCode>General</c:formatCode>
                <c:ptCount val="4"/>
                <c:pt idx="0">
                  <c:v>20</c:v>
                </c:pt>
                <c:pt idx="1">
                  <c:v>90</c:v>
                </c:pt>
              </c:numCache>
            </c:numRef>
          </c:val>
        </c:ser>
        <c:dLbls>
          <c:showLegendKey val="0"/>
          <c:showVal val="0"/>
          <c:showCatName val="0"/>
          <c:showSerName val="0"/>
          <c:showPercent val="0"/>
          <c:showBubbleSize val="0"/>
          <c:showLeaderLines val="1"/>
        </c:dLbls>
        <c:firstSliceAng val="0"/>
        <c:holeSize val="48"/>
      </c:doughnutChart>
    </c:plotArea>
    <c:plotVisOnly val="1"/>
    <c:dispBlanksAs val="gap"/>
    <c:showDLblsOverMax val="0"/>
  </c:chart>
  <c:txPr>
    <a:bodyPr/>
    <a:lstStyle/>
    <a:p>
      <a:pPr>
        <a:defRPr sz="1800"/>
      </a:pPr>
      <a:endParaRPr lang="de-DE"/>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11"/>
    </mc:Choice>
    <mc:Fallback>
      <c:style val="11"/>
    </mc:Fallback>
  </mc:AlternateContent>
  <c:chart>
    <c:autoTitleDeleted val="1"/>
    <c:plotArea>
      <c:layout>
        <c:manualLayout>
          <c:layoutTarget val="inner"/>
          <c:xMode val="edge"/>
          <c:yMode val="edge"/>
          <c:x val="4.6610623446486879E-2"/>
          <c:y val="3.0770626588153445E-2"/>
          <c:w val="0.92732182519054596"/>
          <c:h val="0.9273221382064506"/>
        </c:manualLayout>
      </c:layout>
      <c:doughnutChart>
        <c:varyColors val="1"/>
        <c:ser>
          <c:idx val="0"/>
          <c:order val="0"/>
          <c:tx>
            <c:strRef>
              <c:f>Tabelle1!$B$1</c:f>
              <c:strCache>
                <c:ptCount val="1"/>
                <c:pt idx="0">
                  <c:v>EDIT</c:v>
                </c:pt>
              </c:strCache>
            </c:strRef>
          </c:tx>
          <c:spPr>
            <a:solidFill>
              <a:schemeClr val="bg1">
                <a:lumMod val="75000"/>
              </a:schemeClr>
            </a:solidFill>
            <a:ln w="28575">
              <a:solidFill>
                <a:schemeClr val="bg1">
                  <a:lumMod val="85000"/>
                </a:schemeClr>
              </a:solidFill>
            </a:ln>
            <a:effectLst/>
          </c:spPr>
          <c:dPt>
            <c:idx val="0"/>
            <c:bubble3D val="0"/>
            <c:spPr>
              <a:pattFill prst="ltDnDiag">
                <a:fgClr>
                  <a:schemeClr val="tx2"/>
                </a:fgClr>
                <a:bgClr>
                  <a:schemeClr val="tx2">
                    <a:lumMod val="50000"/>
                  </a:schemeClr>
                </a:bgClr>
              </a:pattFill>
              <a:ln w="28575">
                <a:noFill/>
              </a:ln>
              <a:effectLst/>
            </c:spPr>
          </c:dPt>
          <c:dPt>
            <c:idx val="1"/>
            <c:bubble3D val="0"/>
            <c:spPr>
              <a:solidFill>
                <a:schemeClr val="accent1">
                  <a:lumMod val="60000"/>
                  <a:lumOff val="40000"/>
                </a:schemeClr>
              </a:solidFill>
              <a:ln w="28575">
                <a:noFill/>
              </a:ln>
              <a:effectLst/>
            </c:spPr>
          </c:dPt>
          <c:dPt>
            <c:idx val="2"/>
            <c:bubble3D val="0"/>
            <c:spPr>
              <a:solidFill>
                <a:schemeClr val="accent1"/>
              </a:solidFill>
              <a:ln w="28575">
                <a:noFill/>
              </a:ln>
              <a:effectLst/>
            </c:spPr>
          </c:dPt>
          <c:dPt>
            <c:idx val="3"/>
            <c:bubble3D val="0"/>
            <c:spPr>
              <a:solidFill>
                <a:srgbClr val="4E86B9"/>
              </a:solidFill>
              <a:ln w="28575">
                <a:solidFill>
                  <a:schemeClr val="bg1">
                    <a:lumMod val="85000"/>
                  </a:schemeClr>
                </a:solidFill>
              </a:ln>
              <a:effectLst/>
            </c:spPr>
          </c:dPt>
          <c:dPt>
            <c:idx val="4"/>
            <c:bubble3D val="0"/>
            <c:spPr>
              <a:solidFill>
                <a:srgbClr val="538EC4"/>
              </a:solidFill>
              <a:ln w="28575">
                <a:solidFill>
                  <a:schemeClr val="bg1">
                    <a:lumMod val="85000"/>
                  </a:schemeClr>
                </a:solidFill>
              </a:ln>
              <a:effectLst/>
            </c:spPr>
          </c:dPt>
          <c:dPt>
            <c:idx val="5"/>
            <c:bubble3D val="0"/>
            <c:spPr>
              <a:solidFill>
                <a:srgbClr val="5897CF"/>
              </a:solidFill>
              <a:ln w="28575">
                <a:solidFill>
                  <a:schemeClr val="bg1">
                    <a:lumMod val="85000"/>
                  </a:schemeClr>
                </a:solidFill>
              </a:ln>
              <a:effectLst/>
            </c:spPr>
          </c:dPt>
          <c:dPt>
            <c:idx val="6"/>
            <c:bubble3D val="0"/>
            <c:spPr>
              <a:solidFill>
                <a:srgbClr val="6CA2D7"/>
              </a:solidFill>
              <a:ln w="28575">
                <a:solidFill>
                  <a:schemeClr val="bg1">
                    <a:lumMod val="85000"/>
                  </a:schemeClr>
                </a:solidFill>
              </a:ln>
              <a:effectLst/>
            </c:spPr>
          </c:dPt>
          <c:dPt>
            <c:idx val="7"/>
            <c:bubble3D val="0"/>
            <c:spPr>
              <a:solidFill>
                <a:srgbClr val="88B0DC"/>
              </a:solidFill>
              <a:ln w="28575">
                <a:solidFill>
                  <a:schemeClr val="bg1">
                    <a:lumMod val="85000"/>
                  </a:schemeClr>
                </a:solidFill>
              </a:ln>
              <a:effectLst/>
            </c:spPr>
          </c:dPt>
          <c:dPt>
            <c:idx val="8"/>
            <c:bubble3D val="0"/>
            <c:spPr>
              <a:solidFill>
                <a:srgbClr val="9DBCE1"/>
              </a:solidFill>
              <a:ln w="28575">
                <a:solidFill>
                  <a:schemeClr val="bg1">
                    <a:lumMod val="85000"/>
                  </a:schemeClr>
                </a:solidFill>
              </a:ln>
              <a:effectLst/>
            </c:spPr>
          </c:dPt>
          <c:dPt>
            <c:idx val="9"/>
            <c:bubble3D val="0"/>
            <c:spPr>
              <a:solidFill>
                <a:srgbClr val="B0C8E6"/>
              </a:solidFill>
              <a:ln w="28575">
                <a:solidFill>
                  <a:schemeClr val="bg1">
                    <a:lumMod val="85000"/>
                  </a:schemeClr>
                </a:solidFill>
              </a:ln>
              <a:effectLst/>
            </c:spPr>
          </c:dPt>
          <c:cat>
            <c:strRef>
              <c:f>Tabelle1!$A$2:$A$4</c:f>
              <c:strCache>
                <c:ptCount val="3"/>
                <c:pt idx="0">
                  <c:v>Description 1</c:v>
                </c:pt>
                <c:pt idx="1">
                  <c:v>Description 2</c:v>
                </c:pt>
                <c:pt idx="2">
                  <c:v>Description 3</c:v>
                </c:pt>
              </c:strCache>
            </c:strRef>
          </c:cat>
          <c:val>
            <c:numRef>
              <c:f>Tabelle1!$B$2:$B$4</c:f>
              <c:numCache>
                <c:formatCode>General</c:formatCode>
                <c:ptCount val="3"/>
                <c:pt idx="0">
                  <c:v>50</c:v>
                </c:pt>
                <c:pt idx="1">
                  <c:v>30</c:v>
                </c:pt>
                <c:pt idx="2">
                  <c:v>20</c:v>
                </c:pt>
              </c:numCache>
            </c:numRef>
          </c:val>
        </c:ser>
        <c:dLbls>
          <c:showLegendKey val="0"/>
          <c:showVal val="0"/>
          <c:showCatName val="0"/>
          <c:showSerName val="0"/>
          <c:showPercent val="0"/>
          <c:showBubbleSize val="0"/>
          <c:showLeaderLines val="0"/>
        </c:dLbls>
        <c:firstSliceAng val="0"/>
        <c:holeSize val="61"/>
      </c:doughnutChart>
    </c:plotArea>
    <c:plotVisOnly val="1"/>
    <c:dispBlanksAs val="zero"/>
    <c:showDLblsOverMax val="0"/>
  </c:chart>
  <c:txPr>
    <a:bodyPr/>
    <a:lstStyle/>
    <a:p>
      <a:pPr>
        <a:defRPr sz="1800"/>
      </a:pPr>
      <a:endParaRPr lang="de-DE"/>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spPr>
            <a:ln w="215900">
              <a:solidFill>
                <a:schemeClr val="bg2"/>
              </a:solidFill>
            </a:ln>
          </c:spPr>
          <c:dPt>
            <c:idx val="0"/>
            <c:bubble3D val="0"/>
            <c:spPr>
              <a:solidFill>
                <a:schemeClr val="tx2"/>
              </a:solidFill>
              <a:ln w="215900">
                <a:solidFill>
                  <a:schemeClr val="bg2"/>
                </a:solidFill>
              </a:ln>
            </c:spPr>
          </c:dPt>
          <c:dPt>
            <c:idx val="1"/>
            <c:bubble3D val="0"/>
            <c:spPr>
              <a:noFill/>
              <a:ln w="215900">
                <a:solidFill>
                  <a:schemeClr val="bg2"/>
                </a:solidFill>
              </a:ln>
            </c:spPr>
          </c:dPt>
          <c:cat>
            <c:strRef>
              <c:f>Tabelle1!$A$2:$A$3</c:f>
              <c:strCache>
                <c:ptCount val="2"/>
                <c:pt idx="0">
                  <c:v>1. Quartal</c:v>
                </c:pt>
                <c:pt idx="1">
                  <c:v>2. Quartal</c:v>
                </c:pt>
              </c:strCache>
            </c:strRef>
          </c:cat>
          <c:val>
            <c:numRef>
              <c:f>Tabelle1!$B$2:$B$3</c:f>
              <c:numCache>
                <c:formatCode>General</c:formatCode>
                <c:ptCount val="2"/>
                <c:pt idx="0">
                  <c:v>85</c:v>
                </c:pt>
                <c:pt idx="1">
                  <c:v>15</c:v>
                </c:pt>
              </c:numCache>
            </c:numRef>
          </c:val>
        </c:ser>
        <c:ser>
          <c:idx val="1"/>
          <c:order val="1"/>
          <c:tx>
            <c:strRef>
              <c:f>Tabelle1!$C$1</c:f>
              <c:strCache>
                <c:ptCount val="1"/>
                <c:pt idx="0">
                  <c:v>Spalte1</c:v>
                </c:pt>
              </c:strCache>
            </c:strRef>
          </c:tx>
          <c:spPr>
            <a:ln w="215900">
              <a:solidFill>
                <a:schemeClr val="bg2"/>
              </a:solidFill>
            </a:ln>
          </c:spPr>
          <c:dPt>
            <c:idx val="0"/>
            <c:bubble3D val="0"/>
            <c:spPr>
              <a:solidFill>
                <a:schemeClr val="accent6"/>
              </a:solidFill>
              <a:ln w="215900">
                <a:solidFill>
                  <a:schemeClr val="bg2"/>
                </a:solidFill>
              </a:ln>
            </c:spPr>
          </c:dPt>
          <c:dPt>
            <c:idx val="1"/>
            <c:bubble3D val="0"/>
            <c:spPr>
              <a:noFill/>
              <a:ln w="215900">
                <a:solidFill>
                  <a:schemeClr val="bg2"/>
                </a:solidFill>
              </a:ln>
            </c:spPr>
          </c:dPt>
          <c:cat>
            <c:strRef>
              <c:f>Tabelle1!$A$2:$A$3</c:f>
              <c:strCache>
                <c:ptCount val="2"/>
                <c:pt idx="0">
                  <c:v>1. Quartal</c:v>
                </c:pt>
                <c:pt idx="1">
                  <c:v>2. Quartal</c:v>
                </c:pt>
              </c:strCache>
            </c:strRef>
          </c:cat>
          <c:val>
            <c:numRef>
              <c:f>Tabelle1!$C$2:$C$3</c:f>
              <c:numCache>
                <c:formatCode>General</c:formatCode>
                <c:ptCount val="2"/>
                <c:pt idx="0">
                  <c:v>75</c:v>
                </c:pt>
                <c:pt idx="1">
                  <c:v>25</c:v>
                </c:pt>
              </c:numCache>
            </c:numRef>
          </c:val>
        </c:ser>
        <c:ser>
          <c:idx val="2"/>
          <c:order val="2"/>
          <c:tx>
            <c:strRef>
              <c:f>Tabelle1!$D$1</c:f>
              <c:strCache>
                <c:ptCount val="1"/>
                <c:pt idx="0">
                  <c:v>Spalte2</c:v>
                </c:pt>
              </c:strCache>
            </c:strRef>
          </c:tx>
          <c:spPr>
            <a:ln w="215900">
              <a:solidFill>
                <a:schemeClr val="bg2"/>
              </a:solidFill>
            </a:ln>
          </c:spPr>
          <c:dPt>
            <c:idx val="0"/>
            <c:bubble3D val="0"/>
            <c:spPr>
              <a:solidFill>
                <a:schemeClr val="accent3"/>
              </a:solidFill>
              <a:ln w="215900">
                <a:solidFill>
                  <a:schemeClr val="bg2"/>
                </a:solidFill>
              </a:ln>
            </c:spPr>
          </c:dPt>
          <c:dPt>
            <c:idx val="1"/>
            <c:bubble3D val="0"/>
            <c:spPr>
              <a:noFill/>
              <a:ln w="215900">
                <a:solidFill>
                  <a:schemeClr val="bg2"/>
                </a:solidFill>
              </a:ln>
            </c:spPr>
          </c:dPt>
          <c:cat>
            <c:strRef>
              <c:f>Tabelle1!$A$2:$A$3</c:f>
              <c:strCache>
                <c:ptCount val="2"/>
                <c:pt idx="0">
                  <c:v>1. Quartal</c:v>
                </c:pt>
                <c:pt idx="1">
                  <c:v>2. Quartal</c:v>
                </c:pt>
              </c:strCache>
            </c:strRef>
          </c:cat>
          <c:val>
            <c:numRef>
              <c:f>Tabelle1!$D$2:$D$3</c:f>
              <c:numCache>
                <c:formatCode>General</c:formatCode>
                <c:ptCount val="2"/>
                <c:pt idx="0">
                  <c:v>55</c:v>
                </c:pt>
                <c:pt idx="1">
                  <c:v>45</c:v>
                </c:pt>
              </c:numCache>
            </c:numRef>
          </c:val>
        </c:ser>
        <c:ser>
          <c:idx val="3"/>
          <c:order val="3"/>
          <c:tx>
            <c:strRef>
              <c:f>Tabelle1!$E$1</c:f>
              <c:strCache>
                <c:ptCount val="1"/>
                <c:pt idx="0">
                  <c:v>Spalte3</c:v>
                </c:pt>
              </c:strCache>
            </c:strRef>
          </c:tx>
          <c:spPr>
            <a:ln w="215900">
              <a:solidFill>
                <a:schemeClr val="bg2"/>
              </a:solidFill>
            </a:ln>
          </c:spPr>
          <c:dPt>
            <c:idx val="0"/>
            <c:bubble3D val="0"/>
            <c:spPr>
              <a:solidFill>
                <a:schemeClr val="accent1">
                  <a:lumMod val="75000"/>
                </a:schemeClr>
              </a:solidFill>
              <a:ln w="215900">
                <a:solidFill>
                  <a:schemeClr val="bg2"/>
                </a:solidFill>
              </a:ln>
            </c:spPr>
          </c:dPt>
          <c:dPt>
            <c:idx val="1"/>
            <c:bubble3D val="0"/>
            <c:spPr>
              <a:noFill/>
              <a:ln w="215900">
                <a:solidFill>
                  <a:schemeClr val="bg2"/>
                </a:solidFill>
              </a:ln>
            </c:spPr>
          </c:dPt>
          <c:cat>
            <c:strRef>
              <c:f>Tabelle1!$A$2:$A$3</c:f>
              <c:strCache>
                <c:ptCount val="2"/>
                <c:pt idx="0">
                  <c:v>1. Quartal</c:v>
                </c:pt>
                <c:pt idx="1">
                  <c:v>2. Quartal</c:v>
                </c:pt>
              </c:strCache>
            </c:strRef>
          </c:cat>
          <c:val>
            <c:numRef>
              <c:f>Tabelle1!$E$2:$E$3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58"/>
      </c:doughnutChart>
    </c:plotArea>
    <c:plotVisOnly val="1"/>
    <c:dispBlanksAs val="gap"/>
    <c:showDLblsOverMax val="0"/>
  </c:chart>
  <c:txPr>
    <a:bodyPr/>
    <a:lstStyle/>
    <a:p>
      <a:pPr>
        <a:defRPr sz="1800"/>
      </a:pPr>
      <a:endParaRPr lang="de-DE"/>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spPr>
            <a:ln w="215900">
              <a:solidFill>
                <a:schemeClr val="bg1"/>
              </a:solidFill>
            </a:ln>
          </c:spPr>
          <c:dPt>
            <c:idx val="0"/>
            <c:bubble3D val="0"/>
            <c:spPr>
              <a:solidFill>
                <a:schemeClr val="tx2"/>
              </a:solidFill>
              <a:ln w="215900">
                <a:solidFill>
                  <a:schemeClr val="bg1"/>
                </a:solidFill>
              </a:ln>
            </c:spPr>
          </c:dPt>
          <c:dPt>
            <c:idx val="1"/>
            <c:bubble3D val="0"/>
            <c:spPr>
              <a:noFill/>
              <a:ln w="215900">
                <a:solidFill>
                  <a:schemeClr val="bg1"/>
                </a:solidFill>
              </a:ln>
            </c:spPr>
          </c:dPt>
          <c:cat>
            <c:strRef>
              <c:f>Tabelle1!$A$2:$A$3</c:f>
              <c:strCache>
                <c:ptCount val="2"/>
                <c:pt idx="0">
                  <c:v>1. Quartal</c:v>
                </c:pt>
                <c:pt idx="1">
                  <c:v>2. Quartal</c:v>
                </c:pt>
              </c:strCache>
            </c:strRef>
          </c:cat>
          <c:val>
            <c:numRef>
              <c:f>Tabelle1!$B$2:$B$3</c:f>
              <c:numCache>
                <c:formatCode>General</c:formatCode>
                <c:ptCount val="2"/>
                <c:pt idx="0">
                  <c:v>85</c:v>
                </c:pt>
                <c:pt idx="1">
                  <c:v>15</c:v>
                </c:pt>
              </c:numCache>
            </c:numRef>
          </c:val>
        </c:ser>
        <c:ser>
          <c:idx val="1"/>
          <c:order val="1"/>
          <c:tx>
            <c:strRef>
              <c:f>Tabelle1!$C$1</c:f>
              <c:strCache>
                <c:ptCount val="1"/>
                <c:pt idx="0">
                  <c:v>Spalte1</c:v>
                </c:pt>
              </c:strCache>
            </c:strRef>
          </c:tx>
          <c:spPr>
            <a:ln w="215900">
              <a:solidFill>
                <a:schemeClr val="bg1"/>
              </a:solidFill>
            </a:ln>
          </c:spPr>
          <c:dPt>
            <c:idx val="0"/>
            <c:bubble3D val="0"/>
            <c:spPr>
              <a:solidFill>
                <a:schemeClr val="accent1">
                  <a:lumMod val="50000"/>
                </a:schemeClr>
              </a:solidFill>
              <a:ln w="215900">
                <a:solidFill>
                  <a:schemeClr val="bg1"/>
                </a:solidFill>
              </a:ln>
            </c:spPr>
          </c:dPt>
          <c:dPt>
            <c:idx val="1"/>
            <c:bubble3D val="0"/>
            <c:spPr>
              <a:noFill/>
              <a:ln w="215900">
                <a:solidFill>
                  <a:schemeClr val="bg1"/>
                </a:solidFill>
              </a:ln>
            </c:spPr>
          </c:dPt>
          <c:cat>
            <c:strRef>
              <c:f>Tabelle1!$A$2:$A$3</c:f>
              <c:strCache>
                <c:ptCount val="2"/>
                <c:pt idx="0">
                  <c:v>1. Quartal</c:v>
                </c:pt>
                <c:pt idx="1">
                  <c:v>2. Quartal</c:v>
                </c:pt>
              </c:strCache>
            </c:strRef>
          </c:cat>
          <c:val>
            <c:numRef>
              <c:f>Tabelle1!$C$2:$C$3</c:f>
              <c:numCache>
                <c:formatCode>General</c:formatCode>
                <c:ptCount val="2"/>
                <c:pt idx="0">
                  <c:v>75</c:v>
                </c:pt>
                <c:pt idx="1">
                  <c:v>25</c:v>
                </c:pt>
              </c:numCache>
            </c:numRef>
          </c:val>
        </c:ser>
        <c:ser>
          <c:idx val="2"/>
          <c:order val="2"/>
          <c:tx>
            <c:strRef>
              <c:f>Tabelle1!$D$1</c:f>
              <c:strCache>
                <c:ptCount val="1"/>
                <c:pt idx="0">
                  <c:v>Spalte2</c:v>
                </c:pt>
              </c:strCache>
            </c:strRef>
          </c:tx>
          <c:spPr>
            <a:ln w="215900">
              <a:solidFill>
                <a:schemeClr val="bg1"/>
              </a:solidFill>
            </a:ln>
          </c:spPr>
          <c:dPt>
            <c:idx val="0"/>
            <c:bubble3D val="0"/>
            <c:spPr>
              <a:solidFill>
                <a:schemeClr val="accent1">
                  <a:lumMod val="75000"/>
                </a:schemeClr>
              </a:solidFill>
              <a:ln w="215900">
                <a:solidFill>
                  <a:schemeClr val="bg1"/>
                </a:solidFill>
              </a:ln>
            </c:spPr>
          </c:dPt>
          <c:dPt>
            <c:idx val="1"/>
            <c:bubble3D val="0"/>
            <c:spPr>
              <a:noFill/>
              <a:ln w="215900">
                <a:solidFill>
                  <a:schemeClr val="bg1"/>
                </a:solidFill>
              </a:ln>
            </c:spPr>
          </c:dPt>
          <c:cat>
            <c:strRef>
              <c:f>Tabelle1!$A$2:$A$3</c:f>
              <c:strCache>
                <c:ptCount val="2"/>
                <c:pt idx="0">
                  <c:v>1. Quartal</c:v>
                </c:pt>
                <c:pt idx="1">
                  <c:v>2. Quartal</c:v>
                </c:pt>
              </c:strCache>
            </c:strRef>
          </c:cat>
          <c:val>
            <c:numRef>
              <c:f>Tabelle1!$D$2:$D$3</c:f>
              <c:numCache>
                <c:formatCode>General</c:formatCode>
                <c:ptCount val="2"/>
                <c:pt idx="0">
                  <c:v>55</c:v>
                </c:pt>
                <c:pt idx="1">
                  <c:v>45</c:v>
                </c:pt>
              </c:numCache>
            </c:numRef>
          </c:val>
        </c:ser>
        <c:ser>
          <c:idx val="3"/>
          <c:order val="3"/>
          <c:tx>
            <c:strRef>
              <c:f>Tabelle1!$E$1</c:f>
              <c:strCache>
                <c:ptCount val="1"/>
                <c:pt idx="0">
                  <c:v>Spalte3</c:v>
                </c:pt>
              </c:strCache>
            </c:strRef>
          </c:tx>
          <c:spPr>
            <a:ln w="215900">
              <a:solidFill>
                <a:schemeClr val="bg1"/>
              </a:solidFill>
            </a:ln>
          </c:spPr>
          <c:dPt>
            <c:idx val="0"/>
            <c:bubble3D val="0"/>
            <c:spPr>
              <a:solidFill>
                <a:schemeClr val="accent1"/>
              </a:solidFill>
              <a:ln w="215900">
                <a:solidFill>
                  <a:schemeClr val="bg1"/>
                </a:solidFill>
              </a:ln>
            </c:spPr>
          </c:dPt>
          <c:dPt>
            <c:idx val="1"/>
            <c:bubble3D val="0"/>
            <c:spPr>
              <a:noFill/>
              <a:ln w="215900">
                <a:solidFill>
                  <a:schemeClr val="bg1"/>
                </a:solidFill>
              </a:ln>
            </c:spPr>
          </c:dPt>
          <c:cat>
            <c:strRef>
              <c:f>Tabelle1!$A$2:$A$3</c:f>
              <c:strCache>
                <c:ptCount val="2"/>
                <c:pt idx="0">
                  <c:v>1. Quartal</c:v>
                </c:pt>
                <c:pt idx="1">
                  <c:v>2. Quartal</c:v>
                </c:pt>
              </c:strCache>
            </c:strRef>
          </c:cat>
          <c:val>
            <c:numRef>
              <c:f>Tabelle1!$E$2:$E$3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58"/>
      </c:doughnutChart>
    </c:plotArea>
    <c:plotVisOnly val="1"/>
    <c:dispBlanksAs val="gap"/>
    <c:showDLblsOverMax val="0"/>
  </c:chart>
  <c:txPr>
    <a:bodyPr/>
    <a:lstStyle/>
    <a:p>
      <a:pPr>
        <a:defRPr sz="1800"/>
      </a:pPr>
      <a:endParaRPr lang="de-DE"/>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spPr>
            <a:ln w="215900">
              <a:solidFill>
                <a:schemeClr val="accent1">
                  <a:lumMod val="75000"/>
                </a:schemeClr>
              </a:solidFill>
            </a:ln>
          </c:spPr>
          <c:dPt>
            <c:idx val="0"/>
            <c:bubble3D val="0"/>
            <c:spPr>
              <a:solidFill>
                <a:schemeClr val="bg2"/>
              </a:solidFill>
              <a:ln w="215900">
                <a:solidFill>
                  <a:schemeClr val="accent1">
                    <a:lumMod val="75000"/>
                  </a:schemeClr>
                </a:solidFill>
              </a:ln>
            </c:spPr>
          </c:dPt>
          <c:dPt>
            <c:idx val="1"/>
            <c:bubble3D val="0"/>
            <c:spPr>
              <a:noFill/>
              <a:ln w="215900">
                <a:solidFill>
                  <a:schemeClr val="accent1">
                    <a:lumMod val="75000"/>
                  </a:schemeClr>
                </a:solidFill>
              </a:ln>
            </c:spPr>
          </c:dPt>
          <c:cat>
            <c:strRef>
              <c:f>Tabelle1!$A$2:$A$3</c:f>
              <c:strCache>
                <c:ptCount val="2"/>
                <c:pt idx="0">
                  <c:v>1. Quartal</c:v>
                </c:pt>
                <c:pt idx="1">
                  <c:v>2. Quartal</c:v>
                </c:pt>
              </c:strCache>
            </c:strRef>
          </c:cat>
          <c:val>
            <c:numRef>
              <c:f>Tabelle1!$B$2:$B$3</c:f>
              <c:numCache>
                <c:formatCode>General</c:formatCode>
                <c:ptCount val="2"/>
                <c:pt idx="0">
                  <c:v>85</c:v>
                </c:pt>
                <c:pt idx="1">
                  <c:v>15</c:v>
                </c:pt>
              </c:numCache>
            </c:numRef>
          </c:val>
        </c:ser>
        <c:ser>
          <c:idx val="1"/>
          <c:order val="1"/>
          <c:tx>
            <c:strRef>
              <c:f>Tabelle1!$C$1</c:f>
              <c:strCache>
                <c:ptCount val="1"/>
                <c:pt idx="0">
                  <c:v>Spalte1</c:v>
                </c:pt>
              </c:strCache>
            </c:strRef>
          </c:tx>
          <c:spPr>
            <a:ln w="215900">
              <a:solidFill>
                <a:schemeClr val="accent1">
                  <a:lumMod val="75000"/>
                </a:schemeClr>
              </a:solidFill>
            </a:ln>
          </c:spPr>
          <c:dPt>
            <c:idx val="0"/>
            <c:bubble3D val="0"/>
            <c:spPr>
              <a:solidFill>
                <a:schemeClr val="bg2"/>
              </a:solidFill>
              <a:ln w="215900">
                <a:solidFill>
                  <a:schemeClr val="accent1">
                    <a:lumMod val="75000"/>
                  </a:schemeClr>
                </a:solidFill>
              </a:ln>
            </c:spPr>
          </c:dPt>
          <c:dPt>
            <c:idx val="1"/>
            <c:bubble3D val="0"/>
            <c:spPr>
              <a:noFill/>
              <a:ln w="215900">
                <a:solidFill>
                  <a:schemeClr val="accent1">
                    <a:lumMod val="75000"/>
                  </a:schemeClr>
                </a:solidFill>
              </a:ln>
            </c:spPr>
          </c:dPt>
          <c:cat>
            <c:strRef>
              <c:f>Tabelle1!$A$2:$A$3</c:f>
              <c:strCache>
                <c:ptCount val="2"/>
                <c:pt idx="0">
                  <c:v>1. Quartal</c:v>
                </c:pt>
                <c:pt idx="1">
                  <c:v>2. Quartal</c:v>
                </c:pt>
              </c:strCache>
            </c:strRef>
          </c:cat>
          <c:val>
            <c:numRef>
              <c:f>Tabelle1!$C$2:$C$3</c:f>
              <c:numCache>
                <c:formatCode>General</c:formatCode>
                <c:ptCount val="2"/>
                <c:pt idx="0">
                  <c:v>75</c:v>
                </c:pt>
                <c:pt idx="1">
                  <c:v>25</c:v>
                </c:pt>
              </c:numCache>
            </c:numRef>
          </c:val>
        </c:ser>
        <c:ser>
          <c:idx val="2"/>
          <c:order val="2"/>
          <c:tx>
            <c:strRef>
              <c:f>Tabelle1!$D$1</c:f>
              <c:strCache>
                <c:ptCount val="1"/>
                <c:pt idx="0">
                  <c:v>Spalte2</c:v>
                </c:pt>
              </c:strCache>
            </c:strRef>
          </c:tx>
          <c:spPr>
            <a:ln w="215900">
              <a:solidFill>
                <a:schemeClr val="accent1">
                  <a:lumMod val="75000"/>
                </a:schemeClr>
              </a:solidFill>
            </a:ln>
          </c:spPr>
          <c:dPt>
            <c:idx val="0"/>
            <c:bubble3D val="0"/>
            <c:spPr>
              <a:solidFill>
                <a:schemeClr val="bg2"/>
              </a:solidFill>
              <a:ln w="215900">
                <a:solidFill>
                  <a:schemeClr val="accent1">
                    <a:lumMod val="75000"/>
                  </a:schemeClr>
                </a:solidFill>
              </a:ln>
            </c:spPr>
          </c:dPt>
          <c:dPt>
            <c:idx val="1"/>
            <c:bubble3D val="0"/>
            <c:spPr>
              <a:noFill/>
              <a:ln w="215900">
                <a:solidFill>
                  <a:schemeClr val="accent1">
                    <a:lumMod val="75000"/>
                  </a:schemeClr>
                </a:solidFill>
              </a:ln>
            </c:spPr>
          </c:dPt>
          <c:cat>
            <c:strRef>
              <c:f>Tabelle1!$A$2:$A$3</c:f>
              <c:strCache>
                <c:ptCount val="2"/>
                <c:pt idx="0">
                  <c:v>1. Quartal</c:v>
                </c:pt>
                <c:pt idx="1">
                  <c:v>2. Quartal</c:v>
                </c:pt>
              </c:strCache>
            </c:strRef>
          </c:cat>
          <c:val>
            <c:numRef>
              <c:f>Tabelle1!$D$2:$D$3</c:f>
              <c:numCache>
                <c:formatCode>General</c:formatCode>
                <c:ptCount val="2"/>
                <c:pt idx="0">
                  <c:v>55</c:v>
                </c:pt>
                <c:pt idx="1">
                  <c:v>45</c:v>
                </c:pt>
              </c:numCache>
            </c:numRef>
          </c:val>
        </c:ser>
        <c:ser>
          <c:idx val="3"/>
          <c:order val="3"/>
          <c:tx>
            <c:strRef>
              <c:f>Tabelle1!$E$1</c:f>
              <c:strCache>
                <c:ptCount val="1"/>
                <c:pt idx="0">
                  <c:v>Spalte3</c:v>
                </c:pt>
              </c:strCache>
            </c:strRef>
          </c:tx>
          <c:spPr>
            <a:ln w="215900">
              <a:solidFill>
                <a:schemeClr val="accent1">
                  <a:lumMod val="75000"/>
                </a:schemeClr>
              </a:solidFill>
            </a:ln>
          </c:spPr>
          <c:dPt>
            <c:idx val="0"/>
            <c:bubble3D val="0"/>
            <c:spPr>
              <a:solidFill>
                <a:schemeClr val="bg1"/>
              </a:solidFill>
              <a:ln w="215900">
                <a:solidFill>
                  <a:schemeClr val="accent1">
                    <a:lumMod val="75000"/>
                  </a:schemeClr>
                </a:solidFill>
              </a:ln>
            </c:spPr>
          </c:dPt>
          <c:dPt>
            <c:idx val="1"/>
            <c:bubble3D val="0"/>
            <c:spPr>
              <a:noFill/>
              <a:ln w="215900">
                <a:solidFill>
                  <a:schemeClr val="accent1">
                    <a:lumMod val="75000"/>
                  </a:schemeClr>
                </a:solidFill>
              </a:ln>
            </c:spPr>
          </c:dPt>
          <c:cat>
            <c:strRef>
              <c:f>Tabelle1!$A$2:$A$3</c:f>
              <c:strCache>
                <c:ptCount val="2"/>
                <c:pt idx="0">
                  <c:v>1. Quartal</c:v>
                </c:pt>
                <c:pt idx="1">
                  <c:v>2. Quartal</c:v>
                </c:pt>
              </c:strCache>
            </c:strRef>
          </c:cat>
          <c:val>
            <c:numRef>
              <c:f>Tabelle1!$E$2:$E$3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58"/>
      </c:doughnutChart>
    </c:plotArea>
    <c:plotVisOnly val="1"/>
    <c:dispBlanksAs val="gap"/>
    <c:showDLblsOverMax val="0"/>
  </c:chart>
  <c:txPr>
    <a:bodyPr/>
    <a:lstStyle/>
    <a:p>
      <a:pPr>
        <a:defRPr sz="1800"/>
      </a:pPr>
      <a:endParaRPr lang="de-DE"/>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doughnutChart>
        <c:varyColors val="1"/>
        <c:ser>
          <c:idx val="0"/>
          <c:order val="0"/>
          <c:tx>
            <c:strRef>
              <c:f>Tabelle1!$B$1</c:f>
              <c:strCache>
                <c:ptCount val="1"/>
                <c:pt idx="0">
                  <c:v>Verkauf</c:v>
                </c:pt>
              </c:strCache>
            </c:strRef>
          </c:tx>
          <c:spPr>
            <a:ln w="215900">
              <a:solidFill>
                <a:schemeClr val="tx2">
                  <a:lumMod val="50000"/>
                </a:schemeClr>
              </a:solidFill>
            </a:ln>
          </c:spPr>
          <c:dPt>
            <c:idx val="0"/>
            <c:bubble3D val="0"/>
            <c:spPr>
              <a:solidFill>
                <a:schemeClr val="tx2">
                  <a:lumMod val="60000"/>
                  <a:lumOff val="40000"/>
                </a:schemeClr>
              </a:solidFill>
              <a:ln w="215900">
                <a:solidFill>
                  <a:schemeClr val="tx2">
                    <a:lumMod val="50000"/>
                  </a:schemeClr>
                </a:solidFill>
              </a:ln>
            </c:spPr>
          </c:dPt>
          <c:dPt>
            <c:idx val="1"/>
            <c:bubble3D val="0"/>
            <c:spPr>
              <a:noFill/>
              <a:ln w="215900">
                <a:solidFill>
                  <a:schemeClr val="tx2">
                    <a:lumMod val="50000"/>
                  </a:schemeClr>
                </a:solidFill>
              </a:ln>
            </c:spPr>
          </c:dPt>
          <c:cat>
            <c:strRef>
              <c:f>Tabelle1!$A$2:$A$3</c:f>
              <c:strCache>
                <c:ptCount val="2"/>
                <c:pt idx="0">
                  <c:v>1. Quartal</c:v>
                </c:pt>
                <c:pt idx="1">
                  <c:v>2. Quartal</c:v>
                </c:pt>
              </c:strCache>
            </c:strRef>
          </c:cat>
          <c:val>
            <c:numRef>
              <c:f>Tabelle1!$B$2:$B$3</c:f>
              <c:numCache>
                <c:formatCode>General</c:formatCode>
                <c:ptCount val="2"/>
                <c:pt idx="0">
                  <c:v>85</c:v>
                </c:pt>
                <c:pt idx="1">
                  <c:v>15</c:v>
                </c:pt>
              </c:numCache>
            </c:numRef>
          </c:val>
        </c:ser>
        <c:ser>
          <c:idx val="1"/>
          <c:order val="1"/>
          <c:tx>
            <c:strRef>
              <c:f>Tabelle1!$C$1</c:f>
              <c:strCache>
                <c:ptCount val="1"/>
                <c:pt idx="0">
                  <c:v>Spalte1</c:v>
                </c:pt>
              </c:strCache>
            </c:strRef>
          </c:tx>
          <c:spPr>
            <a:ln w="215900">
              <a:solidFill>
                <a:schemeClr val="tx2">
                  <a:lumMod val="50000"/>
                </a:schemeClr>
              </a:solidFill>
            </a:ln>
          </c:spPr>
          <c:dPt>
            <c:idx val="0"/>
            <c:bubble3D val="0"/>
            <c:spPr>
              <a:solidFill>
                <a:schemeClr val="tx2">
                  <a:lumMod val="60000"/>
                  <a:lumOff val="40000"/>
                </a:schemeClr>
              </a:solidFill>
              <a:ln w="215900">
                <a:solidFill>
                  <a:schemeClr val="tx2">
                    <a:lumMod val="50000"/>
                  </a:schemeClr>
                </a:solidFill>
              </a:ln>
            </c:spPr>
          </c:dPt>
          <c:dPt>
            <c:idx val="1"/>
            <c:bubble3D val="0"/>
            <c:spPr>
              <a:noFill/>
              <a:ln w="215900">
                <a:solidFill>
                  <a:schemeClr val="tx2">
                    <a:lumMod val="50000"/>
                  </a:schemeClr>
                </a:solidFill>
              </a:ln>
            </c:spPr>
          </c:dPt>
          <c:cat>
            <c:strRef>
              <c:f>Tabelle1!$A$2:$A$3</c:f>
              <c:strCache>
                <c:ptCount val="2"/>
                <c:pt idx="0">
                  <c:v>1. Quartal</c:v>
                </c:pt>
                <c:pt idx="1">
                  <c:v>2. Quartal</c:v>
                </c:pt>
              </c:strCache>
            </c:strRef>
          </c:cat>
          <c:val>
            <c:numRef>
              <c:f>Tabelle1!$C$2:$C$3</c:f>
              <c:numCache>
                <c:formatCode>General</c:formatCode>
                <c:ptCount val="2"/>
                <c:pt idx="0">
                  <c:v>75</c:v>
                </c:pt>
                <c:pt idx="1">
                  <c:v>25</c:v>
                </c:pt>
              </c:numCache>
            </c:numRef>
          </c:val>
        </c:ser>
        <c:ser>
          <c:idx val="2"/>
          <c:order val="2"/>
          <c:tx>
            <c:strRef>
              <c:f>Tabelle1!$D$1</c:f>
              <c:strCache>
                <c:ptCount val="1"/>
                <c:pt idx="0">
                  <c:v>Spalte2</c:v>
                </c:pt>
              </c:strCache>
            </c:strRef>
          </c:tx>
          <c:spPr>
            <a:ln w="215900">
              <a:solidFill>
                <a:schemeClr val="tx2">
                  <a:lumMod val="50000"/>
                </a:schemeClr>
              </a:solidFill>
            </a:ln>
          </c:spPr>
          <c:dPt>
            <c:idx val="0"/>
            <c:bubble3D val="0"/>
            <c:spPr>
              <a:solidFill>
                <a:schemeClr val="tx2">
                  <a:lumMod val="60000"/>
                  <a:lumOff val="40000"/>
                </a:schemeClr>
              </a:solidFill>
              <a:ln w="215900">
                <a:solidFill>
                  <a:schemeClr val="tx2">
                    <a:lumMod val="50000"/>
                  </a:schemeClr>
                </a:solidFill>
              </a:ln>
            </c:spPr>
          </c:dPt>
          <c:dPt>
            <c:idx val="1"/>
            <c:bubble3D val="0"/>
            <c:spPr>
              <a:noFill/>
              <a:ln w="215900">
                <a:solidFill>
                  <a:schemeClr val="tx2">
                    <a:lumMod val="50000"/>
                  </a:schemeClr>
                </a:solidFill>
              </a:ln>
            </c:spPr>
          </c:dPt>
          <c:cat>
            <c:strRef>
              <c:f>Tabelle1!$A$2:$A$3</c:f>
              <c:strCache>
                <c:ptCount val="2"/>
                <c:pt idx="0">
                  <c:v>1. Quartal</c:v>
                </c:pt>
                <c:pt idx="1">
                  <c:v>2. Quartal</c:v>
                </c:pt>
              </c:strCache>
            </c:strRef>
          </c:cat>
          <c:val>
            <c:numRef>
              <c:f>Tabelle1!$D$2:$D$3</c:f>
              <c:numCache>
                <c:formatCode>General</c:formatCode>
                <c:ptCount val="2"/>
                <c:pt idx="0">
                  <c:v>55</c:v>
                </c:pt>
                <c:pt idx="1">
                  <c:v>45</c:v>
                </c:pt>
              </c:numCache>
            </c:numRef>
          </c:val>
        </c:ser>
        <c:ser>
          <c:idx val="3"/>
          <c:order val="3"/>
          <c:tx>
            <c:strRef>
              <c:f>Tabelle1!$E$1</c:f>
              <c:strCache>
                <c:ptCount val="1"/>
                <c:pt idx="0">
                  <c:v>Spalte3</c:v>
                </c:pt>
              </c:strCache>
            </c:strRef>
          </c:tx>
          <c:spPr>
            <a:ln w="215900">
              <a:solidFill>
                <a:schemeClr val="tx2">
                  <a:lumMod val="50000"/>
                </a:schemeClr>
              </a:solidFill>
            </a:ln>
          </c:spPr>
          <c:dPt>
            <c:idx val="0"/>
            <c:bubble3D val="0"/>
            <c:spPr>
              <a:solidFill>
                <a:schemeClr val="tx2">
                  <a:lumMod val="60000"/>
                  <a:lumOff val="40000"/>
                </a:schemeClr>
              </a:solidFill>
              <a:ln w="215900">
                <a:solidFill>
                  <a:schemeClr val="tx2">
                    <a:lumMod val="50000"/>
                  </a:schemeClr>
                </a:solidFill>
              </a:ln>
            </c:spPr>
          </c:dPt>
          <c:dPt>
            <c:idx val="1"/>
            <c:bubble3D val="0"/>
            <c:spPr>
              <a:noFill/>
              <a:ln w="215900">
                <a:solidFill>
                  <a:schemeClr val="tx2">
                    <a:lumMod val="50000"/>
                  </a:schemeClr>
                </a:solidFill>
              </a:ln>
            </c:spPr>
          </c:dPt>
          <c:cat>
            <c:strRef>
              <c:f>Tabelle1!$A$2:$A$3</c:f>
              <c:strCache>
                <c:ptCount val="2"/>
                <c:pt idx="0">
                  <c:v>1. Quartal</c:v>
                </c:pt>
                <c:pt idx="1">
                  <c:v>2. Quartal</c:v>
                </c:pt>
              </c:strCache>
            </c:strRef>
          </c:cat>
          <c:val>
            <c:numRef>
              <c:f>Tabelle1!$E$2:$E$3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58"/>
      </c:doughnutChart>
    </c:plotArea>
    <c:plotVisOnly val="1"/>
    <c:dispBlanksAs val="gap"/>
    <c:showDLblsOverMax val="0"/>
  </c:chart>
  <c:txPr>
    <a:bodyPr/>
    <a:lstStyle/>
    <a:p>
      <a:pPr>
        <a:defRPr sz="1800"/>
      </a:pPr>
      <a:endParaRPr lang="de-DE"/>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effectLst/>
          </c:spPr>
          <c:dPt>
            <c:idx val="0"/>
            <c:bubble3D val="0"/>
            <c:spPr>
              <a:solidFill>
                <a:schemeClr val="accent3"/>
              </a:solidFill>
              <a:effectLst/>
            </c:spPr>
          </c:dPt>
          <c:dPt>
            <c:idx val="1"/>
            <c:bubble3D val="0"/>
            <c:spPr>
              <a:solidFill>
                <a:schemeClr val="bg1">
                  <a:lumMod val="75000"/>
                </a:schemeClr>
              </a:solidFill>
              <a:effectLst/>
            </c:spPr>
          </c:dPt>
          <c:cat>
            <c:strRef>
              <c:f>Tabelle1!$A$2:$A$5</c:f>
              <c:strCache>
                <c:ptCount val="1"/>
                <c:pt idx="0">
                  <c:v>1. Quartal</c:v>
                </c:pt>
              </c:strCache>
            </c:strRef>
          </c:cat>
          <c:val>
            <c:numRef>
              <c:f>Tabelle1!$B$2:$B$5</c:f>
              <c:numCache>
                <c:formatCode>General</c:formatCode>
                <c:ptCount val="4"/>
                <c:pt idx="0">
                  <c:v>77</c:v>
                </c:pt>
                <c:pt idx="1">
                  <c:v>23</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spPr>
              <a:solidFill>
                <a:schemeClr val="accent6"/>
              </a:solidFill>
              <a:effectLst/>
            </c:spPr>
          </c:dPt>
          <c:dPt>
            <c:idx val="1"/>
            <c:bubble3D val="0"/>
            <c:spPr>
              <a:solidFill>
                <a:schemeClr val="bg1">
                  <a:lumMod val="75000"/>
                </a:schemeClr>
              </a:solidFill>
              <a:effectLst/>
            </c:spPr>
          </c:dPt>
          <c:cat>
            <c:strRef>
              <c:f>Tabelle1!$A$2:$A$5</c:f>
              <c:strCache>
                <c:ptCount val="1"/>
                <c:pt idx="0">
                  <c:v>1. Quartal</c:v>
                </c:pt>
              </c:strCache>
            </c:strRef>
          </c:cat>
          <c:val>
            <c:numRef>
              <c:f>Tabelle1!$B$2:$B$5</c:f>
              <c:numCache>
                <c:formatCode>General</c:formatCode>
                <c:ptCount val="4"/>
                <c:pt idx="0">
                  <c:v>30</c:v>
                </c:pt>
                <c:pt idx="1">
                  <c:v>70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1897286843138941E-2"/>
          <c:y val="1.3404854713983359E-2"/>
          <c:w val="0.9751274494988984"/>
          <c:h val="0.90410353603587856"/>
        </c:manualLayout>
      </c:layout>
      <c:scatterChart>
        <c:scatterStyle val="smoothMarker"/>
        <c:varyColors val="0"/>
        <c:ser>
          <c:idx val="0"/>
          <c:order val="0"/>
          <c:tx>
            <c:strRef>
              <c:f>Tabelle1!$B$1</c:f>
              <c:strCache>
                <c:ptCount val="1"/>
                <c:pt idx="0">
                  <c:v>Y-Werte</c:v>
                </c:pt>
              </c:strCache>
            </c:strRef>
          </c:tx>
          <c:spPr>
            <a:ln>
              <a:solidFill>
                <a:schemeClr val="tx2"/>
              </a:solidFill>
            </a:ln>
          </c:spPr>
          <c:marker>
            <c:symbol val="none"/>
          </c:marker>
          <c:xVal>
            <c:numRef>
              <c:f>Tabelle1!$A$2:$A$5</c:f>
              <c:numCache>
                <c:formatCode>General</c:formatCode>
                <c:ptCount val="4"/>
                <c:pt idx="0">
                  <c:v>0</c:v>
                </c:pt>
                <c:pt idx="1">
                  <c:v>1.8</c:v>
                </c:pt>
                <c:pt idx="2">
                  <c:v>2.6</c:v>
                </c:pt>
                <c:pt idx="3">
                  <c:v>3</c:v>
                </c:pt>
              </c:numCache>
            </c:numRef>
          </c:xVal>
          <c:yVal>
            <c:numRef>
              <c:f>Tabelle1!$B$2:$B$5</c:f>
              <c:numCache>
                <c:formatCode>General</c:formatCode>
                <c:ptCount val="4"/>
                <c:pt idx="0">
                  <c:v>1</c:v>
                </c:pt>
                <c:pt idx="1">
                  <c:v>2</c:v>
                </c:pt>
                <c:pt idx="2">
                  <c:v>0.2</c:v>
                </c:pt>
                <c:pt idx="3">
                  <c:v>2</c:v>
                </c:pt>
              </c:numCache>
            </c:numRef>
          </c:yVal>
          <c:smooth val="1"/>
        </c:ser>
        <c:ser>
          <c:idx val="1"/>
          <c:order val="1"/>
          <c:tx>
            <c:strRef>
              <c:f>Tabelle1!$C$1</c:f>
              <c:strCache>
                <c:ptCount val="1"/>
                <c:pt idx="0">
                  <c:v>Spalte1</c:v>
                </c:pt>
              </c:strCache>
            </c:strRef>
          </c:tx>
          <c:spPr>
            <a:ln>
              <a:solidFill>
                <a:schemeClr val="bg1">
                  <a:lumMod val="85000"/>
                </a:schemeClr>
              </a:solidFill>
            </a:ln>
          </c:spPr>
          <c:marker>
            <c:symbol val="none"/>
          </c:marker>
          <c:xVal>
            <c:numRef>
              <c:f>Tabelle1!$A$2:$A$5</c:f>
              <c:numCache>
                <c:formatCode>General</c:formatCode>
                <c:ptCount val="4"/>
                <c:pt idx="0">
                  <c:v>0</c:v>
                </c:pt>
                <c:pt idx="1">
                  <c:v>1.8</c:v>
                </c:pt>
                <c:pt idx="2">
                  <c:v>2.6</c:v>
                </c:pt>
                <c:pt idx="3">
                  <c:v>3</c:v>
                </c:pt>
              </c:numCache>
            </c:numRef>
          </c:xVal>
          <c:yVal>
            <c:numRef>
              <c:f>Tabelle1!$C$2:$C$5</c:f>
              <c:numCache>
                <c:formatCode>General</c:formatCode>
                <c:ptCount val="4"/>
                <c:pt idx="0">
                  <c:v>4</c:v>
                </c:pt>
                <c:pt idx="1">
                  <c:v>1.5</c:v>
                </c:pt>
                <c:pt idx="2">
                  <c:v>3</c:v>
                </c:pt>
                <c:pt idx="3">
                  <c:v>0.2</c:v>
                </c:pt>
              </c:numCache>
            </c:numRef>
          </c:yVal>
          <c:smooth val="1"/>
        </c:ser>
        <c:ser>
          <c:idx val="2"/>
          <c:order val="2"/>
          <c:tx>
            <c:strRef>
              <c:f>Tabelle1!$D$1</c:f>
              <c:strCache>
                <c:ptCount val="1"/>
                <c:pt idx="0">
                  <c:v>Spalte2</c:v>
                </c:pt>
              </c:strCache>
            </c:strRef>
          </c:tx>
          <c:spPr>
            <a:ln>
              <a:solidFill>
                <a:schemeClr val="accent6"/>
              </a:solidFill>
            </a:ln>
          </c:spPr>
          <c:marker>
            <c:symbol val="none"/>
          </c:marker>
          <c:xVal>
            <c:numRef>
              <c:f>Tabelle1!$A$2:$A$5</c:f>
              <c:numCache>
                <c:formatCode>General</c:formatCode>
                <c:ptCount val="4"/>
                <c:pt idx="0">
                  <c:v>0</c:v>
                </c:pt>
                <c:pt idx="1">
                  <c:v>1.8</c:v>
                </c:pt>
                <c:pt idx="2">
                  <c:v>2.6</c:v>
                </c:pt>
                <c:pt idx="3">
                  <c:v>3</c:v>
                </c:pt>
              </c:numCache>
            </c:numRef>
          </c:xVal>
          <c:yVal>
            <c:numRef>
              <c:f>Tabelle1!$D$2:$D$5</c:f>
              <c:numCache>
                <c:formatCode>General</c:formatCode>
                <c:ptCount val="4"/>
                <c:pt idx="0">
                  <c:v>3</c:v>
                </c:pt>
                <c:pt idx="1">
                  <c:v>2</c:v>
                </c:pt>
                <c:pt idx="2">
                  <c:v>5</c:v>
                </c:pt>
                <c:pt idx="3">
                  <c:v>3</c:v>
                </c:pt>
              </c:numCache>
            </c:numRef>
          </c:yVal>
          <c:smooth val="1"/>
        </c:ser>
        <c:dLbls>
          <c:showLegendKey val="0"/>
          <c:showVal val="0"/>
          <c:showCatName val="0"/>
          <c:showSerName val="0"/>
          <c:showPercent val="0"/>
          <c:showBubbleSize val="0"/>
        </c:dLbls>
        <c:axId val="172630784"/>
        <c:axId val="172632320"/>
      </c:scatterChart>
      <c:valAx>
        <c:axId val="172630784"/>
        <c:scaling>
          <c:orientation val="minMax"/>
          <c:max val="3"/>
        </c:scaling>
        <c:delete val="0"/>
        <c:axPos val="b"/>
        <c:numFmt formatCode="General" sourceLinked="1"/>
        <c:majorTickMark val="none"/>
        <c:minorTickMark val="none"/>
        <c:tickLblPos val="none"/>
        <c:spPr>
          <a:ln>
            <a:noFill/>
          </a:ln>
        </c:spPr>
        <c:crossAx val="172632320"/>
        <c:crosses val="autoZero"/>
        <c:crossBetween val="midCat"/>
      </c:valAx>
      <c:valAx>
        <c:axId val="172632320"/>
        <c:scaling>
          <c:orientation val="minMax"/>
        </c:scaling>
        <c:delete val="1"/>
        <c:axPos val="l"/>
        <c:majorGridlines>
          <c:spPr>
            <a:ln>
              <a:noFill/>
            </a:ln>
          </c:spPr>
        </c:majorGridlines>
        <c:numFmt formatCode="General" sourceLinked="1"/>
        <c:majorTickMark val="out"/>
        <c:minorTickMark val="none"/>
        <c:tickLblPos val="nextTo"/>
        <c:crossAx val="172630784"/>
        <c:crosses val="autoZero"/>
        <c:crossBetween val="midCat"/>
      </c:valAx>
    </c:plotArea>
    <c:plotVisOnly val="1"/>
    <c:dispBlanksAs val="gap"/>
    <c:showDLblsOverMax val="0"/>
  </c:chart>
  <c:txPr>
    <a:bodyPr/>
    <a:lstStyle/>
    <a:p>
      <a:pPr>
        <a:defRPr sz="1800"/>
      </a:pPr>
      <a:endParaRPr lang="de-DE"/>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effectLst/>
          </c:spPr>
          <c:dPt>
            <c:idx val="0"/>
            <c:bubble3D val="0"/>
            <c:spPr>
              <a:solidFill>
                <a:schemeClr val="accent1">
                  <a:lumMod val="60000"/>
                  <a:lumOff val="40000"/>
                </a:schemeClr>
              </a:solidFill>
              <a:effectLst/>
            </c:spPr>
          </c:dPt>
          <c:dPt>
            <c:idx val="1"/>
            <c:bubble3D val="0"/>
            <c:spPr>
              <a:solidFill>
                <a:schemeClr val="bg1">
                  <a:lumMod val="75000"/>
                </a:schemeClr>
              </a:solidFill>
              <a:effectLst/>
            </c:spPr>
          </c:dPt>
          <c:cat>
            <c:strRef>
              <c:f>Tabelle1!$A$2:$A$3</c:f>
              <c:strCache>
                <c:ptCount val="1"/>
                <c:pt idx="0">
                  <c:v>1. Quartal</c:v>
                </c:pt>
              </c:strCache>
            </c:strRef>
          </c:cat>
          <c:val>
            <c:numRef>
              <c:f>Tabelle1!$B$2:$B$3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effectLst/>
          </c:spPr>
          <c:dPt>
            <c:idx val="0"/>
            <c:bubble3D val="0"/>
            <c:spPr>
              <a:solidFill>
                <a:schemeClr val="accent6">
                  <a:lumMod val="60000"/>
                  <a:lumOff val="40000"/>
                </a:schemeClr>
              </a:solidFill>
              <a:effectLst/>
            </c:spPr>
          </c:dPt>
          <c:dPt>
            <c:idx val="1"/>
            <c:bubble3D val="0"/>
            <c:spPr>
              <a:solidFill>
                <a:schemeClr val="accent6">
                  <a:lumMod val="75000"/>
                </a:schemeClr>
              </a:solidFill>
              <a:effectLst/>
            </c:spPr>
          </c:dPt>
          <c:cat>
            <c:strRef>
              <c:f>Tabelle1!$A$2:$A$5</c:f>
              <c:strCache>
                <c:ptCount val="1"/>
                <c:pt idx="0">
                  <c:v>1. Quartal</c:v>
                </c:pt>
              </c:strCache>
            </c:strRef>
          </c:cat>
          <c:val>
            <c:numRef>
              <c:f>Tabelle1!$B$2:$B$5</c:f>
              <c:numCache>
                <c:formatCode>General</c:formatCode>
                <c:ptCount val="4"/>
                <c:pt idx="0">
                  <c:v>77</c:v>
                </c:pt>
                <c:pt idx="1">
                  <c:v>23</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spPr>
              <a:solidFill>
                <a:schemeClr val="accent1"/>
              </a:solidFill>
              <a:effectLst/>
            </c:spPr>
          </c:dPt>
          <c:dPt>
            <c:idx val="1"/>
            <c:bubble3D val="0"/>
            <c:spPr>
              <a:solidFill>
                <a:schemeClr val="accent1">
                  <a:lumMod val="50000"/>
                </a:schemeClr>
              </a:solidFill>
              <a:effectLst/>
            </c:spPr>
          </c:dPt>
          <c:cat>
            <c:strRef>
              <c:f>Tabelle1!$A$2:$A$5</c:f>
              <c:strCache>
                <c:ptCount val="1"/>
                <c:pt idx="0">
                  <c:v>1. Quartal</c:v>
                </c:pt>
              </c:strCache>
            </c:strRef>
          </c:cat>
          <c:val>
            <c:numRef>
              <c:f>Tabelle1!$B$2:$B$5</c:f>
              <c:numCache>
                <c:formatCode>General</c:formatCode>
                <c:ptCount val="4"/>
                <c:pt idx="0">
                  <c:v>30</c:v>
                </c:pt>
                <c:pt idx="1">
                  <c:v>70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effectLst/>
          </c:spPr>
          <c:dPt>
            <c:idx val="0"/>
            <c:bubble3D val="0"/>
            <c:spPr>
              <a:solidFill>
                <a:schemeClr val="accent3">
                  <a:lumMod val="60000"/>
                  <a:lumOff val="40000"/>
                </a:schemeClr>
              </a:solidFill>
              <a:effectLst/>
            </c:spPr>
          </c:dPt>
          <c:dPt>
            <c:idx val="1"/>
            <c:bubble3D val="0"/>
            <c:spPr>
              <a:solidFill>
                <a:schemeClr val="accent3">
                  <a:lumMod val="75000"/>
                </a:schemeClr>
              </a:solidFill>
              <a:effectLst/>
            </c:spPr>
          </c:dPt>
          <c:cat>
            <c:strRef>
              <c:f>Tabelle1!$A$2:$A$3</c:f>
              <c:strCache>
                <c:ptCount val="1"/>
                <c:pt idx="0">
                  <c:v>1. Quartal</c:v>
                </c:pt>
              </c:strCache>
            </c:strRef>
          </c:cat>
          <c:val>
            <c:numRef>
              <c:f>Tabelle1!$B$2:$B$3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spPr>
              <a:solidFill>
                <a:schemeClr val="accent1">
                  <a:lumMod val="40000"/>
                  <a:lumOff val="60000"/>
                </a:schemeClr>
              </a:solidFill>
              <a:effectLst/>
            </c:spPr>
          </c:dPt>
          <c:dPt>
            <c:idx val="1"/>
            <c:bubble3D val="0"/>
            <c:spPr>
              <a:solidFill>
                <a:schemeClr val="accent1"/>
              </a:solidFill>
              <a:effectLst/>
            </c:spPr>
          </c:dPt>
          <c:cat>
            <c:strRef>
              <c:f>Tabelle1!$A$2:$A$5</c:f>
              <c:strCache>
                <c:ptCount val="1"/>
                <c:pt idx="0">
                  <c:v>1. Quartal</c:v>
                </c:pt>
              </c:strCache>
            </c:strRef>
          </c:cat>
          <c:val>
            <c:numRef>
              <c:f>Tabelle1!$B$2:$B$5</c:f>
              <c:numCache>
                <c:formatCode>General</c:formatCode>
                <c:ptCount val="4"/>
                <c:pt idx="0">
                  <c:v>65</c:v>
                </c:pt>
                <c:pt idx="1">
                  <c:v>35</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effectLst/>
          </c:spPr>
          <c:dPt>
            <c:idx val="0"/>
            <c:bubble3D val="0"/>
            <c:spPr>
              <a:solidFill>
                <a:schemeClr val="accent3"/>
              </a:solidFill>
              <a:effectLst/>
            </c:spPr>
          </c:dPt>
          <c:dPt>
            <c:idx val="1"/>
            <c:bubble3D val="0"/>
            <c:spPr>
              <a:solidFill>
                <a:schemeClr val="tx2">
                  <a:lumMod val="50000"/>
                </a:schemeClr>
              </a:solidFill>
              <a:effectLst/>
            </c:spPr>
          </c:dPt>
          <c:cat>
            <c:strRef>
              <c:f>Tabelle1!$A$2:$A$5</c:f>
              <c:strCache>
                <c:ptCount val="1"/>
                <c:pt idx="0">
                  <c:v>1. Quartal</c:v>
                </c:pt>
              </c:strCache>
            </c:strRef>
          </c:cat>
          <c:val>
            <c:numRef>
              <c:f>Tabelle1!$B$2:$B$5</c:f>
              <c:numCache>
                <c:formatCode>General</c:formatCode>
                <c:ptCount val="4"/>
                <c:pt idx="0">
                  <c:v>77</c:v>
                </c:pt>
                <c:pt idx="1">
                  <c:v>23</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spPr>
              <a:solidFill>
                <a:schemeClr val="accent6"/>
              </a:solidFill>
              <a:effectLst/>
            </c:spPr>
          </c:dPt>
          <c:dPt>
            <c:idx val="1"/>
            <c:bubble3D val="0"/>
            <c:spPr>
              <a:solidFill>
                <a:schemeClr val="tx2">
                  <a:lumMod val="50000"/>
                </a:schemeClr>
              </a:solidFill>
              <a:effectLst/>
            </c:spPr>
          </c:dPt>
          <c:cat>
            <c:strRef>
              <c:f>Tabelle1!$A$2:$A$5</c:f>
              <c:strCache>
                <c:ptCount val="1"/>
                <c:pt idx="0">
                  <c:v>1. Quartal</c:v>
                </c:pt>
              </c:strCache>
            </c:strRef>
          </c:cat>
          <c:val>
            <c:numRef>
              <c:f>Tabelle1!$B$2:$B$5</c:f>
              <c:numCache>
                <c:formatCode>General</c:formatCode>
                <c:ptCount val="4"/>
                <c:pt idx="0">
                  <c:v>30</c:v>
                </c:pt>
                <c:pt idx="1">
                  <c:v>70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effectLst/>
          </c:spPr>
          <c:dPt>
            <c:idx val="0"/>
            <c:bubble3D val="0"/>
            <c:spPr>
              <a:solidFill>
                <a:schemeClr val="accent1">
                  <a:lumMod val="60000"/>
                  <a:lumOff val="40000"/>
                </a:schemeClr>
              </a:solidFill>
              <a:effectLst/>
            </c:spPr>
          </c:dPt>
          <c:dPt>
            <c:idx val="1"/>
            <c:bubble3D val="0"/>
            <c:spPr>
              <a:solidFill>
                <a:schemeClr val="tx2">
                  <a:lumMod val="50000"/>
                </a:schemeClr>
              </a:solidFill>
              <a:effectLst/>
            </c:spPr>
          </c:dPt>
          <c:cat>
            <c:strRef>
              <c:f>Tabelle1!$A$2:$A$3</c:f>
              <c:strCache>
                <c:ptCount val="1"/>
                <c:pt idx="0">
                  <c:v>1. Quartal</c:v>
                </c:pt>
              </c:strCache>
            </c:strRef>
          </c:cat>
          <c:val>
            <c:numRef>
              <c:f>Tabelle1!$B$2:$B$3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dPt>
          <c:dPt>
            <c:idx val="1"/>
            <c:bubble3D val="0"/>
            <c:spPr>
              <a:solidFill>
                <a:schemeClr val="tx2">
                  <a:lumMod val="50000"/>
                </a:schemeClr>
              </a:solidFill>
              <a:effectLst/>
            </c:spPr>
          </c:dPt>
          <c:cat>
            <c:strRef>
              <c:f>Tabelle1!$A$2:$A$5</c:f>
              <c:strCache>
                <c:ptCount val="1"/>
                <c:pt idx="0">
                  <c:v>1. Quartal</c:v>
                </c:pt>
              </c:strCache>
            </c:strRef>
          </c:cat>
          <c:val>
            <c:numRef>
              <c:f>Tabelle1!$B$2:$B$5</c:f>
              <c:numCache>
                <c:formatCode>General</c:formatCode>
                <c:ptCount val="4"/>
                <c:pt idx="0">
                  <c:v>65</c:v>
                </c:pt>
                <c:pt idx="1">
                  <c:v>35</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dPt>
          <c:dPt>
            <c:idx val="1"/>
            <c:bubble3D val="0"/>
            <c:spPr>
              <a:solidFill>
                <a:schemeClr val="tx2">
                  <a:lumMod val="50000"/>
                </a:schemeClr>
              </a:solidFill>
              <a:effectLst/>
            </c:spPr>
          </c:dPt>
          <c:cat>
            <c:strRef>
              <c:f>Tabelle1!$A$2:$A$5</c:f>
              <c:strCache>
                <c:ptCount val="1"/>
                <c:pt idx="0">
                  <c:v>1. Quartal</c:v>
                </c:pt>
              </c:strCache>
            </c:strRef>
          </c:cat>
          <c:val>
            <c:numRef>
              <c:f>Tabelle1!$B$2:$B$5</c:f>
              <c:numCache>
                <c:formatCode>General</c:formatCode>
                <c:ptCount val="4"/>
                <c:pt idx="0">
                  <c:v>30</c:v>
                </c:pt>
                <c:pt idx="1">
                  <c:v>70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0073050211846551E-2"/>
          <c:y val="0.10868221458220167"/>
          <c:w val="0.94309047361994414"/>
          <c:h val="0.81695378226470483"/>
        </c:manualLayout>
      </c:layout>
      <c:scatterChart>
        <c:scatterStyle val="smoothMarker"/>
        <c:varyColors val="0"/>
        <c:ser>
          <c:idx val="0"/>
          <c:order val="0"/>
          <c:tx>
            <c:strRef>
              <c:f>Tabelle1!$B$1</c:f>
              <c:strCache>
                <c:ptCount val="1"/>
                <c:pt idx="0">
                  <c:v>Y-Werte</c:v>
                </c:pt>
              </c:strCache>
            </c:strRef>
          </c:tx>
          <c:marker>
            <c:symbol val="circle"/>
            <c:size val="10"/>
            <c:spPr>
              <a:solidFill>
                <a:schemeClr val="accent1">
                  <a:lumMod val="75000"/>
                </a:schemeClr>
              </a:solidFill>
              <a:ln w="28575"/>
            </c:spPr>
          </c:marker>
          <c:xVal>
            <c:numRef>
              <c:f>Tabelle1!$A$2:$A$16</c:f>
              <c:numCache>
                <c:formatCode>General</c:formatCode>
                <c:ptCount val="15"/>
                <c:pt idx="0">
                  <c:v>0</c:v>
                </c:pt>
                <c:pt idx="1">
                  <c:v>1</c:v>
                </c:pt>
                <c:pt idx="2">
                  <c:v>2</c:v>
                </c:pt>
                <c:pt idx="3">
                  <c:v>3</c:v>
                </c:pt>
                <c:pt idx="4">
                  <c:v>4</c:v>
                </c:pt>
                <c:pt idx="5">
                  <c:v>5</c:v>
                </c:pt>
                <c:pt idx="6">
                  <c:v>6</c:v>
                </c:pt>
                <c:pt idx="7">
                  <c:v>7</c:v>
                </c:pt>
                <c:pt idx="8">
                  <c:v>8</c:v>
                </c:pt>
                <c:pt idx="9">
                  <c:v>9</c:v>
                </c:pt>
                <c:pt idx="10">
                  <c:v>10</c:v>
                </c:pt>
                <c:pt idx="11">
                  <c:v>11</c:v>
                </c:pt>
                <c:pt idx="12">
                  <c:v>12</c:v>
                </c:pt>
                <c:pt idx="13">
                  <c:v>13</c:v>
                </c:pt>
              </c:numCache>
            </c:numRef>
          </c:xVal>
          <c:yVal>
            <c:numRef>
              <c:f>Tabelle1!$B$2:$B$16</c:f>
              <c:numCache>
                <c:formatCode>General</c:formatCode>
                <c:ptCount val="15"/>
                <c:pt idx="0">
                  <c:v>0</c:v>
                </c:pt>
                <c:pt idx="1">
                  <c:v>0.5</c:v>
                </c:pt>
                <c:pt idx="2">
                  <c:v>2</c:v>
                </c:pt>
                <c:pt idx="3">
                  <c:v>0.1</c:v>
                </c:pt>
                <c:pt idx="4">
                  <c:v>3</c:v>
                </c:pt>
                <c:pt idx="5">
                  <c:v>2</c:v>
                </c:pt>
                <c:pt idx="6">
                  <c:v>0.5</c:v>
                </c:pt>
                <c:pt idx="7">
                  <c:v>5</c:v>
                </c:pt>
                <c:pt idx="8">
                  <c:v>0.2</c:v>
                </c:pt>
                <c:pt idx="9">
                  <c:v>3</c:v>
                </c:pt>
                <c:pt idx="10">
                  <c:v>1</c:v>
                </c:pt>
                <c:pt idx="11">
                  <c:v>7</c:v>
                </c:pt>
                <c:pt idx="12">
                  <c:v>0</c:v>
                </c:pt>
                <c:pt idx="13">
                  <c:v>5</c:v>
                </c:pt>
              </c:numCache>
            </c:numRef>
          </c:yVal>
          <c:smooth val="1"/>
        </c:ser>
        <c:dLbls>
          <c:showLegendKey val="0"/>
          <c:showVal val="0"/>
          <c:showCatName val="0"/>
          <c:showSerName val="0"/>
          <c:showPercent val="0"/>
          <c:showBubbleSize val="0"/>
        </c:dLbls>
        <c:axId val="172771584"/>
        <c:axId val="172773760"/>
      </c:scatterChart>
      <c:valAx>
        <c:axId val="172771584"/>
        <c:scaling>
          <c:orientation val="minMax"/>
          <c:max val="13"/>
          <c:min val="0"/>
        </c:scaling>
        <c:delete val="0"/>
        <c:axPos val="b"/>
        <c:numFmt formatCode="General" sourceLinked="1"/>
        <c:majorTickMark val="none"/>
        <c:minorTickMark val="none"/>
        <c:tickLblPos val="none"/>
        <c:spPr>
          <a:ln>
            <a:noFill/>
          </a:ln>
        </c:spPr>
        <c:crossAx val="172773760"/>
        <c:crosses val="autoZero"/>
        <c:crossBetween val="midCat"/>
      </c:valAx>
      <c:valAx>
        <c:axId val="172773760"/>
        <c:scaling>
          <c:orientation val="minMax"/>
        </c:scaling>
        <c:delete val="1"/>
        <c:axPos val="l"/>
        <c:majorGridlines>
          <c:spPr>
            <a:ln>
              <a:noFill/>
            </a:ln>
          </c:spPr>
        </c:majorGridlines>
        <c:numFmt formatCode="General" sourceLinked="1"/>
        <c:majorTickMark val="out"/>
        <c:minorTickMark val="none"/>
        <c:tickLblPos val="nextTo"/>
        <c:crossAx val="172771584"/>
        <c:crosses val="autoZero"/>
        <c:crossBetween val="midCat"/>
      </c:valAx>
      <c:spPr>
        <a:ln>
          <a:noFill/>
        </a:ln>
      </c:spPr>
    </c:plotArea>
    <c:plotVisOnly val="1"/>
    <c:dispBlanksAs val="gap"/>
    <c:showDLblsOverMax val="0"/>
  </c:chart>
  <c:txPr>
    <a:bodyPr/>
    <a:lstStyle/>
    <a:p>
      <a:pPr>
        <a:defRPr sz="1800"/>
      </a:pPr>
      <a:endParaRPr lang="de-DE"/>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spPr>
              <a:solidFill>
                <a:schemeClr val="accent6"/>
              </a:solidFill>
              <a:effectLst/>
            </c:spPr>
          </c:dPt>
          <c:dPt>
            <c:idx val="1"/>
            <c:bubble3D val="0"/>
            <c:spPr>
              <a:solidFill>
                <a:schemeClr val="tx2">
                  <a:lumMod val="50000"/>
                </a:schemeClr>
              </a:solidFill>
              <a:effectLst/>
            </c:spPr>
          </c:dPt>
          <c:cat>
            <c:strRef>
              <c:f>Tabelle1!$A$2:$A$5</c:f>
              <c:strCache>
                <c:ptCount val="1"/>
                <c:pt idx="0">
                  <c:v>1. Quartal</c:v>
                </c:pt>
              </c:strCache>
            </c:strRef>
          </c:cat>
          <c:val>
            <c:numRef>
              <c:f>Tabelle1!$B$2:$B$5</c:f>
              <c:numCache>
                <c:formatCode>General</c:formatCode>
                <c:ptCount val="4"/>
                <c:pt idx="0">
                  <c:v>20</c:v>
                </c:pt>
                <c:pt idx="1">
                  <c:v>80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spPr>
              <a:solidFill>
                <a:schemeClr val="accent1">
                  <a:lumMod val="60000"/>
                  <a:lumOff val="40000"/>
                </a:schemeClr>
              </a:solidFill>
              <a:effectLst/>
            </c:spPr>
          </c:dPt>
          <c:dPt>
            <c:idx val="1"/>
            <c:bubble3D val="0"/>
            <c:spPr>
              <a:solidFill>
                <a:schemeClr val="tx2">
                  <a:lumMod val="50000"/>
                </a:schemeClr>
              </a:solidFill>
              <a:effectLst/>
            </c:spPr>
          </c:dPt>
          <c:cat>
            <c:strRef>
              <c:f>Tabelle1!$A$2:$A$3</c:f>
              <c:strCache>
                <c:ptCount val="1"/>
                <c:pt idx="0">
                  <c:v>1. Quartal</c:v>
                </c:pt>
              </c:strCache>
            </c:strRef>
          </c:cat>
          <c:val>
            <c:numRef>
              <c:f>Tabelle1!$B$2:$B$3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Tabelle1!$B$1</c:f>
              <c:strCache>
                <c:ptCount val="1"/>
                <c:pt idx="0">
                  <c:v>Verkauf</c:v>
                </c:pt>
              </c:strCache>
            </c:strRef>
          </c:tx>
          <c:spPr>
            <a:solidFill>
              <a:schemeClr val="bg1">
                <a:lumMod val="65000"/>
              </a:schemeClr>
            </a:solidFill>
            <a:effectLst/>
          </c:spPr>
          <c:dPt>
            <c:idx val="0"/>
            <c:bubble3D val="0"/>
            <c:spPr>
              <a:solidFill>
                <a:schemeClr val="accent3"/>
              </a:solidFill>
              <a:effectLst/>
            </c:spPr>
          </c:dPt>
          <c:dPt>
            <c:idx val="1"/>
            <c:bubble3D val="0"/>
            <c:spPr>
              <a:solidFill>
                <a:schemeClr val="tx2">
                  <a:lumMod val="50000"/>
                </a:schemeClr>
              </a:solidFill>
              <a:effectLst/>
            </c:spPr>
          </c:dPt>
          <c:cat>
            <c:strRef>
              <c:f>Tabelle1!$A$2:$A$5</c:f>
              <c:strCache>
                <c:ptCount val="1"/>
                <c:pt idx="0">
                  <c:v>1. Quartal</c:v>
                </c:pt>
              </c:strCache>
            </c:strRef>
          </c:cat>
          <c:val>
            <c:numRef>
              <c:f>Tabelle1!$B$2:$B$5</c:f>
              <c:numCache>
                <c:formatCode>General</c:formatCode>
                <c:ptCount val="4"/>
                <c:pt idx="0">
                  <c:v>65</c:v>
                </c:pt>
                <c:pt idx="1">
                  <c:v>35</c:v>
                </c:pt>
              </c:numCache>
            </c:numRef>
          </c:val>
        </c:ser>
        <c:dLbls>
          <c:showLegendKey val="0"/>
          <c:showVal val="0"/>
          <c:showCatName val="0"/>
          <c:showSerName val="0"/>
          <c:showPercent val="0"/>
          <c:showBubbleSize val="0"/>
          <c:showLeaderLines val="1"/>
        </c:dLbls>
        <c:firstSliceAng val="0"/>
        <c:holeSize val="89"/>
      </c:doughnutChart>
    </c:plotArea>
    <c:plotVisOnly val="1"/>
    <c:dispBlanksAs val="gap"/>
    <c:showDLblsOverMax val="0"/>
  </c:chart>
  <c:txPr>
    <a:bodyPr/>
    <a:lstStyle/>
    <a:p>
      <a:pPr>
        <a:defRPr sz="1800"/>
      </a:pPr>
      <a:endParaRPr lang="de-DE"/>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132542148607058E-2"/>
          <c:y val="3.0948716376526832E-3"/>
          <c:w val="0.95370363750242593"/>
          <c:h val="0.94013879463514016"/>
        </c:manualLayout>
      </c:layout>
      <c:scatterChart>
        <c:scatterStyle val="smoothMarker"/>
        <c:varyColors val="0"/>
        <c:ser>
          <c:idx val="0"/>
          <c:order val="0"/>
          <c:tx>
            <c:strRef>
              <c:f>Tabelle1!$B$1</c:f>
              <c:strCache>
                <c:ptCount val="1"/>
                <c:pt idx="0">
                  <c:v>Y-Werte</c:v>
                </c:pt>
              </c:strCache>
            </c:strRef>
          </c:tx>
          <c:spPr>
            <a:ln>
              <a:solidFill>
                <a:schemeClr val="tx2">
                  <a:lumMod val="60000"/>
                  <a:lumOff val="40000"/>
                </a:schemeClr>
              </a:solidFill>
            </a:ln>
          </c:spPr>
          <c:marker>
            <c:symbol val="circle"/>
            <c:size val="10"/>
            <c:spPr>
              <a:solidFill>
                <a:schemeClr val="tx2">
                  <a:lumMod val="50000"/>
                </a:schemeClr>
              </a:solidFill>
              <a:ln w="28575">
                <a:solidFill>
                  <a:schemeClr val="tx2">
                    <a:lumMod val="60000"/>
                    <a:lumOff val="40000"/>
                  </a:schemeClr>
                </a:solidFill>
              </a:ln>
            </c:spPr>
          </c:marker>
          <c:xVal>
            <c:numRef>
              <c:f>Tabelle1!$A$2:$A$16</c:f>
              <c:numCache>
                <c:formatCode>General</c:formatCode>
                <c:ptCount val="15"/>
                <c:pt idx="0">
                  <c:v>0</c:v>
                </c:pt>
                <c:pt idx="1">
                  <c:v>1</c:v>
                </c:pt>
                <c:pt idx="2">
                  <c:v>2</c:v>
                </c:pt>
                <c:pt idx="3">
                  <c:v>3</c:v>
                </c:pt>
                <c:pt idx="4">
                  <c:v>4</c:v>
                </c:pt>
                <c:pt idx="5">
                  <c:v>5</c:v>
                </c:pt>
                <c:pt idx="6">
                  <c:v>6</c:v>
                </c:pt>
                <c:pt idx="7">
                  <c:v>7</c:v>
                </c:pt>
                <c:pt idx="8">
                  <c:v>8</c:v>
                </c:pt>
                <c:pt idx="9">
                  <c:v>9</c:v>
                </c:pt>
                <c:pt idx="10">
                  <c:v>10</c:v>
                </c:pt>
                <c:pt idx="11">
                  <c:v>11</c:v>
                </c:pt>
                <c:pt idx="12">
                  <c:v>12</c:v>
                </c:pt>
                <c:pt idx="13">
                  <c:v>13</c:v>
                </c:pt>
              </c:numCache>
            </c:numRef>
          </c:xVal>
          <c:yVal>
            <c:numRef>
              <c:f>Tabelle1!$B$2:$B$16</c:f>
              <c:numCache>
                <c:formatCode>General</c:formatCode>
                <c:ptCount val="15"/>
                <c:pt idx="0">
                  <c:v>1</c:v>
                </c:pt>
                <c:pt idx="1">
                  <c:v>2</c:v>
                </c:pt>
                <c:pt idx="2">
                  <c:v>2</c:v>
                </c:pt>
                <c:pt idx="3">
                  <c:v>7</c:v>
                </c:pt>
                <c:pt idx="4">
                  <c:v>3</c:v>
                </c:pt>
                <c:pt idx="5">
                  <c:v>2</c:v>
                </c:pt>
                <c:pt idx="6">
                  <c:v>0.5</c:v>
                </c:pt>
                <c:pt idx="7">
                  <c:v>2</c:v>
                </c:pt>
                <c:pt idx="8">
                  <c:v>0.2</c:v>
                </c:pt>
                <c:pt idx="9">
                  <c:v>3</c:v>
                </c:pt>
                <c:pt idx="10">
                  <c:v>1</c:v>
                </c:pt>
                <c:pt idx="11">
                  <c:v>2</c:v>
                </c:pt>
                <c:pt idx="12">
                  <c:v>1</c:v>
                </c:pt>
                <c:pt idx="13">
                  <c:v>8</c:v>
                </c:pt>
              </c:numCache>
            </c:numRef>
          </c:yVal>
          <c:smooth val="1"/>
        </c:ser>
        <c:ser>
          <c:idx val="1"/>
          <c:order val="1"/>
          <c:tx>
            <c:strRef>
              <c:f>Tabelle1!$C$1</c:f>
              <c:strCache>
                <c:ptCount val="1"/>
                <c:pt idx="0">
                  <c:v>Spalte1</c:v>
                </c:pt>
              </c:strCache>
            </c:strRef>
          </c:tx>
          <c:spPr>
            <a:ln w="28575">
              <a:solidFill>
                <a:schemeClr val="tx2"/>
              </a:solidFill>
            </a:ln>
          </c:spPr>
          <c:marker>
            <c:symbol val="circle"/>
            <c:size val="10"/>
            <c:spPr>
              <a:solidFill>
                <a:schemeClr val="tx2">
                  <a:lumMod val="50000"/>
                </a:schemeClr>
              </a:solidFill>
              <a:ln w="28575">
                <a:solidFill>
                  <a:schemeClr val="tx2"/>
                </a:solidFill>
              </a:ln>
            </c:spPr>
          </c:marker>
          <c:xVal>
            <c:numRef>
              <c:f>Tabelle1!$A$2:$A$16</c:f>
              <c:numCache>
                <c:formatCode>General</c:formatCode>
                <c:ptCount val="15"/>
                <c:pt idx="0">
                  <c:v>0</c:v>
                </c:pt>
                <c:pt idx="1">
                  <c:v>1</c:v>
                </c:pt>
                <c:pt idx="2">
                  <c:v>2</c:v>
                </c:pt>
                <c:pt idx="3">
                  <c:v>3</c:v>
                </c:pt>
                <c:pt idx="4">
                  <c:v>4</c:v>
                </c:pt>
                <c:pt idx="5">
                  <c:v>5</c:v>
                </c:pt>
                <c:pt idx="6">
                  <c:v>6</c:v>
                </c:pt>
                <c:pt idx="7">
                  <c:v>7</c:v>
                </c:pt>
                <c:pt idx="8">
                  <c:v>8</c:v>
                </c:pt>
                <c:pt idx="9">
                  <c:v>9</c:v>
                </c:pt>
                <c:pt idx="10">
                  <c:v>10</c:v>
                </c:pt>
                <c:pt idx="11">
                  <c:v>11</c:v>
                </c:pt>
                <c:pt idx="12">
                  <c:v>12</c:v>
                </c:pt>
                <c:pt idx="13">
                  <c:v>13</c:v>
                </c:pt>
              </c:numCache>
            </c:numRef>
          </c:xVal>
          <c:yVal>
            <c:numRef>
              <c:f>Tabelle1!$C$2:$C$16</c:f>
              <c:numCache>
                <c:formatCode>General</c:formatCode>
                <c:ptCount val="15"/>
                <c:pt idx="0">
                  <c:v>2</c:v>
                </c:pt>
                <c:pt idx="1">
                  <c:v>4</c:v>
                </c:pt>
                <c:pt idx="2">
                  <c:v>2</c:v>
                </c:pt>
                <c:pt idx="3">
                  <c:v>0.2</c:v>
                </c:pt>
                <c:pt idx="4">
                  <c:v>3</c:v>
                </c:pt>
                <c:pt idx="5">
                  <c:v>1</c:v>
                </c:pt>
                <c:pt idx="6">
                  <c:v>5</c:v>
                </c:pt>
                <c:pt idx="7">
                  <c:v>0.5</c:v>
                </c:pt>
                <c:pt idx="8">
                  <c:v>7</c:v>
                </c:pt>
                <c:pt idx="9">
                  <c:v>0.2</c:v>
                </c:pt>
                <c:pt idx="10">
                  <c:v>1</c:v>
                </c:pt>
                <c:pt idx="11">
                  <c:v>4</c:v>
                </c:pt>
                <c:pt idx="12">
                  <c:v>1</c:v>
                </c:pt>
                <c:pt idx="13">
                  <c:v>0</c:v>
                </c:pt>
              </c:numCache>
            </c:numRef>
          </c:yVal>
          <c:smooth val="1"/>
        </c:ser>
        <c:dLbls>
          <c:showLegendKey val="0"/>
          <c:showVal val="0"/>
          <c:showCatName val="0"/>
          <c:showSerName val="0"/>
          <c:showPercent val="0"/>
          <c:showBubbleSize val="0"/>
        </c:dLbls>
        <c:axId val="172503808"/>
        <c:axId val="172505728"/>
      </c:scatterChart>
      <c:valAx>
        <c:axId val="172503808"/>
        <c:scaling>
          <c:orientation val="minMax"/>
          <c:max val="13"/>
          <c:min val="0"/>
        </c:scaling>
        <c:delete val="0"/>
        <c:axPos val="b"/>
        <c:numFmt formatCode="General" sourceLinked="1"/>
        <c:majorTickMark val="out"/>
        <c:minorTickMark val="none"/>
        <c:tickLblPos val="none"/>
        <c:spPr>
          <a:ln>
            <a:noFill/>
          </a:ln>
        </c:spPr>
        <c:crossAx val="172505728"/>
        <c:crosses val="autoZero"/>
        <c:crossBetween val="midCat"/>
      </c:valAx>
      <c:valAx>
        <c:axId val="172505728"/>
        <c:scaling>
          <c:orientation val="minMax"/>
        </c:scaling>
        <c:delete val="1"/>
        <c:axPos val="l"/>
        <c:majorGridlines>
          <c:spPr>
            <a:ln>
              <a:noFill/>
            </a:ln>
          </c:spPr>
        </c:majorGridlines>
        <c:numFmt formatCode="General" sourceLinked="1"/>
        <c:majorTickMark val="out"/>
        <c:minorTickMark val="none"/>
        <c:tickLblPos val="nextTo"/>
        <c:crossAx val="172503808"/>
        <c:crosses val="autoZero"/>
        <c:crossBetween val="midCat"/>
      </c:valAx>
      <c:spPr>
        <a:ln>
          <a:noFill/>
        </a:ln>
      </c:spPr>
    </c:plotArea>
    <c:plotVisOnly val="1"/>
    <c:dispBlanksAs val="gap"/>
    <c:showDLblsOverMax val="0"/>
  </c:chart>
  <c:txPr>
    <a:bodyPr/>
    <a:lstStyle/>
    <a:p>
      <a:pPr>
        <a:defRPr sz="1800"/>
      </a:pPr>
      <a:endParaRPr lang="de-DE"/>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9213948256468E-2"/>
          <c:y val="0.3461303758722063"/>
          <c:w val="0.8575478065241845"/>
          <c:h val="0.5243192091759421"/>
        </c:manualLayout>
      </c:layout>
      <c:barChart>
        <c:barDir val="col"/>
        <c:grouping val="clustered"/>
        <c:varyColors val="0"/>
        <c:ser>
          <c:idx val="0"/>
          <c:order val="0"/>
          <c:tx>
            <c:strRef>
              <c:f>Tabelle1!$B$1</c:f>
              <c:strCache>
                <c:ptCount val="1"/>
                <c:pt idx="0">
                  <c:v>Datenreihe 1</c:v>
                </c:pt>
              </c:strCache>
            </c:strRef>
          </c:tx>
          <c:spPr>
            <a:solidFill>
              <a:schemeClr val="accent3">
                <a:lumMod val="50000"/>
              </a:schemeClr>
            </a:solidFill>
          </c:spPr>
          <c:invertIfNegative val="0"/>
          <c:dPt>
            <c:idx val="0"/>
            <c:invertIfNegative val="0"/>
            <c:bubble3D val="0"/>
            <c:spPr>
              <a:solidFill>
                <a:schemeClr val="accent3"/>
              </a:solidFill>
            </c:spPr>
          </c:dPt>
          <c:dPt>
            <c:idx val="2"/>
            <c:invertIfNegative val="0"/>
            <c:bubble3D val="0"/>
          </c:dPt>
          <c:dPt>
            <c:idx val="3"/>
            <c:invertIfNegative val="0"/>
            <c:bubble3D val="0"/>
            <c:spPr>
              <a:solidFill>
                <a:schemeClr val="accent3"/>
              </a:solidFill>
            </c:spPr>
          </c:dPt>
          <c:dPt>
            <c:idx val="8"/>
            <c:invertIfNegative val="0"/>
            <c:bubble3D val="0"/>
            <c:spPr>
              <a:solidFill>
                <a:schemeClr val="accent3"/>
              </a:solidFill>
            </c:spPr>
          </c:dPt>
          <c:cat>
            <c:numRef>
              <c:f>Tabelle1!$A$2:$A$11</c:f>
              <c:numCache>
                <c:formatCode>0%</c:formatCode>
                <c:ptCount val="10"/>
                <c:pt idx="0">
                  <c:v>0.95</c:v>
                </c:pt>
                <c:pt idx="1">
                  <c:v>0.98</c:v>
                </c:pt>
                <c:pt idx="2">
                  <c:v>0.7</c:v>
                </c:pt>
                <c:pt idx="3">
                  <c:v>0.2</c:v>
                </c:pt>
                <c:pt idx="4">
                  <c:v>0.3</c:v>
                </c:pt>
                <c:pt idx="5">
                  <c:v>0.15</c:v>
                </c:pt>
                <c:pt idx="6">
                  <c:v>0.05</c:v>
                </c:pt>
                <c:pt idx="7">
                  <c:v>0.2</c:v>
                </c:pt>
                <c:pt idx="8">
                  <c:v>0.4</c:v>
                </c:pt>
                <c:pt idx="9">
                  <c:v>0.35</c:v>
                </c:pt>
              </c:numCache>
            </c:numRef>
          </c:cat>
          <c:val>
            <c:numRef>
              <c:f>Tabelle1!$B$2:$B$11</c:f>
              <c:numCache>
                <c:formatCode>General</c:formatCode>
                <c:ptCount val="10"/>
                <c:pt idx="0">
                  <c:v>95</c:v>
                </c:pt>
                <c:pt idx="1">
                  <c:v>98</c:v>
                </c:pt>
                <c:pt idx="2">
                  <c:v>70</c:v>
                </c:pt>
                <c:pt idx="3">
                  <c:v>20</c:v>
                </c:pt>
                <c:pt idx="4">
                  <c:v>30</c:v>
                </c:pt>
                <c:pt idx="5">
                  <c:v>15</c:v>
                </c:pt>
                <c:pt idx="6">
                  <c:v>5</c:v>
                </c:pt>
                <c:pt idx="7">
                  <c:v>20</c:v>
                </c:pt>
                <c:pt idx="8">
                  <c:v>40</c:v>
                </c:pt>
                <c:pt idx="9">
                  <c:v>35</c:v>
                </c:pt>
              </c:numCache>
            </c:numRef>
          </c:val>
        </c:ser>
        <c:dLbls>
          <c:showLegendKey val="0"/>
          <c:showVal val="0"/>
          <c:showCatName val="0"/>
          <c:showSerName val="0"/>
          <c:showPercent val="0"/>
          <c:showBubbleSize val="0"/>
        </c:dLbls>
        <c:gapWidth val="99"/>
        <c:axId val="173100032"/>
        <c:axId val="173101824"/>
      </c:barChart>
      <c:catAx>
        <c:axId val="173100032"/>
        <c:scaling>
          <c:orientation val="minMax"/>
        </c:scaling>
        <c:delete val="0"/>
        <c:axPos val="b"/>
        <c:numFmt formatCode="0%" sourceLinked="1"/>
        <c:majorTickMark val="none"/>
        <c:minorTickMark val="none"/>
        <c:tickLblPos val="nextTo"/>
        <c:spPr>
          <a:ln>
            <a:noFill/>
          </a:ln>
        </c:spPr>
        <c:txPr>
          <a:bodyPr/>
          <a:lstStyle/>
          <a:p>
            <a:pPr>
              <a:defRPr sz="1400">
                <a:solidFill>
                  <a:schemeClr val="tx1"/>
                </a:solidFill>
              </a:defRPr>
            </a:pPr>
            <a:endParaRPr lang="de-DE"/>
          </a:p>
        </c:txPr>
        <c:crossAx val="173101824"/>
        <c:crosses val="autoZero"/>
        <c:auto val="1"/>
        <c:lblAlgn val="ctr"/>
        <c:lblOffset val="100"/>
        <c:noMultiLvlLbl val="0"/>
      </c:catAx>
      <c:valAx>
        <c:axId val="173101824"/>
        <c:scaling>
          <c:orientation val="minMax"/>
        </c:scaling>
        <c:delete val="1"/>
        <c:axPos val="l"/>
        <c:majorGridlines>
          <c:spPr>
            <a:ln>
              <a:noFill/>
            </a:ln>
          </c:spPr>
        </c:majorGridlines>
        <c:numFmt formatCode="General" sourceLinked="1"/>
        <c:majorTickMark val="out"/>
        <c:minorTickMark val="none"/>
        <c:tickLblPos val="nextTo"/>
        <c:crossAx val="173100032"/>
        <c:crosses val="autoZero"/>
        <c:crossBetween val="between"/>
      </c:valAx>
    </c:plotArea>
    <c:plotVisOnly val="1"/>
    <c:dispBlanksAs val="gap"/>
    <c:showDLblsOverMax val="0"/>
  </c:chart>
  <c:txPr>
    <a:bodyPr/>
    <a:lstStyle/>
    <a:p>
      <a:pPr>
        <a:defRPr sz="1800"/>
      </a:pPr>
      <a:endParaRPr lang="de-DE"/>
    </a:p>
  </c:txPr>
  <c:externalData r:id="rId1">
    <c:autoUpdate val="0"/>
  </c:externalData>
</c:chartSpace>
</file>

<file path=ppt/drawings/drawing1.xml><?xml version="1.0" encoding="utf-8"?>
<c:userShapes xmlns:c="http://schemas.openxmlformats.org/drawingml/2006/chart">
  <cdr:relSizeAnchor xmlns:cdr="http://schemas.openxmlformats.org/drawingml/2006/chartDrawing">
    <cdr:from>
      <cdr:x>0.46482</cdr:x>
      <cdr:y>0.12291</cdr:y>
    </cdr:from>
    <cdr:to>
      <cdr:x>0.53576</cdr:x>
      <cdr:y>0.2149</cdr:y>
    </cdr:to>
    <cdr:sp macro="" textlink="">
      <cdr:nvSpPr>
        <cdr:cNvPr id="11" name="Ellipse 10"/>
        <cdr:cNvSpPr/>
      </cdr:nvSpPr>
      <cdr:spPr>
        <a:xfrm xmlns:a="http://schemas.openxmlformats.org/drawingml/2006/main">
          <a:off x="2870343" y="585197"/>
          <a:ext cx="438031" cy="438031"/>
        </a:xfrm>
        <a:prstGeom xmlns:a="http://schemas.openxmlformats.org/drawingml/2006/main" prst="ellipse">
          <a:avLst/>
        </a:prstGeom>
        <a:solidFill xmlns:a="http://schemas.openxmlformats.org/drawingml/2006/main">
          <a:schemeClr val="accent3"/>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lIns="36000" tIns="36000" rIns="36000" bIns="36000" rtlCol="0" anchor="ctr"/>
        <a:lstStyle xmlns:a="http://schemas.openxmlformats.org/drawingml/2006/main"/>
        <a:p xmlns:a="http://schemas.openxmlformats.org/drawingml/2006/main">
          <a:endParaRPr lang="de-DE" dirty="0"/>
        </a:p>
      </cdr:txBody>
    </cdr:sp>
  </cdr:relSizeAnchor>
  <cdr:relSizeAnchor xmlns:cdr="http://schemas.openxmlformats.org/drawingml/2006/chartDrawing">
    <cdr:from>
      <cdr:x>0.46482</cdr:x>
      <cdr:y>0.21546</cdr:y>
    </cdr:from>
    <cdr:to>
      <cdr:x>0.53576</cdr:x>
      <cdr:y>0.30746</cdr:y>
    </cdr:to>
    <cdr:sp macro="" textlink="">
      <cdr:nvSpPr>
        <cdr:cNvPr id="12" name="Ellipse 11"/>
        <cdr:cNvSpPr/>
      </cdr:nvSpPr>
      <cdr:spPr>
        <a:xfrm xmlns:a="http://schemas.openxmlformats.org/drawingml/2006/main">
          <a:off x="2870333" y="1025880"/>
          <a:ext cx="438065" cy="438043"/>
        </a:xfrm>
        <a:prstGeom xmlns:a="http://schemas.openxmlformats.org/drawingml/2006/main" prst="ellipse">
          <a:avLst/>
        </a:prstGeom>
        <a:solidFill xmlns:a="http://schemas.openxmlformats.org/drawingml/2006/main">
          <a:schemeClr val="accent6"/>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lIns="36000" tIns="36000" rIns="36000" bIns="36000" rtlCol="0" anchor="ctr"/>
        <a:lstStyle xmlns:a="http://schemas.openxmlformats.org/drawingml/2006/main"/>
        <a:p xmlns:a="http://schemas.openxmlformats.org/drawingml/2006/main">
          <a:endParaRPr lang="de-DE" dirty="0"/>
        </a:p>
      </cdr:txBody>
    </cdr:sp>
  </cdr:relSizeAnchor>
  <cdr:relSizeAnchor xmlns:cdr="http://schemas.openxmlformats.org/drawingml/2006/chartDrawing">
    <cdr:from>
      <cdr:x>0.46482</cdr:x>
      <cdr:y>0.30802</cdr:y>
    </cdr:from>
    <cdr:to>
      <cdr:x>0.53662</cdr:x>
      <cdr:y>0.40114</cdr:y>
    </cdr:to>
    <cdr:sp macro="" textlink="">
      <cdr:nvSpPr>
        <cdr:cNvPr id="13" name="Ellipse 12"/>
        <cdr:cNvSpPr/>
      </cdr:nvSpPr>
      <cdr:spPr>
        <a:xfrm xmlns:a="http://schemas.openxmlformats.org/drawingml/2006/main">
          <a:off x="2870343" y="1466599"/>
          <a:ext cx="443380" cy="443380"/>
        </a:xfrm>
        <a:prstGeom xmlns:a="http://schemas.openxmlformats.org/drawingml/2006/main" prst="ellipse">
          <a:avLst/>
        </a:prstGeom>
        <a:solidFill xmlns:a="http://schemas.openxmlformats.org/drawingml/2006/main">
          <a:schemeClr val="tx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lIns="36000" tIns="36000" rIns="36000" bIns="36000" rtlCol="0" anchor="ctr"/>
        <a:lstStyle xmlns:a="http://schemas.openxmlformats.org/drawingml/2006/main"/>
        <a:p xmlns:a="http://schemas.openxmlformats.org/drawingml/2006/main">
          <a:endParaRPr lang="de-DE" dirty="0"/>
        </a:p>
      </cdr:txBody>
    </cdr:sp>
  </cdr:relSizeAnchor>
  <cdr:relSizeAnchor xmlns:cdr="http://schemas.openxmlformats.org/drawingml/2006/chartDrawing">
    <cdr:from>
      <cdr:x>0.46482</cdr:x>
      <cdr:y>0.02891</cdr:y>
    </cdr:from>
    <cdr:to>
      <cdr:x>0.53756</cdr:x>
      <cdr:y>0.12324</cdr:y>
    </cdr:to>
    <cdr:sp macro="" textlink="">
      <cdr:nvSpPr>
        <cdr:cNvPr id="8" name="Ellipse 7"/>
        <cdr:cNvSpPr/>
      </cdr:nvSpPr>
      <cdr:spPr>
        <a:xfrm xmlns:a="http://schemas.openxmlformats.org/drawingml/2006/main">
          <a:off x="2870343" y="137642"/>
          <a:ext cx="449156" cy="449156"/>
        </a:xfrm>
        <a:prstGeom xmlns:a="http://schemas.openxmlformats.org/drawingml/2006/main" prst="ellipse">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lIns="36000" tIns="36000" rIns="36000" bIns="36000" rtlCol="0" anchor="ctr"/>
        <a:lstStyle xmlns:a="http://schemas.openxmlformats.org/drawingml/2006/main"/>
        <a:p xmlns:a="http://schemas.openxmlformats.org/drawingml/2006/main">
          <a:endParaRPr lang="de-DE" dirty="0"/>
        </a:p>
      </cdr:txBody>
    </cdr:sp>
  </cdr:relSizeAnchor>
  <cdr:relSizeAnchor xmlns:cdr="http://schemas.openxmlformats.org/drawingml/2006/chartDrawing">
    <cdr:from>
      <cdr:x>0.48645</cdr:x>
      <cdr:y>0.07891</cdr:y>
    </cdr:from>
    <cdr:to>
      <cdr:x>0.51413</cdr:x>
      <cdr:y>0.07891</cdr:y>
    </cdr:to>
    <cdr:grpSp>
      <cdr:nvGrpSpPr>
        <cdr:cNvPr id="7" name="Gruppieren 6"/>
        <cdr:cNvGrpSpPr/>
      </cdr:nvGrpSpPr>
      <cdr:grpSpPr>
        <a:xfrm xmlns:a="http://schemas.openxmlformats.org/drawingml/2006/main">
          <a:off x="2926897" y="375718"/>
          <a:ext cx="166546" cy="0"/>
          <a:chOff x="2824162" y="344488"/>
          <a:chExt cx="152400" cy="0"/>
        </a:xfrm>
      </cdr:grpSpPr>
      <cdr:cxnSp macro="">
        <cdr:nvCxnSpPr>
          <cdr:cNvPr id="6" name="Gerade Verbindung mit Pfeil 5"/>
          <cdr:cNvCxnSpPr/>
        </cdr:nvCxnSpPr>
        <cdr:spPr>
          <a:xfrm xmlns:a="http://schemas.openxmlformats.org/drawingml/2006/main">
            <a:off x="2824162" y="344488"/>
            <a:ext cx="152400" cy="0"/>
          </a:xfrm>
          <a:prstGeom xmlns:a="http://schemas.openxmlformats.org/drawingml/2006/main" prst="straightConnector1">
            <a:avLst/>
          </a:prstGeom>
          <a:ln xmlns:a="http://schemas.openxmlformats.org/drawingml/2006/main" w="19050">
            <a:solidFill>
              <a:schemeClr val="bg1"/>
            </a:solidFill>
            <a:tailEnd type="arrow"/>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grpSp>
  </cdr:relSizeAnchor>
  <cdr:relSizeAnchor xmlns:cdr="http://schemas.openxmlformats.org/drawingml/2006/chartDrawing">
    <cdr:from>
      <cdr:x>0.48645</cdr:x>
      <cdr:y>0.1709</cdr:y>
    </cdr:from>
    <cdr:to>
      <cdr:x>0.51413</cdr:x>
      <cdr:y>0.1709</cdr:y>
    </cdr:to>
    <cdr:grpSp>
      <cdr:nvGrpSpPr>
        <cdr:cNvPr id="14" name="Gruppieren 13"/>
        <cdr:cNvGrpSpPr/>
      </cdr:nvGrpSpPr>
      <cdr:grpSpPr>
        <a:xfrm xmlns:a="http://schemas.openxmlformats.org/drawingml/2006/main">
          <a:off x="2926897" y="813714"/>
          <a:ext cx="166546" cy="0"/>
          <a:chOff x="2824162" y="344488"/>
          <a:chExt cx="152400" cy="0"/>
        </a:xfrm>
      </cdr:grpSpPr>
      <cdr:cxnSp macro="">
        <cdr:nvCxnSpPr>
          <cdr:cNvPr id="15" name="Gerade Verbindung mit Pfeil 14"/>
          <cdr:cNvCxnSpPr/>
        </cdr:nvCxnSpPr>
        <cdr:spPr>
          <a:xfrm xmlns:a="http://schemas.openxmlformats.org/drawingml/2006/main">
            <a:off x="2824162" y="344488"/>
            <a:ext cx="152400" cy="0"/>
          </a:xfrm>
          <a:prstGeom xmlns:a="http://schemas.openxmlformats.org/drawingml/2006/main" prst="straightConnector1">
            <a:avLst/>
          </a:prstGeom>
          <a:ln xmlns:a="http://schemas.openxmlformats.org/drawingml/2006/main" w="19050">
            <a:solidFill>
              <a:schemeClr val="bg1"/>
            </a:solidFill>
            <a:tailEnd type="arrow"/>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grpSp>
  </cdr:relSizeAnchor>
  <cdr:relSizeAnchor xmlns:cdr="http://schemas.openxmlformats.org/drawingml/2006/chartDrawing">
    <cdr:from>
      <cdr:x>0.48645</cdr:x>
      <cdr:y>0.26402</cdr:y>
    </cdr:from>
    <cdr:to>
      <cdr:x>0.51413</cdr:x>
      <cdr:y>0.26402</cdr:y>
    </cdr:to>
    <cdr:grpSp>
      <cdr:nvGrpSpPr>
        <cdr:cNvPr id="16" name="Gruppieren 15"/>
        <cdr:cNvGrpSpPr/>
      </cdr:nvGrpSpPr>
      <cdr:grpSpPr>
        <a:xfrm xmlns:a="http://schemas.openxmlformats.org/drawingml/2006/main">
          <a:off x="2926897" y="1257091"/>
          <a:ext cx="166546" cy="0"/>
          <a:chOff x="2824162" y="344488"/>
          <a:chExt cx="152400" cy="0"/>
        </a:xfrm>
      </cdr:grpSpPr>
      <cdr:cxnSp macro="">
        <cdr:nvCxnSpPr>
          <cdr:cNvPr id="17" name="Gerade Verbindung mit Pfeil 16"/>
          <cdr:cNvCxnSpPr/>
        </cdr:nvCxnSpPr>
        <cdr:spPr>
          <a:xfrm xmlns:a="http://schemas.openxmlformats.org/drawingml/2006/main">
            <a:off x="2824162" y="344488"/>
            <a:ext cx="152400" cy="0"/>
          </a:xfrm>
          <a:prstGeom xmlns:a="http://schemas.openxmlformats.org/drawingml/2006/main" prst="straightConnector1">
            <a:avLst/>
          </a:prstGeom>
          <a:ln xmlns:a="http://schemas.openxmlformats.org/drawingml/2006/main" w="19050">
            <a:solidFill>
              <a:schemeClr val="bg1"/>
            </a:solidFill>
            <a:tailEnd type="arrow"/>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grpSp>
  </cdr:relSizeAnchor>
  <cdr:relSizeAnchor xmlns:cdr="http://schemas.openxmlformats.org/drawingml/2006/chartDrawing">
    <cdr:from>
      <cdr:x>0.48645</cdr:x>
      <cdr:y>0.35826</cdr:y>
    </cdr:from>
    <cdr:to>
      <cdr:x>0.51413</cdr:x>
      <cdr:y>0.35826</cdr:y>
    </cdr:to>
    <cdr:grpSp>
      <cdr:nvGrpSpPr>
        <cdr:cNvPr id="18" name="Gruppieren 17"/>
        <cdr:cNvGrpSpPr/>
      </cdr:nvGrpSpPr>
      <cdr:grpSpPr>
        <a:xfrm xmlns:a="http://schemas.openxmlformats.org/drawingml/2006/main">
          <a:off x="2926897" y="1705800"/>
          <a:ext cx="166546" cy="0"/>
          <a:chOff x="2824162" y="344488"/>
          <a:chExt cx="152400" cy="0"/>
        </a:xfrm>
      </cdr:grpSpPr>
      <cdr:cxnSp macro="">
        <cdr:nvCxnSpPr>
          <cdr:cNvPr id="19" name="Gerade Verbindung mit Pfeil 18"/>
          <cdr:cNvCxnSpPr/>
        </cdr:nvCxnSpPr>
        <cdr:spPr>
          <a:xfrm xmlns:a="http://schemas.openxmlformats.org/drawingml/2006/main">
            <a:off x="2824162" y="344488"/>
            <a:ext cx="152400" cy="0"/>
          </a:xfrm>
          <a:prstGeom xmlns:a="http://schemas.openxmlformats.org/drawingml/2006/main" prst="straightConnector1">
            <a:avLst/>
          </a:prstGeom>
          <a:ln xmlns:a="http://schemas.openxmlformats.org/drawingml/2006/main" w="19050">
            <a:solidFill>
              <a:schemeClr val="bg1"/>
            </a:solidFill>
            <a:tailEnd type="arrow"/>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grpSp>
  </cdr:relSizeAnchor>
  <cdr:relSizeAnchor xmlns:cdr="http://schemas.openxmlformats.org/drawingml/2006/chartDrawing">
    <cdr:from>
      <cdr:x>0.21407</cdr:x>
      <cdr:y>0.03239</cdr:y>
    </cdr:from>
    <cdr:to>
      <cdr:x>0.46713</cdr:x>
      <cdr:y>0.12423</cdr:y>
    </cdr:to>
    <cdr:sp macro="" textlink="">
      <cdr:nvSpPr>
        <cdr:cNvPr id="20" name="Rechteck 19"/>
        <cdr:cNvSpPr/>
      </cdr:nvSpPr>
      <cdr:spPr>
        <a:xfrm xmlns:a="http://schemas.openxmlformats.org/drawingml/2006/main">
          <a:off x="1178561" y="137477"/>
          <a:ext cx="1393190" cy="38989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0" tIns="0" rIns="72000" bIns="0" rtlCol="0" anchor="ctr" anchorCtr="0"/>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r">
            <a:lnSpc>
              <a:spcPct val="90000"/>
            </a:lnSpc>
            <a:spcAft>
              <a:spcPts val="1000"/>
            </a:spcAft>
          </a:pPr>
          <a:r>
            <a:rPr lang="en-US" sz="1400" dirty="0" smtClean="0">
              <a:solidFill>
                <a:schemeClr val="tx1"/>
              </a:solidFill>
            </a:rPr>
            <a:t>Placeholder</a:t>
          </a:r>
          <a:endParaRPr lang="en-US" sz="1400" dirty="0">
            <a:solidFill>
              <a:schemeClr val="tx1"/>
            </a:solidFill>
          </a:endParaRPr>
        </a:p>
      </cdr:txBody>
    </cdr:sp>
  </cdr:relSizeAnchor>
  <cdr:relSizeAnchor xmlns:cdr="http://schemas.openxmlformats.org/drawingml/2006/chartDrawing">
    <cdr:from>
      <cdr:x>0.21407</cdr:x>
      <cdr:y>0.12513</cdr:y>
    </cdr:from>
    <cdr:to>
      <cdr:x>0.46713</cdr:x>
      <cdr:y>0.21698</cdr:y>
    </cdr:to>
    <cdr:sp macro="" textlink="">
      <cdr:nvSpPr>
        <cdr:cNvPr id="21" name="Rechteck 20"/>
        <cdr:cNvSpPr/>
      </cdr:nvSpPr>
      <cdr:spPr>
        <a:xfrm xmlns:a="http://schemas.openxmlformats.org/drawingml/2006/main">
          <a:off x="1178561" y="531177"/>
          <a:ext cx="1393190" cy="38989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0" tIns="0" rIns="72000" bIns="0" rtlCol="0" anchor="ctr" anchorCtr="0"/>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r">
            <a:lnSpc>
              <a:spcPct val="90000"/>
            </a:lnSpc>
            <a:spcAft>
              <a:spcPts val="1000"/>
            </a:spcAft>
          </a:pPr>
          <a:r>
            <a:rPr lang="en-US" sz="1400" dirty="0" smtClean="0">
              <a:solidFill>
                <a:schemeClr val="tx1"/>
              </a:solidFill>
            </a:rPr>
            <a:t>Placeholder</a:t>
          </a:r>
          <a:endParaRPr lang="en-US" sz="1400" dirty="0">
            <a:solidFill>
              <a:schemeClr val="tx1"/>
            </a:solidFill>
          </a:endParaRPr>
        </a:p>
      </cdr:txBody>
    </cdr:sp>
  </cdr:relSizeAnchor>
  <cdr:relSizeAnchor xmlns:cdr="http://schemas.openxmlformats.org/drawingml/2006/chartDrawing">
    <cdr:from>
      <cdr:x>0.21407</cdr:x>
      <cdr:y>0.21788</cdr:y>
    </cdr:from>
    <cdr:to>
      <cdr:x>0.46713</cdr:x>
      <cdr:y>0.30972</cdr:y>
    </cdr:to>
    <cdr:sp macro="" textlink="">
      <cdr:nvSpPr>
        <cdr:cNvPr id="22" name="Rechteck 21"/>
        <cdr:cNvSpPr/>
      </cdr:nvSpPr>
      <cdr:spPr>
        <a:xfrm xmlns:a="http://schemas.openxmlformats.org/drawingml/2006/main">
          <a:off x="1178561" y="924877"/>
          <a:ext cx="1393190" cy="38989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0" tIns="0" rIns="72000" bIns="0" rtlCol="0" anchor="ctr" anchorCtr="0"/>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r">
            <a:lnSpc>
              <a:spcPct val="90000"/>
            </a:lnSpc>
            <a:spcAft>
              <a:spcPts val="1000"/>
            </a:spcAft>
          </a:pPr>
          <a:r>
            <a:rPr lang="en-US" sz="1400" dirty="0" smtClean="0">
              <a:solidFill>
                <a:schemeClr val="tx1"/>
              </a:solidFill>
            </a:rPr>
            <a:t>Placeholder</a:t>
          </a:r>
          <a:endParaRPr lang="en-US" sz="1400" dirty="0">
            <a:solidFill>
              <a:schemeClr val="tx1"/>
            </a:solidFill>
          </a:endParaRPr>
        </a:p>
      </cdr:txBody>
    </cdr:sp>
  </cdr:relSizeAnchor>
  <cdr:relSizeAnchor xmlns:cdr="http://schemas.openxmlformats.org/drawingml/2006/chartDrawing">
    <cdr:from>
      <cdr:x>0.21407</cdr:x>
      <cdr:y>0.31062</cdr:y>
    </cdr:from>
    <cdr:to>
      <cdr:x>0.46713</cdr:x>
      <cdr:y>0.40247</cdr:y>
    </cdr:to>
    <cdr:sp macro="" textlink="">
      <cdr:nvSpPr>
        <cdr:cNvPr id="23" name="Rechteck 22"/>
        <cdr:cNvSpPr/>
      </cdr:nvSpPr>
      <cdr:spPr>
        <a:xfrm xmlns:a="http://schemas.openxmlformats.org/drawingml/2006/main">
          <a:off x="1178561" y="1318577"/>
          <a:ext cx="1393190" cy="38989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0" tIns="0" rIns="72000" bIns="0" rtlCol="0" anchor="ctr" anchorCtr="0"/>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r">
            <a:lnSpc>
              <a:spcPct val="90000"/>
            </a:lnSpc>
            <a:spcAft>
              <a:spcPts val="1000"/>
            </a:spcAft>
          </a:pPr>
          <a:r>
            <a:rPr lang="en-US" sz="1400" dirty="0" smtClean="0">
              <a:solidFill>
                <a:schemeClr val="tx1"/>
              </a:solidFill>
            </a:rPr>
            <a:t>Placeholder</a:t>
          </a:r>
          <a:endParaRPr lang="en-US" sz="1400" dirty="0">
            <a:solidFill>
              <a:schemeClr val="tx1"/>
            </a:solidFill>
          </a:endParaRP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B32E5F-2834-4A47-A64F-DBC02197002F}" type="datetimeFigureOut">
              <a:rPr lang="en-US" smtClean="0"/>
              <a:t>2/16/2017</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D9C266D-9BF6-45DD-93F4-23D3D4380AFF}" type="slidenum">
              <a:rPr lang="en-US" smtClean="0"/>
              <a:t>‹Nr.›</a:t>
            </a:fld>
            <a:endParaRPr lang="en-US" dirty="0"/>
          </a:p>
        </p:txBody>
      </p:sp>
    </p:spTree>
    <p:extLst>
      <p:ext uri="{BB962C8B-B14F-4D97-AF65-F5344CB8AC3E}">
        <p14:creationId xmlns:p14="http://schemas.microsoft.com/office/powerpoint/2010/main" val="1567939925"/>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36A7A65-FCEB-45DA-8E08-BBBF0E9E7FCA}" type="datetimeFigureOut">
              <a:rPr lang="de-DE" smtClean="0"/>
              <a:t>16.02.2017</a:t>
            </a:fld>
            <a:endParaRPr lang="de-DE" dirty="0"/>
          </a:p>
        </p:txBody>
      </p:sp>
      <p:sp>
        <p:nvSpPr>
          <p:cNvPr id="4" name="Folienbildplatzhalt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2DA5471-CC57-402A-9527-36A1D012F698}" type="slidenum">
              <a:rPr lang="de-DE" smtClean="0"/>
              <a:t>‹Nr.›</a:t>
            </a:fld>
            <a:endParaRPr lang="de-DE" dirty="0"/>
          </a:p>
        </p:txBody>
      </p:sp>
    </p:spTree>
    <p:extLst>
      <p:ext uri="{BB962C8B-B14F-4D97-AF65-F5344CB8AC3E}">
        <p14:creationId xmlns:p14="http://schemas.microsoft.com/office/powerpoint/2010/main" val="1286535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92DA5471-CC57-402A-9527-36A1D012F698}" type="slidenum">
              <a:rPr lang="en-US" smtClean="0"/>
              <a:t>11</a:t>
            </a:fld>
            <a:endParaRPr lang="en-US" dirty="0"/>
          </a:p>
        </p:txBody>
      </p:sp>
    </p:spTree>
    <p:extLst>
      <p:ext uri="{BB962C8B-B14F-4D97-AF65-F5344CB8AC3E}">
        <p14:creationId xmlns:p14="http://schemas.microsoft.com/office/powerpoint/2010/main" val="4256930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92DA5471-CC57-402A-9527-36A1D012F698}" type="slidenum">
              <a:rPr lang="en-US" smtClean="0"/>
              <a:t>42</a:t>
            </a:fld>
            <a:endParaRPr lang="en-US" dirty="0"/>
          </a:p>
        </p:txBody>
      </p:sp>
    </p:spTree>
    <p:extLst>
      <p:ext uri="{BB962C8B-B14F-4D97-AF65-F5344CB8AC3E}">
        <p14:creationId xmlns:p14="http://schemas.microsoft.com/office/powerpoint/2010/main" val="1167846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92DA5471-CC57-402A-9527-36A1D012F698}" type="slidenum">
              <a:rPr lang="en-US" smtClean="0"/>
              <a:t>47</a:t>
            </a:fld>
            <a:endParaRPr lang="en-US" dirty="0"/>
          </a:p>
        </p:txBody>
      </p:sp>
    </p:spTree>
    <p:extLst>
      <p:ext uri="{BB962C8B-B14F-4D97-AF65-F5344CB8AC3E}">
        <p14:creationId xmlns:p14="http://schemas.microsoft.com/office/powerpoint/2010/main" val="3922381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92DA5471-CC57-402A-9527-36A1D012F698}" type="slidenum">
              <a:rPr lang="en-US" smtClean="0"/>
              <a:t>52</a:t>
            </a:fld>
            <a:endParaRPr lang="en-US" dirty="0"/>
          </a:p>
        </p:txBody>
      </p:sp>
    </p:spTree>
    <p:extLst>
      <p:ext uri="{BB962C8B-B14F-4D97-AF65-F5344CB8AC3E}">
        <p14:creationId xmlns:p14="http://schemas.microsoft.com/office/powerpoint/2010/main" val="20364761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92DA5471-CC57-402A-9527-36A1D012F698}" type="slidenum">
              <a:rPr lang="en-US" smtClean="0"/>
              <a:t>58</a:t>
            </a:fld>
            <a:endParaRPr lang="en-US" dirty="0"/>
          </a:p>
        </p:txBody>
      </p:sp>
    </p:spTree>
    <p:extLst>
      <p:ext uri="{BB962C8B-B14F-4D97-AF65-F5344CB8AC3E}">
        <p14:creationId xmlns:p14="http://schemas.microsoft.com/office/powerpoint/2010/main" val="1155556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92DA5471-CC57-402A-9527-36A1D012F698}" type="slidenum">
              <a:rPr lang="en-US" smtClean="0"/>
              <a:t>68</a:t>
            </a:fld>
            <a:endParaRPr lang="en-US" dirty="0"/>
          </a:p>
        </p:txBody>
      </p:sp>
    </p:spTree>
    <p:extLst>
      <p:ext uri="{BB962C8B-B14F-4D97-AF65-F5344CB8AC3E}">
        <p14:creationId xmlns:p14="http://schemas.microsoft.com/office/powerpoint/2010/main" val="2036476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92DA5471-CC57-402A-9527-36A1D012F698}" type="slidenum">
              <a:rPr lang="en-US" smtClean="0"/>
              <a:t>74</a:t>
            </a:fld>
            <a:endParaRPr lang="en-US" dirty="0"/>
          </a:p>
        </p:txBody>
      </p:sp>
    </p:spTree>
    <p:extLst>
      <p:ext uri="{BB962C8B-B14F-4D97-AF65-F5344CB8AC3E}">
        <p14:creationId xmlns:p14="http://schemas.microsoft.com/office/powerpoint/2010/main" val="6629540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92DA5471-CC57-402A-9527-36A1D012F698}" type="slidenum">
              <a:rPr lang="en-US" smtClean="0"/>
              <a:t>76</a:t>
            </a:fld>
            <a:endParaRPr lang="en-US" dirty="0"/>
          </a:p>
        </p:txBody>
      </p:sp>
    </p:spTree>
    <p:extLst>
      <p:ext uri="{BB962C8B-B14F-4D97-AF65-F5344CB8AC3E}">
        <p14:creationId xmlns:p14="http://schemas.microsoft.com/office/powerpoint/2010/main" val="40138005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CENTER">
    <p:spTree>
      <p:nvGrpSpPr>
        <p:cNvPr id="1" name=""/>
        <p:cNvGrpSpPr/>
        <p:nvPr/>
      </p:nvGrpSpPr>
      <p:grpSpPr>
        <a:xfrm>
          <a:off x="0" y="0"/>
          <a:ext cx="0" cy="0"/>
          <a:chOff x="0" y="0"/>
          <a:chExt cx="0" cy="0"/>
        </a:xfrm>
      </p:grpSpPr>
      <p:sp>
        <p:nvSpPr>
          <p:cNvPr id="8" name="Backgrund"/>
          <p:cNvSpPr/>
          <p:nvPr userDrawn="1"/>
        </p:nvSpPr>
        <p:spPr bwMode="gray">
          <a:xfrm>
            <a:off x="0" y="0"/>
            <a:ext cx="12190413" cy="5816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p>
        </p:txBody>
      </p:sp>
      <p:sp>
        <p:nvSpPr>
          <p:cNvPr id="7" name="Bar"/>
          <p:cNvSpPr/>
          <p:nvPr userDrawn="1"/>
        </p:nvSpPr>
        <p:spPr bwMode="ltGray">
          <a:xfrm>
            <a:off x="0" y="5816600"/>
            <a:ext cx="12190413" cy="104400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p>
        </p:txBody>
      </p:sp>
      <p:sp>
        <p:nvSpPr>
          <p:cNvPr id="2" name="Title"/>
          <p:cNvSpPr>
            <a:spLocks noGrp="1"/>
          </p:cNvSpPr>
          <p:nvPr>
            <p:ph type="ctrTitle"/>
          </p:nvPr>
        </p:nvSpPr>
        <p:spPr bwMode="gray">
          <a:xfrm>
            <a:off x="1055206" y="0"/>
            <a:ext cx="10080000" cy="3744000"/>
          </a:xfrm>
          <a:prstGeom prst="rect">
            <a:avLst/>
          </a:prstGeom>
        </p:spPr>
        <p:txBody>
          <a:bodyPr anchor="b"/>
          <a:lstStyle>
            <a:lvl1pPr algn="ctr">
              <a:lnSpc>
                <a:spcPct val="80000"/>
              </a:lnSpc>
              <a:spcBef>
                <a:spcPts val="0"/>
              </a:spcBef>
              <a:spcAft>
                <a:spcPts val="1000"/>
              </a:spcAft>
              <a:defRPr sz="8800">
                <a:solidFill>
                  <a:srgbClr val="FFFFFF"/>
                </a:solidFill>
                <a:latin typeface="Bebas Neue" panose="020B0506020202020201" pitchFamily="34" charset="0"/>
              </a:defRPr>
            </a:lvl1pPr>
          </a:lstStyle>
          <a:p>
            <a:r>
              <a:rPr lang="en-US" dirty="0" smtClean="0"/>
              <a:t>Click to edit Master title style</a:t>
            </a:r>
            <a:endParaRPr lang="en-US" dirty="0"/>
          </a:p>
        </p:txBody>
      </p:sp>
      <p:sp>
        <p:nvSpPr>
          <p:cNvPr id="3" name="Subtitle"/>
          <p:cNvSpPr>
            <a:spLocks noGrp="1"/>
          </p:cNvSpPr>
          <p:nvPr>
            <p:ph type="subTitle" idx="1"/>
          </p:nvPr>
        </p:nvSpPr>
        <p:spPr bwMode="gray">
          <a:xfrm>
            <a:off x="1055206" y="3744000"/>
            <a:ext cx="10080000" cy="2070000"/>
          </a:xfrm>
        </p:spPr>
        <p:txBody>
          <a:bodyPr/>
          <a:lstStyle>
            <a:lvl1pPr marL="0" indent="0" algn="ctr">
              <a:buNone/>
              <a:defRPr sz="4400">
                <a:solidFill>
                  <a:srgbClr val="B2B2B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cNvSpPr>
            <a:spLocks noGrp="1"/>
          </p:cNvSpPr>
          <p:nvPr>
            <p:ph type="dt" sz="half" idx="10"/>
          </p:nvPr>
        </p:nvSpPr>
        <p:spPr/>
        <p:txBody>
          <a:bodyPr/>
          <a:lstStyle/>
          <a:p>
            <a:fld id="{27FC3DAB-407D-4279-8EB6-232635B61438}" type="datetimeFigureOut">
              <a:rPr lang="en-US" smtClean="0"/>
              <a:t>2/16/2017</a:t>
            </a:fld>
            <a:endParaRPr lang="en-US" dirty="0"/>
          </a:p>
        </p:txBody>
      </p:sp>
      <p:sp>
        <p:nvSpPr>
          <p:cNvPr id="5" name="Footer"/>
          <p:cNvSpPr>
            <a:spLocks noGrp="1"/>
          </p:cNvSpPr>
          <p:nvPr>
            <p:ph type="ftr" sz="quarter" idx="11"/>
          </p:nvPr>
        </p:nvSpPr>
        <p:spPr/>
        <p:txBody>
          <a:bodyPr/>
          <a:lstStyle/>
          <a:p>
            <a:endParaRPr lang="en-US" dirty="0"/>
          </a:p>
        </p:txBody>
      </p:sp>
      <p:sp>
        <p:nvSpPr>
          <p:cNvPr id="6" name="Slide Number"/>
          <p:cNvSpPr>
            <a:spLocks noGrp="1"/>
          </p:cNvSpPr>
          <p:nvPr>
            <p:ph type="sldNum" sz="quarter" idx="12"/>
          </p:nvPr>
        </p:nvSpPr>
        <p:spPr/>
        <p:txBody>
          <a:bodyPr/>
          <a:lstStyle/>
          <a:p>
            <a:fld id="{02CEFE82-39F2-4F47-8A0C-D5AB3496FA5C}" type="slidenum">
              <a:rPr lang="en-US" smtClean="0"/>
              <a:t>‹Nr.›</a:t>
            </a:fld>
            <a:endParaRPr lang="en-US" dirty="0"/>
          </a:p>
        </p:txBody>
      </p:sp>
    </p:spTree>
    <p:extLst>
      <p:ext uri="{BB962C8B-B14F-4D97-AF65-F5344CB8AC3E}">
        <p14:creationId xmlns:p14="http://schemas.microsoft.com/office/powerpoint/2010/main" val="4098759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p:cNvSpPr>
            <a:spLocks noGrp="1"/>
          </p:cNvSpPr>
          <p:nvPr>
            <p:ph type="title"/>
          </p:nvPr>
        </p:nvSpPr>
        <p:spPr>
          <a:xfrm>
            <a:off x="540000" y="432000"/>
            <a:ext cx="11109600" cy="1080000"/>
          </a:xfrm>
          <a:prstGeom prst="rect">
            <a:avLst/>
          </a:prstGeom>
        </p:spPr>
        <p:txBody>
          <a:bodyPr/>
          <a:lstStyle/>
          <a:p>
            <a:r>
              <a:rPr lang="en-US" dirty="0" smtClean="0"/>
              <a:t>Click to edit Master title style</a:t>
            </a:r>
            <a:endParaRPr lang="en-US" dirty="0"/>
          </a:p>
        </p:txBody>
      </p:sp>
      <p:sp>
        <p:nvSpPr>
          <p:cNvPr id="3" name="Date"/>
          <p:cNvSpPr>
            <a:spLocks noGrp="1"/>
          </p:cNvSpPr>
          <p:nvPr>
            <p:ph type="dt" sz="half" idx="10"/>
          </p:nvPr>
        </p:nvSpPr>
        <p:spPr/>
        <p:txBody>
          <a:bodyPr/>
          <a:lstStyle/>
          <a:p>
            <a:fld id="{27FC3DAB-407D-4279-8EB6-232635B61438}" type="datetimeFigureOut">
              <a:rPr lang="en-US" smtClean="0"/>
              <a:t>2/16/2017</a:t>
            </a:fld>
            <a:endParaRPr lang="en-US" dirty="0"/>
          </a:p>
        </p:txBody>
      </p:sp>
      <p:sp>
        <p:nvSpPr>
          <p:cNvPr id="4" name="Footer"/>
          <p:cNvSpPr>
            <a:spLocks noGrp="1"/>
          </p:cNvSpPr>
          <p:nvPr>
            <p:ph type="ftr" sz="quarter" idx="11"/>
          </p:nvPr>
        </p:nvSpPr>
        <p:spPr/>
        <p:txBody>
          <a:bodyPr/>
          <a:lstStyle/>
          <a:p>
            <a:endParaRPr lang="en-US" dirty="0"/>
          </a:p>
        </p:txBody>
      </p:sp>
      <p:sp>
        <p:nvSpPr>
          <p:cNvPr id="5" name="Slide Number"/>
          <p:cNvSpPr>
            <a:spLocks noGrp="1"/>
          </p:cNvSpPr>
          <p:nvPr>
            <p:ph type="sldNum" sz="quarter" idx="12"/>
          </p:nvPr>
        </p:nvSpPr>
        <p:spPr/>
        <p:txBody>
          <a:bodyPr/>
          <a:lstStyle/>
          <a:p>
            <a:fld id="{02CEFE82-39F2-4F47-8A0C-D5AB3496FA5C}" type="slidenum">
              <a:rPr lang="en-US" smtClean="0"/>
              <a:t>‹Nr.›</a:t>
            </a:fld>
            <a:endParaRPr lang="en-US" dirty="0"/>
          </a:p>
        </p:txBody>
      </p:sp>
    </p:spTree>
    <p:extLst>
      <p:ext uri="{BB962C8B-B14F-4D97-AF65-F5344CB8AC3E}">
        <p14:creationId xmlns:p14="http://schemas.microsoft.com/office/powerpoint/2010/main" val="2820757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540000" y="432000"/>
            <a:ext cx="11109600" cy="1080000"/>
          </a:xfrm>
          <a:prstGeom prst="rect">
            <a:avLst/>
          </a:prstGeom>
        </p:spPr>
        <p:txBody>
          <a:bodyPr/>
          <a:lstStyle>
            <a:lvl1pPr>
              <a:defRPr>
                <a:solidFill>
                  <a:schemeClr val="bg1"/>
                </a:solidFill>
              </a:defRPr>
            </a:lvl1pPr>
          </a:lstStyle>
          <a:p>
            <a:r>
              <a:rPr lang="en-US" dirty="0" smtClean="0"/>
              <a:t>Click to edit Master title style</a:t>
            </a:r>
            <a:endParaRPr lang="en-US" dirty="0"/>
          </a:p>
        </p:txBody>
      </p:sp>
      <p:sp>
        <p:nvSpPr>
          <p:cNvPr id="3" name="Date"/>
          <p:cNvSpPr>
            <a:spLocks noGrp="1"/>
          </p:cNvSpPr>
          <p:nvPr>
            <p:ph type="dt" sz="half" idx="10"/>
          </p:nvPr>
        </p:nvSpPr>
        <p:spPr/>
        <p:txBody>
          <a:bodyPr/>
          <a:lstStyle/>
          <a:p>
            <a:fld id="{27FC3DAB-407D-4279-8EB6-232635B61438}" type="datetimeFigureOut">
              <a:rPr lang="en-US" smtClean="0"/>
              <a:t>2/16/2017</a:t>
            </a:fld>
            <a:endParaRPr lang="en-US" dirty="0"/>
          </a:p>
        </p:txBody>
      </p:sp>
      <p:sp>
        <p:nvSpPr>
          <p:cNvPr id="4" name="Footer"/>
          <p:cNvSpPr>
            <a:spLocks noGrp="1"/>
          </p:cNvSpPr>
          <p:nvPr>
            <p:ph type="ftr" sz="quarter" idx="11"/>
          </p:nvPr>
        </p:nvSpPr>
        <p:spPr/>
        <p:txBody>
          <a:bodyPr/>
          <a:lstStyle/>
          <a:p>
            <a:endParaRPr lang="en-US" dirty="0"/>
          </a:p>
        </p:txBody>
      </p:sp>
      <p:sp>
        <p:nvSpPr>
          <p:cNvPr id="5" name="Slide Number"/>
          <p:cNvSpPr>
            <a:spLocks noGrp="1"/>
          </p:cNvSpPr>
          <p:nvPr>
            <p:ph type="sldNum" sz="quarter" idx="12"/>
          </p:nvPr>
        </p:nvSpPr>
        <p:spPr/>
        <p:txBody>
          <a:bodyPr/>
          <a:lstStyle/>
          <a:p>
            <a:fld id="{02CEFE82-39F2-4F47-8A0C-D5AB3496FA5C}" type="slidenum">
              <a:rPr lang="en-US" smtClean="0"/>
              <a:t>‹Nr.›</a:t>
            </a:fld>
            <a:endParaRPr lang="en-US" dirty="0"/>
          </a:p>
        </p:txBody>
      </p:sp>
    </p:spTree>
    <p:extLst>
      <p:ext uri="{BB962C8B-B14F-4D97-AF65-F5344CB8AC3E}">
        <p14:creationId xmlns:p14="http://schemas.microsoft.com/office/powerpoint/2010/main" val="206738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p:bg bwMode="gray">
      <p:bgPr>
        <a:solidFill>
          <a:schemeClr val="tx2">
            <a:lumMod val="50000"/>
          </a:schemeClr>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540000" y="432000"/>
            <a:ext cx="11109600" cy="1080000"/>
          </a:xfrm>
          <a:prstGeom prst="rect">
            <a:avLst/>
          </a:prstGeom>
        </p:spPr>
        <p:txBody>
          <a:bodyPr/>
          <a:lstStyle>
            <a:lvl1pPr>
              <a:defRPr>
                <a:solidFill>
                  <a:schemeClr val="bg1"/>
                </a:solidFill>
              </a:defRPr>
            </a:lvl1pPr>
          </a:lstStyle>
          <a:p>
            <a:r>
              <a:rPr lang="en-US" dirty="0" smtClean="0"/>
              <a:t>Click to edit Master title style</a:t>
            </a:r>
            <a:endParaRPr lang="en-US" dirty="0"/>
          </a:p>
        </p:txBody>
      </p:sp>
      <p:sp>
        <p:nvSpPr>
          <p:cNvPr id="3" name="Date"/>
          <p:cNvSpPr>
            <a:spLocks noGrp="1"/>
          </p:cNvSpPr>
          <p:nvPr>
            <p:ph type="dt" sz="half" idx="10"/>
          </p:nvPr>
        </p:nvSpPr>
        <p:spPr/>
        <p:txBody>
          <a:bodyPr/>
          <a:lstStyle/>
          <a:p>
            <a:fld id="{27FC3DAB-407D-4279-8EB6-232635B61438}" type="datetimeFigureOut">
              <a:rPr lang="en-US" smtClean="0"/>
              <a:t>2/16/2017</a:t>
            </a:fld>
            <a:endParaRPr lang="en-US" dirty="0"/>
          </a:p>
        </p:txBody>
      </p:sp>
      <p:sp>
        <p:nvSpPr>
          <p:cNvPr id="4" name="Footer"/>
          <p:cNvSpPr>
            <a:spLocks noGrp="1"/>
          </p:cNvSpPr>
          <p:nvPr>
            <p:ph type="ftr" sz="quarter" idx="11"/>
          </p:nvPr>
        </p:nvSpPr>
        <p:spPr/>
        <p:txBody>
          <a:bodyPr/>
          <a:lstStyle/>
          <a:p>
            <a:endParaRPr lang="en-US" dirty="0"/>
          </a:p>
        </p:txBody>
      </p:sp>
      <p:sp>
        <p:nvSpPr>
          <p:cNvPr id="5" name="Slide Number"/>
          <p:cNvSpPr>
            <a:spLocks noGrp="1"/>
          </p:cNvSpPr>
          <p:nvPr>
            <p:ph type="sldNum" sz="quarter" idx="12"/>
          </p:nvPr>
        </p:nvSpPr>
        <p:spPr/>
        <p:txBody>
          <a:bodyPr/>
          <a:lstStyle/>
          <a:p>
            <a:fld id="{02CEFE82-39F2-4F47-8A0C-D5AB3496FA5C}" type="slidenum">
              <a:rPr lang="en-US" smtClean="0"/>
              <a:t>‹Nr.›</a:t>
            </a:fld>
            <a:endParaRPr lang="en-US" dirty="0"/>
          </a:p>
        </p:txBody>
      </p:sp>
    </p:spTree>
    <p:extLst>
      <p:ext uri="{BB962C8B-B14F-4D97-AF65-F5344CB8AC3E}">
        <p14:creationId xmlns:p14="http://schemas.microsoft.com/office/powerpoint/2010/main" val="1437549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cNvSpPr>
            <a:spLocks noGrp="1"/>
          </p:cNvSpPr>
          <p:nvPr>
            <p:ph type="dt" sz="half" idx="10"/>
          </p:nvPr>
        </p:nvSpPr>
        <p:spPr/>
        <p:txBody>
          <a:bodyPr/>
          <a:lstStyle/>
          <a:p>
            <a:fld id="{27FC3DAB-407D-4279-8EB6-232635B61438}" type="datetimeFigureOut">
              <a:rPr lang="en-US" smtClean="0"/>
              <a:t>2/16/2017</a:t>
            </a:fld>
            <a:endParaRPr lang="en-US" dirty="0"/>
          </a:p>
        </p:txBody>
      </p:sp>
      <p:sp>
        <p:nvSpPr>
          <p:cNvPr id="3" name="Footer"/>
          <p:cNvSpPr>
            <a:spLocks noGrp="1"/>
          </p:cNvSpPr>
          <p:nvPr>
            <p:ph type="ftr" sz="quarter" idx="11"/>
          </p:nvPr>
        </p:nvSpPr>
        <p:spPr/>
        <p:txBody>
          <a:bodyPr/>
          <a:lstStyle/>
          <a:p>
            <a:endParaRPr lang="en-US" dirty="0"/>
          </a:p>
        </p:txBody>
      </p:sp>
      <p:sp>
        <p:nvSpPr>
          <p:cNvPr id="4" name="Slide Number"/>
          <p:cNvSpPr>
            <a:spLocks noGrp="1"/>
          </p:cNvSpPr>
          <p:nvPr>
            <p:ph type="sldNum" sz="quarter" idx="12"/>
          </p:nvPr>
        </p:nvSpPr>
        <p:spPr/>
        <p:txBody>
          <a:bodyPr/>
          <a:lstStyle/>
          <a:p>
            <a:fld id="{02CEFE82-39F2-4F47-8A0C-D5AB3496FA5C}" type="slidenum">
              <a:rPr lang="en-US" smtClean="0"/>
              <a:t>‹Nr.›</a:t>
            </a:fld>
            <a:endParaRPr lang="en-US" dirty="0"/>
          </a:p>
        </p:txBody>
      </p:sp>
    </p:spTree>
    <p:extLst>
      <p:ext uri="{BB962C8B-B14F-4D97-AF65-F5344CB8AC3E}">
        <p14:creationId xmlns:p14="http://schemas.microsoft.com/office/powerpoint/2010/main" val="3365725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IMAGE">
    <p:spTree>
      <p:nvGrpSpPr>
        <p:cNvPr id="1" name=""/>
        <p:cNvGrpSpPr/>
        <p:nvPr/>
      </p:nvGrpSpPr>
      <p:grpSpPr>
        <a:xfrm>
          <a:off x="0" y="0"/>
          <a:ext cx="0" cy="0"/>
          <a:chOff x="0" y="0"/>
          <a:chExt cx="0" cy="0"/>
        </a:xfrm>
      </p:grpSpPr>
      <p:sp>
        <p:nvSpPr>
          <p:cNvPr id="10" name="Picture"/>
          <p:cNvSpPr>
            <a:spLocks noGrp="1"/>
          </p:cNvSpPr>
          <p:nvPr>
            <p:ph type="pic" sz="quarter" idx="14"/>
          </p:nvPr>
        </p:nvSpPr>
        <p:spPr bwMode="gray">
          <a:xfrm>
            <a:off x="0" y="0"/>
            <a:ext cx="12190413" cy="6858000"/>
          </a:xfrm>
          <a:solidFill>
            <a:schemeClr val="bg1">
              <a:lumMod val="85000"/>
            </a:schemeClr>
          </a:solidFill>
        </p:spPr>
        <p:txBody>
          <a:bodyPr lIns="144000" tIns="144000" rIns="144000" bIns="144000"/>
          <a:lstStyle>
            <a:lvl1pPr marL="0" indent="0">
              <a:buNone/>
              <a:defRPr/>
            </a:lvl1pPr>
          </a:lstStyle>
          <a:p>
            <a:endParaRPr lang="en-US" dirty="0"/>
          </a:p>
        </p:txBody>
      </p:sp>
      <p:sp>
        <p:nvSpPr>
          <p:cNvPr id="2" name="Title"/>
          <p:cNvSpPr>
            <a:spLocks noGrp="1"/>
          </p:cNvSpPr>
          <p:nvPr>
            <p:ph type="title"/>
          </p:nvPr>
        </p:nvSpPr>
        <p:spPr>
          <a:xfrm>
            <a:off x="540000" y="432000"/>
            <a:ext cx="11109600" cy="1080000"/>
          </a:xfrm>
          <a:prstGeom prst="rect">
            <a:avLst/>
          </a:prstGeom>
        </p:spPr>
        <p:txBody>
          <a:bodyPr/>
          <a:lstStyle/>
          <a:p>
            <a:r>
              <a:rPr lang="en-US" dirty="0" smtClean="0"/>
              <a:t>Click to edit Master title style</a:t>
            </a:r>
            <a:endParaRPr lang="en-US" dirty="0"/>
          </a:p>
        </p:txBody>
      </p:sp>
      <p:sp>
        <p:nvSpPr>
          <p:cNvPr id="5" name="Date"/>
          <p:cNvSpPr>
            <a:spLocks noGrp="1"/>
          </p:cNvSpPr>
          <p:nvPr>
            <p:ph type="dt" sz="half" idx="10"/>
          </p:nvPr>
        </p:nvSpPr>
        <p:spPr/>
        <p:txBody>
          <a:bodyPr/>
          <a:lstStyle/>
          <a:p>
            <a:fld id="{27FC3DAB-407D-4279-8EB6-232635B61438}" type="datetimeFigureOut">
              <a:rPr lang="en-US" smtClean="0"/>
              <a:t>2/16/2017</a:t>
            </a:fld>
            <a:endParaRPr lang="en-US" dirty="0"/>
          </a:p>
        </p:txBody>
      </p:sp>
      <p:sp>
        <p:nvSpPr>
          <p:cNvPr id="6" name="Footer"/>
          <p:cNvSpPr>
            <a:spLocks noGrp="1"/>
          </p:cNvSpPr>
          <p:nvPr>
            <p:ph type="ftr" sz="quarter" idx="11"/>
          </p:nvPr>
        </p:nvSpPr>
        <p:spPr/>
        <p:txBody>
          <a:bodyPr/>
          <a:lstStyle/>
          <a:p>
            <a:endParaRPr lang="en-US" dirty="0"/>
          </a:p>
        </p:txBody>
      </p:sp>
      <p:sp>
        <p:nvSpPr>
          <p:cNvPr id="7" name="Slide Number"/>
          <p:cNvSpPr>
            <a:spLocks noGrp="1"/>
          </p:cNvSpPr>
          <p:nvPr>
            <p:ph type="sldNum" sz="quarter" idx="12"/>
          </p:nvPr>
        </p:nvSpPr>
        <p:spPr/>
        <p:txBody>
          <a:bodyPr/>
          <a:lstStyle/>
          <a:p>
            <a:fld id="{02CEFE82-39F2-4F47-8A0C-D5AB3496FA5C}" type="slidenum">
              <a:rPr lang="en-US" smtClean="0"/>
              <a:t>‹Nr.›</a:t>
            </a:fld>
            <a:endParaRPr lang="en-US" dirty="0"/>
          </a:p>
        </p:txBody>
      </p:sp>
    </p:spTree>
    <p:extLst>
      <p:ext uri="{BB962C8B-B14F-4D97-AF65-F5344CB8AC3E}">
        <p14:creationId xmlns:p14="http://schemas.microsoft.com/office/powerpoint/2010/main" val="3556063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Content"/>
          <p:cNvSpPr>
            <a:spLocks noGrp="1"/>
          </p:cNvSpPr>
          <p:nvPr>
            <p:ph type="body" idx="1"/>
          </p:nvPr>
        </p:nvSpPr>
        <p:spPr>
          <a:xfrm>
            <a:off x="540000" y="1512000"/>
            <a:ext cx="11109600" cy="4298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cNvSpPr>
            <a:spLocks noGrp="1"/>
          </p:cNvSpPr>
          <p:nvPr>
            <p:ph type="dt" sz="half" idx="2"/>
          </p:nvPr>
        </p:nvSpPr>
        <p:spPr>
          <a:xfrm>
            <a:off x="10209600" y="6084000"/>
            <a:ext cx="1440000" cy="360000"/>
          </a:xfrm>
          <a:prstGeom prst="rect">
            <a:avLst/>
          </a:prstGeom>
        </p:spPr>
        <p:txBody>
          <a:bodyPr vert="horz" lIns="0" tIns="0" rIns="0" bIns="0" rtlCol="0" anchor="b"/>
          <a:lstStyle>
            <a:lvl1pPr algn="r">
              <a:defRPr sz="1200">
                <a:solidFill>
                  <a:schemeClr val="bg1">
                    <a:lumMod val="50000"/>
                  </a:schemeClr>
                </a:solidFill>
              </a:defRPr>
            </a:lvl1pPr>
          </a:lstStyle>
          <a:p>
            <a:fld id="{27FC3DAB-407D-4279-8EB6-232635B61438}" type="datetimeFigureOut">
              <a:rPr lang="en-US" smtClean="0"/>
              <a:pPr/>
              <a:t>2/16/2017</a:t>
            </a:fld>
            <a:endParaRPr lang="en-US" dirty="0"/>
          </a:p>
        </p:txBody>
      </p:sp>
      <p:sp>
        <p:nvSpPr>
          <p:cNvPr id="5" name="Footer"/>
          <p:cNvSpPr>
            <a:spLocks noGrp="1"/>
          </p:cNvSpPr>
          <p:nvPr>
            <p:ph type="ftr" sz="quarter" idx="3"/>
          </p:nvPr>
        </p:nvSpPr>
        <p:spPr>
          <a:xfrm>
            <a:off x="3934800" y="6084000"/>
            <a:ext cx="4320000" cy="360000"/>
          </a:xfrm>
          <a:prstGeom prst="rect">
            <a:avLst/>
          </a:prstGeom>
        </p:spPr>
        <p:txBody>
          <a:bodyPr vert="horz" lIns="0" tIns="0" rIns="0" bIns="0" rtlCol="0" anchor="b"/>
          <a:lstStyle>
            <a:lvl1pPr algn="ctr">
              <a:defRPr sz="1200">
                <a:solidFill>
                  <a:schemeClr val="bg1">
                    <a:lumMod val="50000"/>
                  </a:schemeClr>
                </a:solidFill>
              </a:defRPr>
            </a:lvl1pPr>
          </a:lstStyle>
          <a:p>
            <a:endParaRPr lang="en-US" dirty="0"/>
          </a:p>
        </p:txBody>
      </p:sp>
      <p:sp>
        <p:nvSpPr>
          <p:cNvPr id="6" name="Slide Number"/>
          <p:cNvSpPr>
            <a:spLocks noGrp="1"/>
          </p:cNvSpPr>
          <p:nvPr>
            <p:ph type="sldNum" sz="quarter" idx="4"/>
          </p:nvPr>
        </p:nvSpPr>
        <p:spPr>
          <a:xfrm>
            <a:off x="540000" y="6084000"/>
            <a:ext cx="900000" cy="360000"/>
          </a:xfrm>
          <a:prstGeom prst="rect">
            <a:avLst/>
          </a:prstGeom>
        </p:spPr>
        <p:txBody>
          <a:bodyPr vert="horz" lIns="0" tIns="0" rIns="0" bIns="0" rtlCol="0" anchor="b"/>
          <a:lstStyle>
            <a:lvl1pPr algn="l">
              <a:defRPr sz="1200">
                <a:solidFill>
                  <a:schemeClr val="bg1">
                    <a:lumMod val="50000"/>
                  </a:schemeClr>
                </a:solidFill>
              </a:defRPr>
            </a:lvl1pPr>
          </a:lstStyle>
          <a:p>
            <a:fld id="{02CEFE82-39F2-4F47-8A0C-D5AB3496FA5C}" type="slidenum">
              <a:rPr lang="en-US" smtClean="0"/>
              <a:pPr/>
              <a:t>‹Nr.›</a:t>
            </a:fld>
            <a:endParaRPr lang="en-US" dirty="0"/>
          </a:p>
        </p:txBody>
      </p:sp>
      <p:sp>
        <p:nvSpPr>
          <p:cNvPr id="10" name="Title"/>
          <p:cNvSpPr>
            <a:spLocks noGrp="1"/>
          </p:cNvSpPr>
          <p:nvPr>
            <p:ph type="title"/>
          </p:nvPr>
        </p:nvSpPr>
        <p:spPr>
          <a:xfrm>
            <a:off x="540000" y="432000"/>
            <a:ext cx="11109600" cy="1080000"/>
          </a:xfrm>
          <a:prstGeom prst="rect">
            <a:avLst/>
          </a:prstGeom>
        </p:spPr>
        <p:txBody>
          <a:bodyPr vert="horz" lIns="0" tIns="0" rIns="0" bIns="0" rtlCol="0" anchor="t">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2615922609"/>
      </p:ext>
    </p:extLst>
  </p:cSld>
  <p:clrMap bg1="lt1" tx1="dk1" bg2="lt2" tx2="dk2" accent1="accent1" accent2="accent2" accent3="accent3" accent4="accent4" accent5="accent5" accent6="accent6" hlink="hlink" folHlink="folHlink"/>
  <p:sldLayoutIdLst>
    <p:sldLayoutId id="2147483728" r:id="rId1"/>
    <p:sldLayoutId id="2147483654" r:id="rId2"/>
    <p:sldLayoutId id="2147483738" r:id="rId3"/>
    <p:sldLayoutId id="2147483739" r:id="rId4"/>
    <p:sldLayoutId id="2147483655" r:id="rId5"/>
    <p:sldLayoutId id="2147483666"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ctr"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6.xml"/><Relationship Id="rId1" Type="http://schemas.openxmlformats.org/officeDocument/2006/relationships/tags" Target="../tags/tag4.xml"/><Relationship Id="rId5" Type="http://schemas.openxmlformats.org/officeDocument/2006/relationships/chart" Target="../charts/chart11.xml"/><Relationship Id="rId4" Type="http://schemas.openxmlformats.org/officeDocument/2006/relationships/image" Target="../media/image2.jpg"/></Relationships>
</file>

<file path=ppt/slides/_rels/slide12.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15.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Layout" Target="../slideLayouts/slideLayout6.xml"/><Relationship Id="rId1" Type="http://schemas.openxmlformats.org/officeDocument/2006/relationships/tags" Target="../tags/tag6.xml"/><Relationship Id="rId4" Type="http://schemas.openxmlformats.org/officeDocument/2006/relationships/chart" Target="../charts/chart16.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slideLayout" Target="../slideLayouts/slideLayout4.xml"/><Relationship Id="rId1" Type="http://schemas.openxmlformats.org/officeDocument/2006/relationships/tags" Target="../tags/tag8.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chart" Target="../charts/chart20.xml"/><Relationship Id="rId1" Type="http://schemas.openxmlformats.org/officeDocument/2006/relationships/slideLayout" Target="../slideLayouts/slideLayout3.xml"/><Relationship Id="rId5" Type="http://schemas.openxmlformats.org/officeDocument/2006/relationships/chart" Target="../charts/chart23.xml"/><Relationship Id="rId4" Type="http://schemas.openxmlformats.org/officeDocument/2006/relationships/chart" Target="../charts/chart22.xml"/></Relationships>
</file>

<file path=ppt/slides/_rels/slide36.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image" Target="../media/image3.jpg"/><Relationship Id="rId1" Type="http://schemas.openxmlformats.org/officeDocument/2006/relationships/slideLayout" Target="../slideLayouts/slideLayout6.xml"/><Relationship Id="rId6" Type="http://schemas.openxmlformats.org/officeDocument/2006/relationships/chart" Target="../charts/chart27.xml"/><Relationship Id="rId5" Type="http://schemas.openxmlformats.org/officeDocument/2006/relationships/chart" Target="../charts/chart26.xml"/><Relationship Id="rId4" Type="http://schemas.openxmlformats.org/officeDocument/2006/relationships/chart" Target="../charts/chart25.xml"/></Relationships>
</file>

<file path=ppt/slides/_rels/slide37.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chart" Target="../charts/chart31.xml"/><Relationship Id="rId5" Type="http://schemas.openxmlformats.org/officeDocument/2006/relationships/chart" Target="../charts/chart30.xml"/><Relationship Id="rId4" Type="http://schemas.openxmlformats.org/officeDocument/2006/relationships/chart" Target="../charts/chart29.xml"/></Relationships>
</file>

<file path=ppt/slides/_rels/slide38.xml.rels><?xml version="1.0" encoding="UTF-8" standalone="yes"?>
<Relationships xmlns="http://schemas.openxmlformats.org/package/2006/relationships"><Relationship Id="rId3" Type="http://schemas.openxmlformats.org/officeDocument/2006/relationships/chart" Target="../charts/chart33.xml"/><Relationship Id="rId2" Type="http://schemas.openxmlformats.org/officeDocument/2006/relationships/chart" Target="../charts/chart32.xml"/><Relationship Id="rId1" Type="http://schemas.openxmlformats.org/officeDocument/2006/relationships/slideLayout" Target="../slideLayouts/slideLayout2.xml"/><Relationship Id="rId5" Type="http://schemas.openxmlformats.org/officeDocument/2006/relationships/chart" Target="../charts/chart35.xml"/><Relationship Id="rId4" Type="http://schemas.openxmlformats.org/officeDocument/2006/relationships/chart" Target="../charts/chart34.xml"/></Relationships>
</file>

<file path=ppt/slides/_rels/slide39.xml.rels><?xml version="1.0" encoding="UTF-8" standalone="yes"?>
<Relationships xmlns="http://schemas.openxmlformats.org/package/2006/relationships"><Relationship Id="rId3" Type="http://schemas.openxmlformats.org/officeDocument/2006/relationships/chart" Target="../charts/chart37.xml"/><Relationship Id="rId2" Type="http://schemas.openxmlformats.org/officeDocument/2006/relationships/chart" Target="../charts/chart36.xml"/><Relationship Id="rId1" Type="http://schemas.openxmlformats.org/officeDocument/2006/relationships/slideLayout" Target="../slideLayouts/slideLayout3.xml"/><Relationship Id="rId5" Type="http://schemas.openxmlformats.org/officeDocument/2006/relationships/chart" Target="../charts/chart39.xml"/><Relationship Id="rId4" Type="http://schemas.openxmlformats.org/officeDocument/2006/relationships/chart" Target="../charts/chart38.xml"/></Relationships>
</file>

<file path=ppt/slides/_rels/slide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slideLayout" Target="../slideLayouts/slideLayout4.xml"/><Relationship Id="rId1" Type="http://schemas.openxmlformats.org/officeDocument/2006/relationships/tags" Target="../tags/tag2.xml"/></Relationships>
</file>

<file path=ppt/slides/_rels/slide40.xml.rels><?xml version="1.0" encoding="UTF-8" standalone="yes"?>
<Relationships xmlns="http://schemas.openxmlformats.org/package/2006/relationships"><Relationship Id="rId3" Type="http://schemas.openxmlformats.org/officeDocument/2006/relationships/chart" Target="../charts/chart41.xml"/><Relationship Id="rId2" Type="http://schemas.openxmlformats.org/officeDocument/2006/relationships/chart" Target="../charts/chart40.xml"/><Relationship Id="rId1" Type="http://schemas.openxmlformats.org/officeDocument/2006/relationships/slideLayout" Target="../slideLayouts/slideLayout4.xml"/><Relationship Id="rId6" Type="http://schemas.openxmlformats.org/officeDocument/2006/relationships/chart" Target="../charts/chart44.xml"/><Relationship Id="rId5" Type="http://schemas.openxmlformats.org/officeDocument/2006/relationships/chart" Target="../charts/chart43.xml"/><Relationship Id="rId4" Type="http://schemas.openxmlformats.org/officeDocument/2006/relationships/chart" Target="../charts/chart4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4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chart" Target="../charts/chart46.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chart" Target="../charts/chart47.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4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chart" Target="../charts/chart4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chart" Target="../charts/chart50.xml"/><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chart" Target="../charts/chart52.xml"/><Relationship Id="rId4" Type="http://schemas.openxmlformats.org/officeDocument/2006/relationships/chart" Target="../charts/chart51.xml"/></Relationships>
</file>

<file path=ppt/slides/_rels/slide48.xml.rels><?xml version="1.0" encoding="UTF-8" standalone="yes"?>
<Relationships xmlns="http://schemas.openxmlformats.org/package/2006/relationships"><Relationship Id="rId2" Type="http://schemas.openxmlformats.org/officeDocument/2006/relationships/chart" Target="../charts/chart53.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chart" Target="../charts/chart54.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chart" Target="../charts/chart5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chart" Target="../charts/chart56.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chart" Target="../charts/chart57.xm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3" Type="http://schemas.openxmlformats.org/officeDocument/2006/relationships/chart" Target="../charts/chart58.xm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chart" Target="../charts/chart60.xml"/><Relationship Id="rId4" Type="http://schemas.openxmlformats.org/officeDocument/2006/relationships/chart" Target="../charts/chart59.xml"/></Relationships>
</file>

<file path=ppt/slides/_rels/slide74.xml.rels><?xml version="1.0" encoding="UTF-8" standalone="yes"?>
<Relationships xmlns="http://schemas.openxmlformats.org/package/2006/relationships"><Relationship Id="rId3" Type="http://schemas.openxmlformats.org/officeDocument/2006/relationships/chart" Target="../charts/chart6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chart" Target="../charts/chart64.xml"/><Relationship Id="rId5" Type="http://schemas.openxmlformats.org/officeDocument/2006/relationships/chart" Target="../charts/chart63.xml"/><Relationship Id="rId4" Type="http://schemas.openxmlformats.org/officeDocument/2006/relationships/chart" Target="../charts/chart62.xml"/></Relationships>
</file>

<file path=ppt/slides/_rels/slide75.xml.rels><?xml version="1.0" encoding="UTF-8" standalone="yes"?>
<Relationships xmlns="http://schemas.openxmlformats.org/package/2006/relationships"><Relationship Id="rId3" Type="http://schemas.openxmlformats.org/officeDocument/2006/relationships/chart" Target="../charts/chart66.xml"/><Relationship Id="rId2" Type="http://schemas.openxmlformats.org/officeDocument/2006/relationships/chart" Target="../charts/chart65.xml"/><Relationship Id="rId1" Type="http://schemas.openxmlformats.org/officeDocument/2006/relationships/slideLayout" Target="../slideLayouts/slideLayout3.xml"/><Relationship Id="rId5" Type="http://schemas.openxmlformats.org/officeDocument/2006/relationships/chart" Target="../charts/chart68.xml"/><Relationship Id="rId4" Type="http://schemas.openxmlformats.org/officeDocument/2006/relationships/chart" Target="../charts/chart67.xml"/></Relationships>
</file>

<file path=ppt/slides/_rels/slide76.xml.rels><?xml version="1.0" encoding="UTF-8" standalone="yes"?>
<Relationships xmlns="http://schemas.openxmlformats.org/package/2006/relationships"><Relationship Id="rId3" Type="http://schemas.openxmlformats.org/officeDocument/2006/relationships/chart" Target="../charts/chart69.xml"/><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chart" Target="../charts/chart72.xml"/><Relationship Id="rId5" Type="http://schemas.openxmlformats.org/officeDocument/2006/relationships/chart" Target="../charts/chart71.xml"/><Relationship Id="rId4" Type="http://schemas.openxmlformats.org/officeDocument/2006/relationships/chart" Target="../charts/chart70.xml"/></Relationships>
</file>

<file path=ppt/slides/_rels/slide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grpSp>
        <p:nvGrpSpPr>
          <p:cNvPr id="45" name="Gruppieren 44"/>
          <p:cNvGrpSpPr/>
          <p:nvPr/>
        </p:nvGrpSpPr>
        <p:grpSpPr>
          <a:xfrm rot="20026598">
            <a:off x="-1698479" y="1153131"/>
            <a:ext cx="4681220" cy="4681220"/>
            <a:chOff x="837906" y="1516084"/>
            <a:chExt cx="4681220" cy="4681220"/>
          </a:xfrm>
        </p:grpSpPr>
        <p:sp>
          <p:nvSpPr>
            <p:cNvPr id="46" name="Kreis 45"/>
            <p:cNvSpPr/>
            <p:nvPr/>
          </p:nvSpPr>
          <p:spPr>
            <a:xfrm rot="18777418">
              <a:off x="1042471" y="1720650"/>
              <a:ext cx="4272092" cy="4272092"/>
            </a:xfrm>
            <a:prstGeom prst="pie">
              <a:avLst>
                <a:gd name="adj1" fmla="val 12371132"/>
                <a:gd name="adj2" fmla="val 16200000"/>
              </a:avLst>
            </a:prstGeom>
            <a:solidFill>
              <a:schemeClr val="accent6">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nvGrpSpPr>
            <p:cNvPr id="47" name="Gruppieren 46"/>
            <p:cNvGrpSpPr/>
            <p:nvPr/>
          </p:nvGrpSpPr>
          <p:grpSpPr>
            <a:xfrm>
              <a:off x="837906" y="1516084"/>
              <a:ext cx="4681220" cy="4681220"/>
              <a:chOff x="837906" y="1516084"/>
              <a:chExt cx="4681220" cy="4681220"/>
            </a:xfrm>
          </p:grpSpPr>
          <p:grpSp>
            <p:nvGrpSpPr>
              <p:cNvPr id="48" name="Gruppieren 47"/>
              <p:cNvGrpSpPr/>
              <p:nvPr/>
            </p:nvGrpSpPr>
            <p:grpSpPr>
              <a:xfrm>
                <a:off x="1397131" y="2075310"/>
                <a:ext cx="3562773" cy="3562773"/>
                <a:chOff x="1397131" y="2075310"/>
                <a:chExt cx="3562773" cy="3562773"/>
              </a:xfrm>
            </p:grpSpPr>
            <p:sp>
              <p:nvSpPr>
                <p:cNvPr id="52" name="Kreis 51"/>
                <p:cNvSpPr/>
                <p:nvPr/>
              </p:nvSpPr>
              <p:spPr>
                <a:xfrm rot="7380493">
                  <a:off x="1596638" y="2274817"/>
                  <a:ext cx="3163758" cy="3163758"/>
                </a:xfrm>
                <a:prstGeom prst="pie">
                  <a:avLst>
                    <a:gd name="adj1" fmla="val 13407960"/>
                    <a:gd name="adj2" fmla="val 16200000"/>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53" name="Kreis 52"/>
                <p:cNvSpPr/>
                <p:nvPr/>
              </p:nvSpPr>
              <p:spPr>
                <a:xfrm rot="9775693">
                  <a:off x="1507507" y="2185686"/>
                  <a:ext cx="3342020" cy="3342020"/>
                </a:xfrm>
                <a:prstGeom prst="pie">
                  <a:avLst>
                    <a:gd name="adj1" fmla="val 13705263"/>
                    <a:gd name="adj2" fmla="val 16200000"/>
                  </a:avLst>
                </a:prstGeom>
                <a:solidFill>
                  <a:schemeClr val="accent6">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54" name="Kreis 53"/>
                <p:cNvSpPr/>
                <p:nvPr/>
              </p:nvSpPr>
              <p:spPr>
                <a:xfrm rot="11457546">
                  <a:off x="1397131" y="2075310"/>
                  <a:ext cx="3562773" cy="3562773"/>
                </a:xfrm>
                <a:prstGeom prst="pie">
                  <a:avLst>
                    <a:gd name="adj1" fmla="val 14365027"/>
                    <a:gd name="adj2" fmla="val 16200000"/>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sp>
            <p:nvSpPr>
              <p:cNvPr id="49" name="Kreis 48"/>
              <p:cNvSpPr/>
              <p:nvPr/>
            </p:nvSpPr>
            <p:spPr>
              <a:xfrm rot="15154788">
                <a:off x="1242311" y="1920490"/>
                <a:ext cx="3872411" cy="3872411"/>
              </a:xfrm>
              <a:prstGeom prst="pie">
                <a:avLst>
                  <a:gd name="adj1" fmla="val 12371132"/>
                  <a:gd name="adj2" fmla="val 16200000"/>
                </a:avLst>
              </a:prstGeom>
              <a:solidFill>
                <a:schemeClr val="accent6">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50" name="Kreis 49"/>
              <p:cNvSpPr/>
              <p:nvPr/>
            </p:nvSpPr>
            <p:spPr>
              <a:xfrm rot="218614">
                <a:off x="914310" y="1592489"/>
                <a:ext cx="4528414" cy="4528414"/>
              </a:xfrm>
              <a:prstGeom prst="pie">
                <a:avLst>
                  <a:gd name="adj1" fmla="val 12963394"/>
                  <a:gd name="adj2" fmla="val 16200000"/>
                </a:avLst>
              </a:prstGeom>
              <a:solidFill>
                <a:schemeClr val="accent6">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51" name="Kreis 50"/>
              <p:cNvSpPr/>
              <p:nvPr/>
            </p:nvSpPr>
            <p:spPr>
              <a:xfrm rot="4952729">
                <a:off x="837906" y="1516084"/>
                <a:ext cx="4681220" cy="4681220"/>
              </a:xfrm>
              <a:prstGeom prst="pie">
                <a:avLst>
                  <a:gd name="adj1" fmla="val 11344899"/>
                  <a:gd name="adj2" fmla="val 16200000"/>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grpSp>
      <p:grpSp>
        <p:nvGrpSpPr>
          <p:cNvPr id="36" name="Gruppieren 35"/>
          <p:cNvGrpSpPr/>
          <p:nvPr/>
        </p:nvGrpSpPr>
        <p:grpSpPr>
          <a:xfrm>
            <a:off x="8044221" y="-770051"/>
            <a:ext cx="6220624" cy="5019304"/>
            <a:chOff x="3788868" y="1729528"/>
            <a:chExt cx="4614266" cy="3723164"/>
          </a:xfrm>
        </p:grpSpPr>
        <p:sp>
          <p:nvSpPr>
            <p:cNvPr id="37" name="Ellipse 36"/>
            <p:cNvSpPr/>
            <p:nvPr/>
          </p:nvSpPr>
          <p:spPr>
            <a:xfrm>
              <a:off x="4324709" y="1910110"/>
              <a:ext cx="3542582" cy="3542582"/>
            </a:xfrm>
            <a:prstGeom prst="ellipse">
              <a:avLst/>
            </a:prstGeom>
            <a:solidFill>
              <a:schemeClr val="accent1">
                <a:lumMod val="75000"/>
              </a:schemeClr>
            </a:solid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tIns="252000" rtlCol="0" anchor="t"/>
            <a:lstStyle/>
            <a:p>
              <a:pPr algn="ctr"/>
              <a:endParaRPr lang="en-US" sz="20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p:txBody>
        </p:sp>
        <p:graphicFrame>
          <p:nvGraphicFramePr>
            <p:cNvPr id="38" name="Diagramm 37"/>
            <p:cNvGraphicFramePr/>
            <p:nvPr>
              <p:extLst>
                <p:ext uri="{D42A27DB-BD31-4B8C-83A1-F6EECF244321}">
                  <p14:modId xmlns:p14="http://schemas.microsoft.com/office/powerpoint/2010/main" val="2849160456"/>
                </p:ext>
              </p:extLst>
            </p:nvPr>
          </p:nvGraphicFramePr>
          <p:xfrm>
            <a:off x="3788868" y="2147977"/>
            <a:ext cx="4614266" cy="3066850"/>
          </p:xfrm>
          <a:graphic>
            <a:graphicData uri="http://schemas.openxmlformats.org/drawingml/2006/chart">
              <c:chart xmlns:c="http://schemas.openxmlformats.org/drawingml/2006/chart" xmlns:r="http://schemas.openxmlformats.org/officeDocument/2006/relationships" r:id="rId2"/>
            </a:graphicData>
          </a:graphic>
        </p:graphicFrame>
        <p:sp>
          <p:nvSpPr>
            <p:cNvPr id="39" name="Ellipse 38"/>
            <p:cNvSpPr/>
            <p:nvPr/>
          </p:nvSpPr>
          <p:spPr>
            <a:xfrm>
              <a:off x="4742146" y="4829751"/>
              <a:ext cx="540000" cy="5400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b="1" dirty="0" smtClean="0">
                  <a:latin typeface="+mj-lt"/>
                  <a:ea typeface="Open Sans Light" panose="020B0306030504020204" pitchFamily="34" charset="0"/>
                  <a:cs typeface="Open Sans Light" panose="020B0306030504020204" pitchFamily="34" charset="0"/>
                </a:rPr>
                <a:t>20%</a:t>
              </a:r>
              <a:endParaRPr lang="en-US" sz="2000" b="1" dirty="0">
                <a:latin typeface="+mj-lt"/>
                <a:ea typeface="Open Sans Light" panose="020B0306030504020204" pitchFamily="34" charset="0"/>
                <a:cs typeface="Open Sans Light" panose="020B0306030504020204" pitchFamily="34" charset="0"/>
              </a:endParaRPr>
            </a:p>
          </p:txBody>
        </p:sp>
        <p:sp>
          <p:nvSpPr>
            <p:cNvPr id="40" name="Ellipse 39"/>
            <p:cNvSpPr/>
            <p:nvPr/>
          </p:nvSpPr>
          <p:spPr>
            <a:xfrm>
              <a:off x="7597291" y="3681401"/>
              <a:ext cx="540000" cy="540000"/>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b="1" dirty="0" smtClean="0">
                  <a:latin typeface="+mj-lt"/>
                  <a:ea typeface="Open Sans Light" panose="020B0306030504020204" pitchFamily="34" charset="0"/>
                  <a:cs typeface="Open Sans Light" panose="020B0306030504020204" pitchFamily="34" charset="0"/>
                </a:rPr>
                <a:t>50%</a:t>
              </a:r>
              <a:endParaRPr lang="en-US" sz="2000" b="1" dirty="0">
                <a:latin typeface="+mj-lt"/>
                <a:ea typeface="Open Sans Light" panose="020B0306030504020204" pitchFamily="34" charset="0"/>
                <a:cs typeface="Open Sans Light" panose="020B0306030504020204" pitchFamily="34" charset="0"/>
              </a:endParaRPr>
            </a:p>
          </p:txBody>
        </p:sp>
        <p:sp>
          <p:nvSpPr>
            <p:cNvPr id="41" name="Ellipse 40"/>
            <p:cNvSpPr/>
            <p:nvPr/>
          </p:nvSpPr>
          <p:spPr>
            <a:xfrm>
              <a:off x="4126218" y="3015320"/>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b="1" dirty="0" smtClean="0">
                  <a:latin typeface="+mj-lt"/>
                  <a:ea typeface="Open Sans Light" panose="020B0306030504020204" pitchFamily="34" charset="0"/>
                  <a:cs typeface="Open Sans Light" panose="020B0306030504020204" pitchFamily="34" charset="0"/>
                </a:rPr>
                <a:t>20%</a:t>
              </a:r>
              <a:endParaRPr lang="en-US" sz="2000" b="1" dirty="0">
                <a:latin typeface="+mj-lt"/>
                <a:ea typeface="Open Sans Light" panose="020B0306030504020204" pitchFamily="34" charset="0"/>
                <a:cs typeface="Open Sans Light" panose="020B0306030504020204" pitchFamily="34" charset="0"/>
              </a:endParaRPr>
            </a:p>
          </p:txBody>
        </p:sp>
        <p:sp>
          <p:nvSpPr>
            <p:cNvPr id="42" name="Ellipse 41"/>
            <p:cNvSpPr/>
            <p:nvPr/>
          </p:nvSpPr>
          <p:spPr>
            <a:xfrm>
              <a:off x="5195977" y="2781378"/>
              <a:ext cx="1800046" cy="1800046"/>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smtClean="0">
                  <a:solidFill>
                    <a:schemeClr val="bg1"/>
                  </a:solidFill>
                  <a:latin typeface="Bebas Neue" panose="020B0506020202020201" pitchFamily="34" charset="0"/>
                  <a:ea typeface="Open Sans Light" panose="020B0306030504020204" pitchFamily="34" charset="0"/>
                  <a:cs typeface="Open Sans Light" panose="020B0306030504020204" pitchFamily="34" charset="0"/>
                </a:rPr>
                <a:t>2016</a:t>
              </a:r>
              <a:endParaRPr lang="en-US" sz="6000" dirty="0">
                <a:solidFill>
                  <a:schemeClr val="bg1"/>
                </a:solidFill>
                <a:latin typeface="Bebas Neue" panose="020B0506020202020201" pitchFamily="34" charset="0"/>
                <a:ea typeface="Open Sans Light" panose="020B0306030504020204" pitchFamily="34" charset="0"/>
                <a:cs typeface="Open Sans Light" panose="020B0306030504020204" pitchFamily="34" charset="0"/>
              </a:endParaRPr>
            </a:p>
          </p:txBody>
        </p:sp>
        <p:sp>
          <p:nvSpPr>
            <p:cNvPr id="43" name="Ellipse 42"/>
            <p:cNvSpPr/>
            <p:nvPr/>
          </p:nvSpPr>
          <p:spPr>
            <a:xfrm>
              <a:off x="5282146" y="1729528"/>
              <a:ext cx="540000" cy="54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b="1" dirty="0" smtClean="0">
                  <a:latin typeface="+mj-lt"/>
                  <a:ea typeface="Open Sans Light" panose="020B0306030504020204" pitchFamily="34" charset="0"/>
                  <a:cs typeface="Open Sans Light" panose="020B0306030504020204" pitchFamily="34" charset="0"/>
                </a:rPr>
                <a:t>10%</a:t>
              </a:r>
              <a:endParaRPr lang="en-US" sz="2000" b="1" dirty="0">
                <a:latin typeface="+mj-lt"/>
                <a:ea typeface="Open Sans Light" panose="020B0306030504020204" pitchFamily="34" charset="0"/>
                <a:cs typeface="Open Sans Light" panose="020B0306030504020204" pitchFamily="34" charset="0"/>
              </a:endParaRPr>
            </a:p>
          </p:txBody>
        </p:sp>
      </p:grpSp>
      <p:sp>
        <p:nvSpPr>
          <p:cNvPr id="44" name="Rechteck 43"/>
          <p:cNvSpPr/>
          <p:nvPr/>
        </p:nvSpPr>
        <p:spPr>
          <a:xfrm>
            <a:off x="0" y="0"/>
            <a:ext cx="12190413" cy="5814000"/>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55" name="Bar"/>
          <p:cNvSpPr/>
          <p:nvPr/>
        </p:nvSpPr>
        <p:spPr bwMode="ltGray">
          <a:xfrm>
            <a:off x="0" y="5816600"/>
            <a:ext cx="12190413" cy="104400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p>
        </p:txBody>
      </p:sp>
      <p:sp>
        <p:nvSpPr>
          <p:cNvPr id="2" name="Title"/>
          <p:cNvSpPr>
            <a:spLocks noGrp="1"/>
          </p:cNvSpPr>
          <p:nvPr>
            <p:ph type="ctrTitle"/>
          </p:nvPr>
        </p:nvSpPr>
        <p:spPr/>
        <p:txBody>
          <a:bodyPr/>
          <a:lstStyle/>
          <a:p>
            <a:r>
              <a:rPr lang="en-US" dirty="0" smtClean="0"/>
              <a:t>Infographics - Diagrams</a:t>
            </a:r>
            <a:endParaRPr lang="en-US" dirty="0"/>
          </a:p>
        </p:txBody>
      </p:sp>
      <p:sp>
        <p:nvSpPr>
          <p:cNvPr id="3" name="Subtitle"/>
          <p:cNvSpPr>
            <a:spLocks noGrp="1"/>
          </p:cNvSpPr>
          <p:nvPr>
            <p:ph type="subTitle" idx="1"/>
          </p:nvPr>
        </p:nvSpPr>
        <p:spPr/>
        <p:txBody>
          <a:bodyPr/>
          <a:lstStyle/>
          <a:p>
            <a:r>
              <a:rPr lang="en-US" dirty="0" smtClean="0"/>
              <a:t>POWERPOINT TEMPLATE</a:t>
            </a:r>
            <a:endParaRPr lang="en-US" dirty="0"/>
          </a:p>
        </p:txBody>
      </p:sp>
      <p:pic>
        <p:nvPicPr>
          <p:cNvPr id="25" name="Logo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036548" y="6120307"/>
            <a:ext cx="2700000" cy="492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8319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hteck 1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aphicFrame>
        <p:nvGraphicFramePr>
          <p:cNvPr id="24" name="Object 2"/>
          <p:cNvGraphicFramePr>
            <a:graphicFrameLocks noChangeAspect="1"/>
          </p:cNvGraphicFramePr>
          <p:nvPr>
            <p:custDataLst>
              <p:tags r:id="rId1"/>
            </p:custDataLst>
            <p:extLst>
              <p:ext uri="{D42A27DB-BD31-4B8C-83A1-F6EECF244321}">
                <p14:modId xmlns:p14="http://schemas.microsoft.com/office/powerpoint/2010/main" val="516299992"/>
              </p:ext>
            </p:extLst>
          </p:nvPr>
        </p:nvGraphicFramePr>
        <p:xfrm>
          <a:off x="258491" y="1720851"/>
          <a:ext cx="11671842" cy="3354874"/>
        </p:xfrm>
        <a:graphic>
          <a:graphicData uri="http://schemas.openxmlformats.org/drawingml/2006/chart">
            <c:chart xmlns:c="http://schemas.openxmlformats.org/drawingml/2006/chart" xmlns:r="http://schemas.openxmlformats.org/officeDocument/2006/relationships" r:id="rId3"/>
          </a:graphicData>
        </a:graphic>
      </p:graphicFrame>
      <p:grpSp>
        <p:nvGrpSpPr>
          <p:cNvPr id="25" name="Gruppieren 24"/>
          <p:cNvGrpSpPr/>
          <p:nvPr/>
        </p:nvGrpSpPr>
        <p:grpSpPr>
          <a:xfrm>
            <a:off x="2268747" y="2036764"/>
            <a:ext cx="2208003" cy="1563686"/>
            <a:chOff x="2268747" y="2036764"/>
            <a:chExt cx="2208003" cy="1563686"/>
          </a:xfrm>
        </p:grpSpPr>
        <p:sp>
          <p:nvSpPr>
            <p:cNvPr id="26" name="Freeform 7"/>
            <p:cNvSpPr>
              <a:spLocks/>
            </p:cNvSpPr>
            <p:nvPr/>
          </p:nvSpPr>
          <p:spPr bwMode="auto">
            <a:xfrm>
              <a:off x="2268747" y="2207420"/>
              <a:ext cx="2208003" cy="1393030"/>
            </a:xfrm>
            <a:custGeom>
              <a:avLst/>
              <a:gdLst>
                <a:gd name="T0" fmla="*/ 0 w 1767"/>
                <a:gd name="T1" fmla="*/ 953 h 953"/>
                <a:gd name="T2" fmla="*/ 0 w 1767"/>
                <a:gd name="T3" fmla="*/ 0 h 953"/>
                <a:gd name="T4" fmla="*/ 1767 w 1767"/>
                <a:gd name="T5" fmla="*/ 0 h 953"/>
                <a:gd name="T6" fmla="*/ 1767 w 1767"/>
                <a:gd name="T7" fmla="*/ 588 h 953"/>
              </a:gdLst>
              <a:ahLst/>
              <a:cxnLst>
                <a:cxn ang="0">
                  <a:pos x="T0" y="T1"/>
                </a:cxn>
                <a:cxn ang="0">
                  <a:pos x="T2" y="T3"/>
                </a:cxn>
                <a:cxn ang="0">
                  <a:pos x="T4" y="T5"/>
                </a:cxn>
                <a:cxn ang="0">
                  <a:pos x="T6" y="T7"/>
                </a:cxn>
              </a:cxnLst>
              <a:rect l="0" t="0" r="r" b="b"/>
              <a:pathLst>
                <a:path w="1767" h="953">
                  <a:moveTo>
                    <a:pt x="0" y="953"/>
                  </a:moveTo>
                  <a:lnTo>
                    <a:pt x="0" y="0"/>
                  </a:lnTo>
                  <a:lnTo>
                    <a:pt x="1767" y="0"/>
                  </a:lnTo>
                  <a:lnTo>
                    <a:pt x="1767" y="588"/>
                  </a:lnTo>
                </a:path>
              </a:pathLst>
            </a:custGeom>
            <a:noFill/>
            <a:ln w="6350" cap="flat">
              <a:solidFill>
                <a:schemeClr val="tx1"/>
              </a:solidFill>
              <a:prstDash val="solid"/>
              <a:miter lim="800000"/>
              <a:headEnd type="oval" w="sm" len="sm"/>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Rechteck 26"/>
            <p:cNvSpPr/>
            <p:nvPr/>
          </p:nvSpPr>
          <p:spPr bwMode="gray">
            <a:xfrm>
              <a:off x="3014136" y="2036764"/>
              <a:ext cx="711028" cy="330198"/>
            </a:xfrm>
            <a:prstGeom prst="rect">
              <a:avLst/>
            </a:prstGeom>
            <a:solidFill>
              <a:schemeClr val="accent1"/>
            </a:solidFill>
            <a:ln w="12700">
              <a:noFill/>
              <a:round/>
              <a:headEnd/>
              <a:tailEnd/>
            </a:ln>
          </p:spPr>
          <p:txBody>
            <a:bodyPr rtlCol="0" anchor="ctr"/>
            <a:lstStyle/>
            <a:p>
              <a:pPr algn="ctr"/>
              <a:r>
                <a:rPr lang="en-US" sz="1800" dirty="0" smtClean="0">
                  <a:solidFill>
                    <a:srgbClr val="FFFFFF"/>
                  </a:solidFill>
                  <a:ea typeface="Arial"/>
                  <a:cs typeface="Arial"/>
                </a:rPr>
                <a:t>+24</a:t>
              </a:r>
              <a:endParaRPr lang="en-US" sz="1800" dirty="0">
                <a:solidFill>
                  <a:srgbClr val="FFFFFF"/>
                </a:solidFill>
                <a:ea typeface="Arial"/>
                <a:cs typeface="Arial"/>
              </a:endParaRPr>
            </a:p>
          </p:txBody>
        </p:sp>
      </p:grpSp>
      <p:sp>
        <p:nvSpPr>
          <p:cNvPr id="2" name="Title"/>
          <p:cNvSpPr>
            <a:spLocks noGrp="1"/>
          </p:cNvSpPr>
          <p:nvPr>
            <p:ph type="title"/>
          </p:nvPr>
        </p:nvSpPr>
        <p:spPr/>
        <p:txBody>
          <a:bodyPr/>
          <a:lstStyle/>
          <a:p>
            <a:r>
              <a:rPr lang="en-US" dirty="0" smtClean="0"/>
              <a:t>Infographics – Diagrams</a:t>
            </a:r>
            <a:endParaRPr lang="en-US" dirty="0"/>
          </a:p>
        </p:txBody>
      </p:sp>
      <p:sp>
        <p:nvSpPr>
          <p:cNvPr id="28" name="Inhaltsplatzhalter 19"/>
          <p:cNvSpPr txBox="1">
            <a:spLocks/>
          </p:cNvSpPr>
          <p:nvPr/>
        </p:nvSpPr>
        <p:spPr>
          <a:xfrm>
            <a:off x="590550" y="4779034"/>
            <a:ext cx="2752149" cy="1026454"/>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bg2">
                    <a:lumMod val="75000"/>
                  </a:schemeClr>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t>This text can be replaced with your own text. This is a placeholder text. </a:t>
            </a:r>
            <a:endParaRPr lang="en-US" sz="1800" dirty="0"/>
          </a:p>
        </p:txBody>
      </p:sp>
      <p:sp>
        <p:nvSpPr>
          <p:cNvPr id="29" name="Inhaltsplatzhalter 19"/>
          <p:cNvSpPr txBox="1">
            <a:spLocks/>
          </p:cNvSpPr>
          <p:nvPr/>
        </p:nvSpPr>
        <p:spPr>
          <a:xfrm>
            <a:off x="3342699" y="4779034"/>
            <a:ext cx="2752149" cy="1026454"/>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bg1">
                    <a:lumMod val="50000"/>
                  </a:schemeClr>
                </a:solidFill>
                <a:latin typeface="Bebas Neue" panose="020B0506020202020201" pitchFamily="34" charset="0"/>
              </a:rPr>
              <a:t>DESCRIPTION</a:t>
            </a:r>
            <a:r>
              <a:rPr lang="en-US" sz="1800" dirty="0" smtClean="0">
                <a:latin typeface="Bebas Neue" panose="020B0506020202020201" pitchFamily="34" charset="0"/>
              </a:rPr>
              <a:t/>
            </a:r>
            <a:br>
              <a:rPr lang="en-US" sz="1800" dirty="0" smtClean="0">
                <a:latin typeface="Bebas Neue" panose="020B0506020202020201" pitchFamily="34" charset="0"/>
              </a:rPr>
            </a:br>
            <a:r>
              <a:rPr lang="en-US" sz="1800" dirty="0" smtClean="0"/>
              <a:t>This text can be replaced with your own text. This is a placeholder text</a:t>
            </a:r>
            <a:r>
              <a:rPr lang="en-US" sz="1600" dirty="0" smtClean="0"/>
              <a:t>. </a:t>
            </a:r>
            <a:endParaRPr lang="en-US" sz="1600" dirty="0"/>
          </a:p>
        </p:txBody>
      </p:sp>
      <p:sp>
        <p:nvSpPr>
          <p:cNvPr id="30" name="Inhaltsplatzhalter 19"/>
          <p:cNvSpPr txBox="1">
            <a:spLocks/>
          </p:cNvSpPr>
          <p:nvPr/>
        </p:nvSpPr>
        <p:spPr>
          <a:xfrm>
            <a:off x="6094847" y="4779034"/>
            <a:ext cx="2752149" cy="1026454"/>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tx1">
                    <a:lumMod val="65000"/>
                    <a:lumOff val="35000"/>
                  </a:schemeClr>
                </a:solidFill>
                <a:latin typeface="Bebas Neue" panose="020B0506020202020201" pitchFamily="34" charset="0"/>
              </a:rPr>
              <a:t>DESCRIPTION</a:t>
            </a:r>
            <a:r>
              <a:rPr lang="en-US" sz="1800" dirty="0" smtClean="0">
                <a:latin typeface="Bebas Neue" panose="020B0506020202020201" pitchFamily="34" charset="0"/>
              </a:rPr>
              <a:t/>
            </a:r>
            <a:br>
              <a:rPr lang="en-US" sz="1800" dirty="0" smtClean="0">
                <a:latin typeface="Bebas Neue" panose="020B0506020202020201" pitchFamily="34" charset="0"/>
              </a:rPr>
            </a:br>
            <a:r>
              <a:rPr lang="en-US" sz="1800" dirty="0" smtClean="0"/>
              <a:t>This text can be replaced with your own text. This is a placeholder text. </a:t>
            </a:r>
            <a:endParaRPr lang="en-US" sz="1800" dirty="0"/>
          </a:p>
        </p:txBody>
      </p:sp>
      <p:sp>
        <p:nvSpPr>
          <p:cNvPr id="40" name="Inhaltsplatzhalter 19"/>
          <p:cNvSpPr txBox="1">
            <a:spLocks/>
          </p:cNvSpPr>
          <p:nvPr/>
        </p:nvSpPr>
        <p:spPr>
          <a:xfrm>
            <a:off x="8846126" y="4779034"/>
            <a:ext cx="2752149" cy="1026454"/>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1"/>
                </a:solidFill>
                <a:latin typeface="Bebas Neue" panose="020B0506020202020201" pitchFamily="34" charset="0"/>
              </a:rPr>
              <a:t>DESCRIPTION</a:t>
            </a:r>
            <a:r>
              <a:rPr lang="en-US" sz="1800" dirty="0" smtClean="0">
                <a:latin typeface="Bebas Neue" panose="020B0506020202020201" pitchFamily="34" charset="0"/>
              </a:rPr>
              <a:t/>
            </a:r>
            <a:br>
              <a:rPr lang="en-US" sz="1800" dirty="0" smtClean="0">
                <a:latin typeface="Bebas Neue" panose="020B0506020202020201" pitchFamily="34" charset="0"/>
              </a:rPr>
            </a:br>
            <a:r>
              <a:rPr lang="en-US" sz="1800" dirty="0" smtClean="0"/>
              <a:t>This text can be replaced with your own text. This is a placeholder text. </a:t>
            </a:r>
            <a:endParaRPr lang="en-US" sz="1800" dirty="0"/>
          </a:p>
        </p:txBody>
      </p:sp>
      <p:cxnSp>
        <p:nvCxnSpPr>
          <p:cNvPr id="12" name="Gerade Verbindung 11"/>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14"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5" name="Rechteck 14"/>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6" name="Gruppieren 15"/>
            <p:cNvGrpSpPr/>
            <p:nvPr/>
          </p:nvGrpSpPr>
          <p:grpSpPr bwMode="gray">
            <a:xfrm>
              <a:off x="9144000" y="569121"/>
              <a:ext cx="297657" cy="962022"/>
              <a:chOff x="9144000" y="569121"/>
              <a:chExt cx="297657" cy="962022"/>
            </a:xfrm>
          </p:grpSpPr>
          <p:cxnSp>
            <p:nvCxnSpPr>
              <p:cNvPr id="17"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8"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9"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492289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Bildplatzhalter 7"/>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t="7807" b="7807"/>
          <a:stretch>
            <a:fillRect/>
          </a:stretch>
        </p:blipFill>
        <p:spPr/>
      </p:pic>
      <p:sp>
        <p:nvSpPr>
          <p:cNvPr id="26" name="Rechteck 25"/>
          <p:cNvSpPr/>
          <p:nvPr/>
        </p:nvSpPr>
        <p:spPr>
          <a:xfrm>
            <a:off x="3" y="0"/>
            <a:ext cx="12197805" cy="6858000"/>
          </a:xfrm>
          <a:prstGeom prst="rect">
            <a:avLst/>
          </a:prstGeom>
          <a:solidFill>
            <a:schemeClr val="accent1">
              <a:lumMod val="7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aphicFrame>
        <p:nvGraphicFramePr>
          <p:cNvPr id="25" name="Object 2"/>
          <p:cNvGraphicFramePr>
            <a:graphicFrameLocks noChangeAspect="1"/>
          </p:cNvGraphicFramePr>
          <p:nvPr>
            <p:custDataLst>
              <p:tags r:id="rId1"/>
            </p:custDataLst>
            <p:extLst>
              <p:ext uri="{D42A27DB-BD31-4B8C-83A1-F6EECF244321}">
                <p14:modId xmlns:p14="http://schemas.microsoft.com/office/powerpoint/2010/main" val="2918044672"/>
              </p:ext>
            </p:extLst>
          </p:nvPr>
        </p:nvGraphicFramePr>
        <p:xfrm>
          <a:off x="3" y="1509713"/>
          <a:ext cx="12190413" cy="3361314"/>
        </p:xfrm>
        <a:graphic>
          <a:graphicData uri="http://schemas.openxmlformats.org/drawingml/2006/chart">
            <c:chart xmlns:c="http://schemas.openxmlformats.org/drawingml/2006/chart" xmlns:r="http://schemas.openxmlformats.org/officeDocument/2006/relationships" r:id="rId5"/>
          </a:graphicData>
        </a:graphic>
      </p:graphicFrame>
      <p:sp>
        <p:nvSpPr>
          <p:cNvPr id="2" name="Title"/>
          <p:cNvSpPr>
            <a:spLocks noGrp="1"/>
          </p:cNvSpPr>
          <p:nvPr>
            <p:ph type="title"/>
          </p:nvPr>
        </p:nvSpPr>
        <p:spPr bwMode="gray"/>
        <p:txBody>
          <a:bodyPr/>
          <a:lstStyle/>
          <a:p>
            <a:r>
              <a:rPr lang="en-US" dirty="0" smtClean="0">
                <a:solidFill>
                  <a:schemeClr val="bg1"/>
                </a:solidFill>
              </a:rPr>
              <a:t>Infographics – Diagrams</a:t>
            </a:r>
            <a:endParaRPr lang="en-US" dirty="0">
              <a:solidFill>
                <a:schemeClr val="bg1"/>
              </a:solidFill>
            </a:endParaRPr>
          </a:p>
        </p:txBody>
      </p:sp>
      <p:cxnSp>
        <p:nvCxnSpPr>
          <p:cNvPr id="23" name="Gerade Verbindung 22"/>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24" name="Rechteck 23"/>
          <p:cNvSpPr/>
          <p:nvPr/>
        </p:nvSpPr>
        <p:spPr bwMode="gray">
          <a:xfrm>
            <a:off x="8110537" y="1560513"/>
            <a:ext cx="2147887" cy="767557"/>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b="1" dirty="0" smtClean="0">
                <a:latin typeface="+mj-lt"/>
              </a:rPr>
              <a:t>3585</a:t>
            </a:r>
          </a:p>
        </p:txBody>
      </p:sp>
      <p:sp>
        <p:nvSpPr>
          <p:cNvPr id="27" name="Rechteck 26"/>
          <p:cNvSpPr/>
          <p:nvPr/>
        </p:nvSpPr>
        <p:spPr bwMode="gray">
          <a:xfrm>
            <a:off x="5014958" y="1560513"/>
            <a:ext cx="2147887" cy="518318"/>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b="1" dirty="0" smtClean="0">
                <a:latin typeface="+mj-lt"/>
              </a:rPr>
              <a:t>4015</a:t>
            </a:r>
          </a:p>
        </p:txBody>
      </p:sp>
      <p:sp>
        <p:nvSpPr>
          <p:cNvPr id="28" name="Rechteck 27"/>
          <p:cNvSpPr/>
          <p:nvPr/>
        </p:nvSpPr>
        <p:spPr bwMode="gray">
          <a:xfrm>
            <a:off x="1924816" y="1560513"/>
            <a:ext cx="2147887" cy="10160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b="1" dirty="0" smtClean="0">
                <a:latin typeface="+mj-lt"/>
              </a:rPr>
              <a:t>3585</a:t>
            </a:r>
          </a:p>
        </p:txBody>
      </p:sp>
      <p:cxnSp>
        <p:nvCxnSpPr>
          <p:cNvPr id="13" name="Gerade Verbindung 12"/>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sp>
        <p:nvSpPr>
          <p:cNvPr id="18"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The text demonstrates how your own </a:t>
            </a:r>
            <a:br>
              <a:rPr lang="en-US" sz="1800" dirty="0" smtClean="0">
                <a:solidFill>
                  <a:schemeClr val="bg1"/>
                </a:solidFill>
              </a:rPr>
            </a:br>
            <a:r>
              <a:rPr lang="en-US" sz="1800" dirty="0" smtClean="0">
                <a:solidFill>
                  <a:schemeClr val="bg1"/>
                </a:solidFill>
              </a:rPr>
              <a:t>text will look when you replace the </a:t>
            </a:r>
            <a:br>
              <a:rPr lang="en-US" sz="1800" dirty="0" smtClean="0">
                <a:solidFill>
                  <a:schemeClr val="bg1"/>
                </a:solidFill>
              </a:rPr>
            </a:br>
            <a:r>
              <a:rPr lang="en-US" sz="1800" dirty="0" smtClean="0">
                <a:solidFill>
                  <a:schemeClr val="bg1"/>
                </a:solidFill>
              </a:rPr>
              <a:t>placeholder with your own text. </a:t>
            </a:r>
            <a:endParaRPr lang="en-US" sz="1800" dirty="0">
              <a:solidFill>
                <a:schemeClr val="bg1"/>
              </a:solidFill>
            </a:endParaRPr>
          </a:p>
        </p:txBody>
      </p:sp>
      <p:grpSp>
        <p:nvGrpSpPr>
          <p:cNvPr id="14"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5" name="Rechteck 14"/>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6" name="Gruppieren 15"/>
            <p:cNvGrpSpPr/>
            <p:nvPr/>
          </p:nvGrpSpPr>
          <p:grpSpPr bwMode="gray">
            <a:xfrm>
              <a:off x="9144000" y="569121"/>
              <a:ext cx="297657" cy="962022"/>
              <a:chOff x="9144000" y="569121"/>
              <a:chExt cx="297657" cy="962022"/>
            </a:xfrm>
          </p:grpSpPr>
          <p:cxnSp>
            <p:nvCxnSpPr>
              <p:cNvPr id="19"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0"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1"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1539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platzhalter 8"/>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2423" b="2423"/>
          <a:stretch>
            <a:fillRect/>
          </a:stretch>
        </p:blipFill>
        <p:spPr/>
      </p:pic>
      <p:sp>
        <p:nvSpPr>
          <p:cNvPr id="197" name="Rechteck 196"/>
          <p:cNvSpPr/>
          <p:nvPr/>
        </p:nvSpPr>
        <p:spPr>
          <a:xfrm>
            <a:off x="0" y="0"/>
            <a:ext cx="12197808" cy="6858000"/>
          </a:xfrm>
          <a:prstGeom prst="rect">
            <a:avLst/>
          </a:prstGeom>
          <a:solidFill>
            <a:schemeClr val="tx2">
              <a:lumMod val="50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bwMode="gray"/>
        <p:txBody>
          <a:bodyPr/>
          <a:lstStyle/>
          <a:p>
            <a:r>
              <a:rPr lang="en-US" dirty="0" smtClean="0">
                <a:solidFill>
                  <a:schemeClr val="bg1"/>
                </a:solidFill>
              </a:rPr>
              <a:t>Infographics – Diagrams</a:t>
            </a:r>
            <a:endParaRPr lang="en-US" dirty="0">
              <a:solidFill>
                <a:schemeClr val="bg1"/>
              </a:solidFill>
            </a:endParaRPr>
          </a:p>
        </p:txBody>
      </p:sp>
      <p:sp>
        <p:nvSpPr>
          <p:cNvPr id="20" name="Freeform 7"/>
          <p:cNvSpPr>
            <a:spLocks/>
          </p:cNvSpPr>
          <p:nvPr/>
        </p:nvSpPr>
        <p:spPr bwMode="gray">
          <a:xfrm>
            <a:off x="8343867" y="2800635"/>
            <a:ext cx="0" cy="1311275"/>
          </a:xfrm>
          <a:custGeom>
            <a:avLst/>
            <a:gdLst>
              <a:gd name="T0" fmla="*/ 0 h 826"/>
              <a:gd name="T1" fmla="*/ 0 h 826"/>
              <a:gd name="T2" fmla="*/ 166 h 826"/>
              <a:gd name="T3" fmla="*/ 166 h 826"/>
              <a:gd name="T4" fmla="*/ 826 h 826"/>
              <a:gd name="T5" fmla="*/ 826 h 826"/>
              <a:gd name="T6" fmla="*/ 166 h 826"/>
              <a:gd name="T7" fmla="*/ 166 h 826"/>
              <a:gd name="T8" fmla="*/ 0 h 826"/>
              <a:gd name="T9" fmla="*/ 0 h 82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826">
                <a:moveTo>
                  <a:pt x="0" y="0"/>
                </a:moveTo>
                <a:lnTo>
                  <a:pt x="0" y="0"/>
                </a:lnTo>
                <a:lnTo>
                  <a:pt x="0" y="166"/>
                </a:lnTo>
                <a:lnTo>
                  <a:pt x="0" y="166"/>
                </a:lnTo>
                <a:lnTo>
                  <a:pt x="0" y="826"/>
                </a:lnTo>
                <a:lnTo>
                  <a:pt x="0" y="826"/>
                </a:lnTo>
                <a:lnTo>
                  <a:pt x="0" y="166"/>
                </a:lnTo>
                <a:lnTo>
                  <a:pt x="0" y="166"/>
                </a:lnTo>
                <a:lnTo>
                  <a:pt x="0" y="0"/>
                </a:lnTo>
                <a:lnTo>
                  <a:pt x="0" y="0"/>
                </a:lnTo>
                <a:close/>
              </a:path>
            </a:pathLst>
          </a:custGeom>
          <a:solidFill>
            <a:srgbClr val="C2D4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1" name="Freeform 8"/>
          <p:cNvSpPr>
            <a:spLocks/>
          </p:cNvSpPr>
          <p:nvPr/>
        </p:nvSpPr>
        <p:spPr bwMode="gray">
          <a:xfrm>
            <a:off x="8343867" y="2800635"/>
            <a:ext cx="0" cy="1311275"/>
          </a:xfrm>
          <a:custGeom>
            <a:avLst/>
            <a:gdLst>
              <a:gd name="T0" fmla="*/ 0 h 826"/>
              <a:gd name="T1" fmla="*/ 0 h 826"/>
              <a:gd name="T2" fmla="*/ 166 h 826"/>
              <a:gd name="T3" fmla="*/ 166 h 826"/>
              <a:gd name="T4" fmla="*/ 826 h 826"/>
              <a:gd name="T5" fmla="*/ 826 h 826"/>
              <a:gd name="T6" fmla="*/ 166 h 826"/>
              <a:gd name="T7" fmla="*/ 166 h 826"/>
              <a:gd name="T8" fmla="*/ 0 h 826"/>
              <a:gd name="T9" fmla="*/ 0 h 82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826">
                <a:moveTo>
                  <a:pt x="0" y="0"/>
                </a:moveTo>
                <a:lnTo>
                  <a:pt x="0" y="0"/>
                </a:lnTo>
                <a:lnTo>
                  <a:pt x="0" y="166"/>
                </a:lnTo>
                <a:lnTo>
                  <a:pt x="0" y="166"/>
                </a:lnTo>
                <a:lnTo>
                  <a:pt x="0" y="826"/>
                </a:lnTo>
                <a:lnTo>
                  <a:pt x="0" y="826"/>
                </a:lnTo>
                <a:lnTo>
                  <a:pt x="0" y="166"/>
                </a:lnTo>
                <a:lnTo>
                  <a:pt x="0" y="166"/>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2" name="Freeform 9"/>
          <p:cNvSpPr>
            <a:spLocks/>
          </p:cNvSpPr>
          <p:nvPr/>
        </p:nvSpPr>
        <p:spPr bwMode="gray">
          <a:xfrm>
            <a:off x="8343867" y="2800635"/>
            <a:ext cx="658813" cy="1135063"/>
          </a:xfrm>
          <a:custGeom>
            <a:avLst/>
            <a:gdLst>
              <a:gd name="T0" fmla="*/ 0 w 415"/>
              <a:gd name="T1" fmla="*/ 0 h 715"/>
              <a:gd name="T2" fmla="*/ 0 w 415"/>
              <a:gd name="T3" fmla="*/ 0 h 715"/>
              <a:gd name="T4" fmla="*/ 0 w 415"/>
              <a:gd name="T5" fmla="*/ 0 h 715"/>
              <a:gd name="T6" fmla="*/ 0 w 415"/>
              <a:gd name="T7" fmla="*/ 0 h 715"/>
              <a:gd name="T8" fmla="*/ 83 w 415"/>
              <a:gd name="T9" fmla="*/ 142 h 715"/>
              <a:gd name="T10" fmla="*/ 83 w 415"/>
              <a:gd name="T11" fmla="*/ 142 h 715"/>
              <a:gd name="T12" fmla="*/ 415 w 415"/>
              <a:gd name="T13" fmla="*/ 715 h 715"/>
              <a:gd name="T14" fmla="*/ 415 w 415"/>
              <a:gd name="T15" fmla="*/ 715 h 715"/>
              <a:gd name="T16" fmla="*/ 83 w 415"/>
              <a:gd name="T17" fmla="*/ 142 h 715"/>
              <a:gd name="T18" fmla="*/ 83 w 415"/>
              <a:gd name="T19" fmla="*/ 142 h 715"/>
              <a:gd name="T20" fmla="*/ 0 w 415"/>
              <a:gd name="T21"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715">
                <a:moveTo>
                  <a:pt x="0" y="0"/>
                </a:moveTo>
                <a:lnTo>
                  <a:pt x="0" y="0"/>
                </a:lnTo>
                <a:lnTo>
                  <a:pt x="0" y="0"/>
                </a:lnTo>
                <a:lnTo>
                  <a:pt x="0" y="0"/>
                </a:lnTo>
                <a:lnTo>
                  <a:pt x="83" y="142"/>
                </a:lnTo>
                <a:lnTo>
                  <a:pt x="83" y="142"/>
                </a:lnTo>
                <a:lnTo>
                  <a:pt x="415" y="715"/>
                </a:lnTo>
                <a:lnTo>
                  <a:pt x="415" y="715"/>
                </a:lnTo>
                <a:lnTo>
                  <a:pt x="83" y="142"/>
                </a:lnTo>
                <a:lnTo>
                  <a:pt x="83" y="142"/>
                </a:lnTo>
                <a:lnTo>
                  <a:pt x="0" y="0"/>
                </a:lnTo>
                <a:close/>
              </a:path>
            </a:pathLst>
          </a:custGeom>
          <a:solidFill>
            <a:srgbClr val="7F7F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3" name="Freeform 10"/>
          <p:cNvSpPr>
            <a:spLocks/>
          </p:cNvSpPr>
          <p:nvPr/>
        </p:nvSpPr>
        <p:spPr bwMode="gray">
          <a:xfrm>
            <a:off x="8343867" y="2800635"/>
            <a:ext cx="658813" cy="1135063"/>
          </a:xfrm>
          <a:custGeom>
            <a:avLst/>
            <a:gdLst>
              <a:gd name="T0" fmla="*/ 0 w 415"/>
              <a:gd name="T1" fmla="*/ 0 h 715"/>
              <a:gd name="T2" fmla="*/ 0 w 415"/>
              <a:gd name="T3" fmla="*/ 0 h 715"/>
              <a:gd name="T4" fmla="*/ 0 w 415"/>
              <a:gd name="T5" fmla="*/ 0 h 715"/>
              <a:gd name="T6" fmla="*/ 0 w 415"/>
              <a:gd name="T7" fmla="*/ 0 h 715"/>
              <a:gd name="T8" fmla="*/ 83 w 415"/>
              <a:gd name="T9" fmla="*/ 142 h 715"/>
              <a:gd name="T10" fmla="*/ 83 w 415"/>
              <a:gd name="T11" fmla="*/ 142 h 715"/>
              <a:gd name="T12" fmla="*/ 415 w 415"/>
              <a:gd name="T13" fmla="*/ 715 h 715"/>
              <a:gd name="T14" fmla="*/ 415 w 415"/>
              <a:gd name="T15" fmla="*/ 715 h 715"/>
              <a:gd name="T16" fmla="*/ 83 w 415"/>
              <a:gd name="T17" fmla="*/ 142 h 715"/>
              <a:gd name="T18" fmla="*/ 83 w 415"/>
              <a:gd name="T19" fmla="*/ 142 h 715"/>
              <a:gd name="T20" fmla="*/ 0 w 415"/>
              <a:gd name="T21"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715">
                <a:moveTo>
                  <a:pt x="0" y="0"/>
                </a:moveTo>
                <a:lnTo>
                  <a:pt x="0" y="0"/>
                </a:lnTo>
                <a:lnTo>
                  <a:pt x="0" y="0"/>
                </a:lnTo>
                <a:lnTo>
                  <a:pt x="0" y="0"/>
                </a:lnTo>
                <a:lnTo>
                  <a:pt x="83" y="142"/>
                </a:lnTo>
                <a:lnTo>
                  <a:pt x="83" y="142"/>
                </a:lnTo>
                <a:lnTo>
                  <a:pt x="415" y="715"/>
                </a:lnTo>
                <a:lnTo>
                  <a:pt x="415" y="715"/>
                </a:lnTo>
                <a:lnTo>
                  <a:pt x="83" y="142"/>
                </a:lnTo>
                <a:lnTo>
                  <a:pt x="83" y="14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4" name="Freeform 11"/>
          <p:cNvSpPr>
            <a:spLocks/>
          </p:cNvSpPr>
          <p:nvPr/>
        </p:nvSpPr>
        <p:spPr bwMode="gray">
          <a:xfrm>
            <a:off x="8343867" y="2800635"/>
            <a:ext cx="1311275" cy="0"/>
          </a:xfrm>
          <a:custGeom>
            <a:avLst/>
            <a:gdLst>
              <a:gd name="T0" fmla="*/ 826 w 826"/>
              <a:gd name="T1" fmla="*/ 166 w 826"/>
              <a:gd name="T2" fmla="*/ 166 w 826"/>
              <a:gd name="T3" fmla="*/ 0 w 826"/>
              <a:gd name="T4" fmla="*/ 0 w 826"/>
              <a:gd name="T5" fmla="*/ 0 w 826"/>
              <a:gd name="T6" fmla="*/ 0 w 826"/>
              <a:gd name="T7" fmla="*/ 0 w 826"/>
              <a:gd name="T8" fmla="*/ 166 w 826"/>
              <a:gd name="T9" fmla="*/ 166 w 826"/>
              <a:gd name="T10" fmla="*/ 826 w 826"/>
              <a:gd name="T11" fmla="*/ 826 w 826"/>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Lst>
            <a:rect l="0" t="0" r="r" b="b"/>
            <a:pathLst>
              <a:path w="826">
                <a:moveTo>
                  <a:pt x="826" y="0"/>
                </a:moveTo>
                <a:lnTo>
                  <a:pt x="166" y="0"/>
                </a:lnTo>
                <a:lnTo>
                  <a:pt x="166" y="0"/>
                </a:lnTo>
                <a:lnTo>
                  <a:pt x="0" y="0"/>
                </a:lnTo>
                <a:lnTo>
                  <a:pt x="0" y="0"/>
                </a:lnTo>
                <a:lnTo>
                  <a:pt x="0" y="0"/>
                </a:lnTo>
                <a:lnTo>
                  <a:pt x="0" y="0"/>
                </a:lnTo>
                <a:lnTo>
                  <a:pt x="0" y="0"/>
                </a:lnTo>
                <a:lnTo>
                  <a:pt x="166" y="0"/>
                </a:lnTo>
                <a:lnTo>
                  <a:pt x="166" y="0"/>
                </a:lnTo>
                <a:lnTo>
                  <a:pt x="826" y="0"/>
                </a:lnTo>
                <a:lnTo>
                  <a:pt x="826" y="0"/>
                </a:lnTo>
                <a:close/>
              </a:path>
            </a:pathLst>
          </a:custGeom>
          <a:solidFill>
            <a:srgbClr val="7F7F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5" name="Freeform 12"/>
          <p:cNvSpPr>
            <a:spLocks/>
          </p:cNvSpPr>
          <p:nvPr/>
        </p:nvSpPr>
        <p:spPr bwMode="gray">
          <a:xfrm>
            <a:off x="8343867" y="2800635"/>
            <a:ext cx="1311275" cy="0"/>
          </a:xfrm>
          <a:custGeom>
            <a:avLst/>
            <a:gdLst>
              <a:gd name="T0" fmla="*/ 826 w 826"/>
              <a:gd name="T1" fmla="*/ 166 w 826"/>
              <a:gd name="T2" fmla="*/ 166 w 826"/>
              <a:gd name="T3" fmla="*/ 0 w 826"/>
              <a:gd name="T4" fmla="*/ 0 w 826"/>
              <a:gd name="T5" fmla="*/ 0 w 826"/>
              <a:gd name="T6" fmla="*/ 0 w 826"/>
              <a:gd name="T7" fmla="*/ 0 w 826"/>
              <a:gd name="T8" fmla="*/ 166 w 826"/>
              <a:gd name="T9" fmla="*/ 166 w 826"/>
              <a:gd name="T10" fmla="*/ 826 w 826"/>
              <a:gd name="T11" fmla="*/ 826 w 826"/>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Lst>
            <a:rect l="0" t="0" r="r" b="b"/>
            <a:pathLst>
              <a:path w="826">
                <a:moveTo>
                  <a:pt x="826" y="0"/>
                </a:moveTo>
                <a:lnTo>
                  <a:pt x="166" y="0"/>
                </a:lnTo>
                <a:lnTo>
                  <a:pt x="166" y="0"/>
                </a:lnTo>
                <a:lnTo>
                  <a:pt x="0" y="0"/>
                </a:lnTo>
                <a:lnTo>
                  <a:pt x="0" y="0"/>
                </a:lnTo>
                <a:lnTo>
                  <a:pt x="0" y="0"/>
                </a:lnTo>
                <a:lnTo>
                  <a:pt x="0" y="0"/>
                </a:lnTo>
                <a:lnTo>
                  <a:pt x="0" y="0"/>
                </a:lnTo>
                <a:lnTo>
                  <a:pt x="166" y="0"/>
                </a:lnTo>
                <a:lnTo>
                  <a:pt x="166" y="0"/>
                </a:lnTo>
                <a:lnTo>
                  <a:pt x="826" y="0"/>
                </a:lnTo>
                <a:lnTo>
                  <a:pt x="8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6" name="Freeform 15"/>
          <p:cNvSpPr>
            <a:spLocks/>
          </p:cNvSpPr>
          <p:nvPr/>
        </p:nvSpPr>
        <p:spPr bwMode="gray">
          <a:xfrm>
            <a:off x="7207217" y="2800635"/>
            <a:ext cx="1136650" cy="652463"/>
          </a:xfrm>
          <a:custGeom>
            <a:avLst/>
            <a:gdLst>
              <a:gd name="T0" fmla="*/ 716 w 716"/>
              <a:gd name="T1" fmla="*/ 0 h 411"/>
              <a:gd name="T2" fmla="*/ 716 w 716"/>
              <a:gd name="T3" fmla="*/ 0 h 411"/>
              <a:gd name="T4" fmla="*/ 573 w 716"/>
              <a:gd name="T5" fmla="*/ 83 h 411"/>
              <a:gd name="T6" fmla="*/ 573 w 716"/>
              <a:gd name="T7" fmla="*/ 83 h 411"/>
              <a:gd name="T8" fmla="*/ 0 w 716"/>
              <a:gd name="T9" fmla="*/ 411 h 411"/>
              <a:gd name="T10" fmla="*/ 0 w 716"/>
              <a:gd name="T11" fmla="*/ 411 h 411"/>
              <a:gd name="T12" fmla="*/ 573 w 716"/>
              <a:gd name="T13" fmla="*/ 83 h 411"/>
              <a:gd name="T14" fmla="*/ 573 w 716"/>
              <a:gd name="T15" fmla="*/ 83 h 411"/>
              <a:gd name="T16" fmla="*/ 716 w 716"/>
              <a:gd name="T17" fmla="*/ 0 h 411"/>
              <a:gd name="T18" fmla="*/ 716 w 716"/>
              <a:gd name="T19" fmla="*/ 0 h 411"/>
              <a:gd name="T20" fmla="*/ 716 w 716"/>
              <a:gd name="T21" fmla="*/ 0 h 411"/>
              <a:gd name="T22" fmla="*/ 716 w 716"/>
              <a:gd name="T23"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6" h="411">
                <a:moveTo>
                  <a:pt x="716" y="0"/>
                </a:moveTo>
                <a:lnTo>
                  <a:pt x="716" y="0"/>
                </a:lnTo>
                <a:lnTo>
                  <a:pt x="573" y="83"/>
                </a:lnTo>
                <a:lnTo>
                  <a:pt x="573" y="83"/>
                </a:lnTo>
                <a:lnTo>
                  <a:pt x="0" y="411"/>
                </a:lnTo>
                <a:lnTo>
                  <a:pt x="0" y="411"/>
                </a:lnTo>
                <a:lnTo>
                  <a:pt x="573" y="83"/>
                </a:lnTo>
                <a:lnTo>
                  <a:pt x="573" y="83"/>
                </a:lnTo>
                <a:lnTo>
                  <a:pt x="716" y="0"/>
                </a:lnTo>
                <a:lnTo>
                  <a:pt x="716" y="0"/>
                </a:lnTo>
                <a:lnTo>
                  <a:pt x="716" y="0"/>
                </a:lnTo>
                <a:lnTo>
                  <a:pt x="716" y="0"/>
                </a:lnTo>
                <a:close/>
              </a:path>
            </a:pathLst>
          </a:custGeom>
          <a:solidFill>
            <a:srgbClr val="7F7F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7" name="Freeform 16"/>
          <p:cNvSpPr>
            <a:spLocks/>
          </p:cNvSpPr>
          <p:nvPr/>
        </p:nvSpPr>
        <p:spPr bwMode="gray">
          <a:xfrm>
            <a:off x="7207217" y="2800635"/>
            <a:ext cx="1136650" cy="652463"/>
          </a:xfrm>
          <a:custGeom>
            <a:avLst/>
            <a:gdLst>
              <a:gd name="T0" fmla="*/ 716 w 716"/>
              <a:gd name="T1" fmla="*/ 0 h 411"/>
              <a:gd name="T2" fmla="*/ 716 w 716"/>
              <a:gd name="T3" fmla="*/ 0 h 411"/>
              <a:gd name="T4" fmla="*/ 573 w 716"/>
              <a:gd name="T5" fmla="*/ 83 h 411"/>
              <a:gd name="T6" fmla="*/ 573 w 716"/>
              <a:gd name="T7" fmla="*/ 83 h 411"/>
              <a:gd name="T8" fmla="*/ 0 w 716"/>
              <a:gd name="T9" fmla="*/ 411 h 411"/>
              <a:gd name="T10" fmla="*/ 0 w 716"/>
              <a:gd name="T11" fmla="*/ 411 h 411"/>
              <a:gd name="T12" fmla="*/ 573 w 716"/>
              <a:gd name="T13" fmla="*/ 83 h 411"/>
              <a:gd name="T14" fmla="*/ 573 w 716"/>
              <a:gd name="T15" fmla="*/ 83 h 411"/>
              <a:gd name="T16" fmla="*/ 716 w 716"/>
              <a:gd name="T17" fmla="*/ 0 h 411"/>
              <a:gd name="T18" fmla="*/ 716 w 716"/>
              <a:gd name="T19" fmla="*/ 0 h 411"/>
              <a:gd name="T20" fmla="*/ 716 w 716"/>
              <a:gd name="T21" fmla="*/ 0 h 411"/>
              <a:gd name="T22" fmla="*/ 716 w 716"/>
              <a:gd name="T23"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6" h="411">
                <a:moveTo>
                  <a:pt x="716" y="0"/>
                </a:moveTo>
                <a:lnTo>
                  <a:pt x="716" y="0"/>
                </a:lnTo>
                <a:lnTo>
                  <a:pt x="573" y="83"/>
                </a:lnTo>
                <a:lnTo>
                  <a:pt x="573" y="83"/>
                </a:lnTo>
                <a:lnTo>
                  <a:pt x="0" y="411"/>
                </a:lnTo>
                <a:lnTo>
                  <a:pt x="0" y="411"/>
                </a:lnTo>
                <a:lnTo>
                  <a:pt x="573" y="83"/>
                </a:lnTo>
                <a:lnTo>
                  <a:pt x="573" y="83"/>
                </a:lnTo>
                <a:lnTo>
                  <a:pt x="716" y="0"/>
                </a:lnTo>
                <a:lnTo>
                  <a:pt x="716" y="0"/>
                </a:lnTo>
                <a:lnTo>
                  <a:pt x="716" y="0"/>
                </a:lnTo>
                <a:lnTo>
                  <a:pt x="71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8" name="Freeform 17"/>
          <p:cNvSpPr>
            <a:spLocks/>
          </p:cNvSpPr>
          <p:nvPr/>
        </p:nvSpPr>
        <p:spPr bwMode="gray">
          <a:xfrm>
            <a:off x="7689817" y="2800635"/>
            <a:ext cx="654050" cy="1135063"/>
          </a:xfrm>
          <a:custGeom>
            <a:avLst/>
            <a:gdLst>
              <a:gd name="T0" fmla="*/ 412 w 412"/>
              <a:gd name="T1" fmla="*/ 0 h 715"/>
              <a:gd name="T2" fmla="*/ 412 w 412"/>
              <a:gd name="T3" fmla="*/ 0 h 715"/>
              <a:gd name="T4" fmla="*/ 329 w 412"/>
              <a:gd name="T5" fmla="*/ 142 h 715"/>
              <a:gd name="T6" fmla="*/ 329 w 412"/>
              <a:gd name="T7" fmla="*/ 142 h 715"/>
              <a:gd name="T8" fmla="*/ 0 w 412"/>
              <a:gd name="T9" fmla="*/ 715 h 715"/>
              <a:gd name="T10" fmla="*/ 0 w 412"/>
              <a:gd name="T11" fmla="*/ 715 h 715"/>
              <a:gd name="T12" fmla="*/ 329 w 412"/>
              <a:gd name="T13" fmla="*/ 142 h 715"/>
              <a:gd name="T14" fmla="*/ 329 w 412"/>
              <a:gd name="T15" fmla="*/ 142 h 715"/>
              <a:gd name="T16" fmla="*/ 412 w 412"/>
              <a:gd name="T17" fmla="*/ 0 h 715"/>
              <a:gd name="T18" fmla="*/ 412 w 412"/>
              <a:gd name="T19" fmla="*/ 0 h 715"/>
              <a:gd name="T20" fmla="*/ 412 w 412"/>
              <a:gd name="T21" fmla="*/ 0 h 715"/>
              <a:gd name="T22" fmla="*/ 412 w 412"/>
              <a:gd name="T23" fmla="*/ 0 h 715"/>
              <a:gd name="T24" fmla="*/ 412 w 412"/>
              <a:gd name="T25" fmla="*/ 0 h 715"/>
              <a:gd name="T26" fmla="*/ 412 w 412"/>
              <a:gd name="T27" fmla="*/ 0 h 715"/>
              <a:gd name="T28" fmla="*/ 412 w 412"/>
              <a:gd name="T29"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 h="715">
                <a:moveTo>
                  <a:pt x="412" y="0"/>
                </a:moveTo>
                <a:lnTo>
                  <a:pt x="412" y="0"/>
                </a:lnTo>
                <a:lnTo>
                  <a:pt x="329" y="142"/>
                </a:lnTo>
                <a:lnTo>
                  <a:pt x="329" y="142"/>
                </a:lnTo>
                <a:lnTo>
                  <a:pt x="0" y="715"/>
                </a:lnTo>
                <a:lnTo>
                  <a:pt x="0" y="715"/>
                </a:lnTo>
                <a:lnTo>
                  <a:pt x="329" y="142"/>
                </a:lnTo>
                <a:lnTo>
                  <a:pt x="329" y="142"/>
                </a:lnTo>
                <a:lnTo>
                  <a:pt x="412" y="0"/>
                </a:lnTo>
                <a:lnTo>
                  <a:pt x="412" y="0"/>
                </a:lnTo>
                <a:lnTo>
                  <a:pt x="412" y="0"/>
                </a:lnTo>
                <a:lnTo>
                  <a:pt x="412" y="0"/>
                </a:lnTo>
                <a:lnTo>
                  <a:pt x="412" y="0"/>
                </a:lnTo>
                <a:lnTo>
                  <a:pt x="412" y="0"/>
                </a:lnTo>
                <a:lnTo>
                  <a:pt x="412" y="0"/>
                </a:lnTo>
                <a:close/>
              </a:path>
            </a:pathLst>
          </a:custGeom>
          <a:solidFill>
            <a:srgbClr val="C2D4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9" name="Freeform 18"/>
          <p:cNvSpPr>
            <a:spLocks/>
          </p:cNvSpPr>
          <p:nvPr/>
        </p:nvSpPr>
        <p:spPr bwMode="gray">
          <a:xfrm>
            <a:off x="7689817" y="2800635"/>
            <a:ext cx="654050" cy="1135063"/>
          </a:xfrm>
          <a:custGeom>
            <a:avLst/>
            <a:gdLst>
              <a:gd name="T0" fmla="*/ 412 w 412"/>
              <a:gd name="T1" fmla="*/ 0 h 715"/>
              <a:gd name="T2" fmla="*/ 412 w 412"/>
              <a:gd name="T3" fmla="*/ 0 h 715"/>
              <a:gd name="T4" fmla="*/ 329 w 412"/>
              <a:gd name="T5" fmla="*/ 142 h 715"/>
              <a:gd name="T6" fmla="*/ 329 w 412"/>
              <a:gd name="T7" fmla="*/ 142 h 715"/>
              <a:gd name="T8" fmla="*/ 0 w 412"/>
              <a:gd name="T9" fmla="*/ 715 h 715"/>
              <a:gd name="T10" fmla="*/ 0 w 412"/>
              <a:gd name="T11" fmla="*/ 715 h 715"/>
              <a:gd name="T12" fmla="*/ 329 w 412"/>
              <a:gd name="T13" fmla="*/ 142 h 715"/>
              <a:gd name="T14" fmla="*/ 329 w 412"/>
              <a:gd name="T15" fmla="*/ 142 h 715"/>
              <a:gd name="T16" fmla="*/ 412 w 412"/>
              <a:gd name="T17" fmla="*/ 0 h 715"/>
              <a:gd name="T18" fmla="*/ 412 w 412"/>
              <a:gd name="T19" fmla="*/ 0 h 715"/>
              <a:gd name="T20" fmla="*/ 412 w 412"/>
              <a:gd name="T21" fmla="*/ 0 h 715"/>
              <a:gd name="T22" fmla="*/ 412 w 412"/>
              <a:gd name="T23" fmla="*/ 0 h 715"/>
              <a:gd name="T24" fmla="*/ 412 w 412"/>
              <a:gd name="T25" fmla="*/ 0 h 715"/>
              <a:gd name="T26" fmla="*/ 412 w 412"/>
              <a:gd name="T27" fmla="*/ 0 h 715"/>
              <a:gd name="T28" fmla="*/ 412 w 412"/>
              <a:gd name="T29"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 h="715">
                <a:moveTo>
                  <a:pt x="412" y="0"/>
                </a:moveTo>
                <a:lnTo>
                  <a:pt x="412" y="0"/>
                </a:lnTo>
                <a:lnTo>
                  <a:pt x="329" y="142"/>
                </a:lnTo>
                <a:lnTo>
                  <a:pt x="329" y="142"/>
                </a:lnTo>
                <a:lnTo>
                  <a:pt x="0" y="715"/>
                </a:lnTo>
                <a:lnTo>
                  <a:pt x="0" y="715"/>
                </a:lnTo>
                <a:lnTo>
                  <a:pt x="329" y="142"/>
                </a:lnTo>
                <a:lnTo>
                  <a:pt x="329" y="142"/>
                </a:lnTo>
                <a:lnTo>
                  <a:pt x="412" y="0"/>
                </a:lnTo>
                <a:lnTo>
                  <a:pt x="412" y="0"/>
                </a:lnTo>
                <a:lnTo>
                  <a:pt x="412" y="0"/>
                </a:lnTo>
                <a:lnTo>
                  <a:pt x="412" y="0"/>
                </a:lnTo>
                <a:lnTo>
                  <a:pt x="412" y="0"/>
                </a:lnTo>
                <a:lnTo>
                  <a:pt x="412" y="0"/>
                </a:lnTo>
                <a:lnTo>
                  <a:pt x="4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graphicFrame>
        <p:nvGraphicFramePr>
          <p:cNvPr id="4" name="Diagramm 3"/>
          <p:cNvGraphicFramePr/>
          <p:nvPr>
            <p:extLst>
              <p:ext uri="{D42A27DB-BD31-4B8C-83A1-F6EECF244321}">
                <p14:modId xmlns:p14="http://schemas.microsoft.com/office/powerpoint/2010/main" val="1297444692"/>
              </p:ext>
            </p:extLst>
          </p:nvPr>
        </p:nvGraphicFramePr>
        <p:xfrm>
          <a:off x="590550" y="1259457"/>
          <a:ext cx="11007725" cy="3660676"/>
        </p:xfrm>
        <a:graphic>
          <a:graphicData uri="http://schemas.openxmlformats.org/drawingml/2006/chart">
            <c:chart xmlns:c="http://schemas.openxmlformats.org/drawingml/2006/chart" xmlns:r="http://schemas.openxmlformats.org/officeDocument/2006/relationships" r:id="rId3"/>
          </a:graphicData>
        </a:graphic>
      </p:graphicFrame>
      <p:sp>
        <p:nvSpPr>
          <p:cNvPr id="30" name="Inhaltsplatzhalter 19"/>
          <p:cNvSpPr txBox="1">
            <a:spLocks/>
          </p:cNvSpPr>
          <p:nvPr/>
        </p:nvSpPr>
        <p:spPr bwMode="gray">
          <a:xfrm>
            <a:off x="590549"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6">
                    <a:lumMod val="75000"/>
                  </a:schemeClr>
                </a:solidFill>
                <a:latin typeface="Bebas Neue" panose="020B0506020202020201" pitchFamily="34" charset="0"/>
              </a:rPr>
              <a:t>DESCRIPTION</a:t>
            </a:r>
            <a:r>
              <a:rPr lang="en-US" sz="1600" dirty="0" smtClean="0">
                <a:solidFill>
                  <a:schemeClr val="bg1"/>
                </a:solidFill>
                <a:latin typeface="Bebas Neue" panose="020B0506020202020201" pitchFamily="34" charset="0"/>
              </a:rPr>
              <a:t/>
            </a:r>
            <a:br>
              <a:rPr lang="en-US" sz="1600" dirty="0" smtClean="0">
                <a:solidFill>
                  <a:schemeClr val="bg1"/>
                </a:solidFill>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35" name="Inhaltsplatzhalter 19"/>
          <p:cNvSpPr txBox="1">
            <a:spLocks/>
          </p:cNvSpPr>
          <p:nvPr/>
        </p:nvSpPr>
        <p:spPr bwMode="gray">
          <a:xfrm>
            <a:off x="4259791"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6">
                    <a:lumMod val="60000"/>
                    <a:lumOff val="40000"/>
                  </a:schemeClr>
                </a:solidFill>
                <a:latin typeface="Bebas Neue" panose="020B0506020202020201" pitchFamily="34" charset="0"/>
              </a:rPr>
              <a:t>DESCRIPTION</a:t>
            </a:r>
            <a:r>
              <a:rPr lang="en-US" sz="1600" dirty="0" smtClean="0">
                <a:solidFill>
                  <a:schemeClr val="bg1"/>
                </a:solidFill>
                <a:latin typeface="Bebas Neue" panose="020B0506020202020201" pitchFamily="34" charset="0"/>
              </a:rPr>
              <a:t/>
            </a:r>
            <a:br>
              <a:rPr lang="en-US" sz="1600" dirty="0" smtClean="0">
                <a:solidFill>
                  <a:schemeClr val="bg1"/>
                </a:solidFill>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36" name="Inhaltsplatzhalter 19"/>
          <p:cNvSpPr txBox="1">
            <a:spLocks/>
          </p:cNvSpPr>
          <p:nvPr/>
        </p:nvSpPr>
        <p:spPr bwMode="gray">
          <a:xfrm>
            <a:off x="7929032"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bg1">
                    <a:lumMod val="95000"/>
                  </a:schemeClr>
                </a:solidFill>
                <a:latin typeface="Bebas Neue" panose="020B0506020202020201" pitchFamily="34" charset="0"/>
              </a:rPr>
              <a:t>DESCRIPTION</a:t>
            </a:r>
            <a:r>
              <a:rPr lang="en-US" sz="1600" dirty="0" smtClean="0">
                <a:solidFill>
                  <a:schemeClr val="bg1"/>
                </a:solidFill>
                <a:latin typeface="Bebas Neue" panose="020B0506020202020201" pitchFamily="34" charset="0"/>
              </a:rPr>
              <a:t/>
            </a:r>
            <a:br>
              <a:rPr lang="en-US" sz="1600" dirty="0" smtClean="0">
                <a:solidFill>
                  <a:schemeClr val="bg1"/>
                </a:solidFill>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cxnSp>
        <p:nvCxnSpPr>
          <p:cNvPr id="31" name="Gerade Verbindung 30"/>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2"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33" name="Rechteck 3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4" name="Gruppieren 33"/>
            <p:cNvGrpSpPr/>
            <p:nvPr/>
          </p:nvGrpSpPr>
          <p:grpSpPr bwMode="gray">
            <a:xfrm>
              <a:off x="9144000" y="569121"/>
              <a:ext cx="297657" cy="962022"/>
              <a:chOff x="9144000" y="569121"/>
              <a:chExt cx="297657" cy="962022"/>
            </a:xfrm>
          </p:grpSpPr>
          <p:cxnSp>
            <p:nvCxnSpPr>
              <p:cNvPr id="37"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8"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9"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79521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hteck 11"/>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pic>
        <p:nvPicPr>
          <p:cNvPr id="13"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Diagramm 2"/>
          <p:cNvGraphicFramePr/>
          <p:nvPr>
            <p:extLst>
              <p:ext uri="{D42A27DB-BD31-4B8C-83A1-F6EECF244321}">
                <p14:modId xmlns:p14="http://schemas.microsoft.com/office/powerpoint/2010/main" val="1748636238"/>
              </p:ext>
            </p:extLst>
          </p:nvPr>
        </p:nvGraphicFramePr>
        <p:xfrm>
          <a:off x="230909" y="1348508"/>
          <a:ext cx="11505638" cy="3050203"/>
        </p:xfrm>
        <a:graphic>
          <a:graphicData uri="http://schemas.openxmlformats.org/drawingml/2006/chart">
            <c:chart xmlns:c="http://schemas.openxmlformats.org/drawingml/2006/chart" xmlns:r="http://schemas.openxmlformats.org/officeDocument/2006/relationships" r:id="rId3"/>
          </a:graphicData>
        </a:graphic>
      </p:graphicFrame>
      <p:sp>
        <p:nvSpPr>
          <p:cNvPr id="8" name="Inhaltsplatzhalter 19"/>
          <p:cNvSpPr txBox="1">
            <a:spLocks/>
          </p:cNvSpPr>
          <p:nvPr/>
        </p:nvSpPr>
        <p:spPr>
          <a:xfrm>
            <a:off x="590549"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3"/>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t>This text can be replaced with your own text. This is a placeholder text. </a:t>
            </a:r>
            <a:endParaRPr lang="en-US" sz="1800" dirty="0"/>
          </a:p>
        </p:txBody>
      </p:sp>
      <p:sp>
        <p:nvSpPr>
          <p:cNvPr id="9" name="Inhaltsplatzhalter 19"/>
          <p:cNvSpPr txBox="1">
            <a:spLocks/>
          </p:cNvSpPr>
          <p:nvPr/>
        </p:nvSpPr>
        <p:spPr>
          <a:xfrm>
            <a:off x="4259791"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6"/>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t>This text can be replaced with your own text. This is a placeholder text. </a:t>
            </a:r>
            <a:endParaRPr lang="en-US" sz="1800" dirty="0"/>
          </a:p>
        </p:txBody>
      </p:sp>
      <p:sp>
        <p:nvSpPr>
          <p:cNvPr id="10" name="Inhaltsplatzhalter 19"/>
          <p:cNvSpPr txBox="1">
            <a:spLocks/>
          </p:cNvSpPr>
          <p:nvPr/>
        </p:nvSpPr>
        <p:spPr>
          <a:xfrm>
            <a:off x="7929032"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1"/>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t>This text can be replaced with your own text. This is a placeholder text. </a:t>
            </a:r>
            <a:endParaRPr lang="en-US" sz="1800" dirty="0"/>
          </a:p>
        </p:txBody>
      </p:sp>
      <p:cxnSp>
        <p:nvCxnSpPr>
          <p:cNvPr id="11" name="Gerade Verbindung 10"/>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14"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5" name="Rechteck 14"/>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6" name="Gruppieren 15"/>
            <p:cNvGrpSpPr/>
            <p:nvPr/>
          </p:nvGrpSpPr>
          <p:grpSpPr bwMode="gray">
            <a:xfrm>
              <a:off x="9144000" y="569121"/>
              <a:ext cx="297657" cy="962022"/>
              <a:chOff x="9144000" y="569121"/>
              <a:chExt cx="297657" cy="962022"/>
            </a:xfrm>
          </p:grpSpPr>
          <p:cxnSp>
            <p:nvCxnSpPr>
              <p:cNvPr id="17"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8"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9"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4148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hteck 11"/>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aphicFrame>
        <p:nvGraphicFramePr>
          <p:cNvPr id="5" name="Object 2"/>
          <p:cNvGraphicFramePr>
            <a:graphicFrameLocks noChangeAspect="1"/>
          </p:cNvGraphicFramePr>
          <p:nvPr>
            <p:custDataLst>
              <p:tags r:id="rId1"/>
            </p:custDataLst>
            <p:extLst>
              <p:ext uri="{D42A27DB-BD31-4B8C-83A1-F6EECF244321}">
                <p14:modId xmlns:p14="http://schemas.microsoft.com/office/powerpoint/2010/main" val="713023232"/>
              </p:ext>
            </p:extLst>
          </p:nvPr>
        </p:nvGraphicFramePr>
        <p:xfrm>
          <a:off x="189782" y="1509713"/>
          <a:ext cx="11810856" cy="3361314"/>
        </p:xfrm>
        <a:graphic>
          <a:graphicData uri="http://schemas.openxmlformats.org/drawingml/2006/chart">
            <c:chart xmlns:c="http://schemas.openxmlformats.org/drawingml/2006/chart" xmlns:r="http://schemas.openxmlformats.org/officeDocument/2006/relationships" r:id="rId3"/>
          </a:graphicData>
        </a:graphic>
      </p:graphicFrame>
      <p:cxnSp>
        <p:nvCxnSpPr>
          <p:cNvPr id="8" name="Gerade Verbindung 7"/>
          <p:cNvCxnSpPr/>
          <p:nvPr/>
        </p:nvCxnSpPr>
        <p:spPr>
          <a:xfrm>
            <a:off x="6095206" y="4842656"/>
            <a:ext cx="0" cy="962832"/>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9" name="Gerade Verbindung 8"/>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Inhaltsplatzhalter 19"/>
          <p:cNvSpPr txBox="1">
            <a:spLocks/>
          </p:cNvSpPr>
          <p:nvPr/>
        </p:nvSpPr>
        <p:spPr>
          <a:xfrm>
            <a:off x="540000"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000" dirty="0" smtClean="0">
                <a:solidFill>
                  <a:schemeClr val="accent1"/>
                </a:solidFill>
                <a:latin typeface="Bebas Neue" panose="020B0506020202020201" pitchFamily="34" charset="0"/>
              </a:rPr>
              <a:t>PLACEHOLDER</a:t>
            </a:r>
            <a:r>
              <a:rPr lang="en-US" sz="1500" dirty="0" smtClean="0"/>
              <a:t/>
            </a:r>
            <a:br>
              <a:rPr lang="en-US" sz="1500" dirty="0" smtClean="0"/>
            </a:br>
            <a:r>
              <a:rPr lang="en-US" sz="1800" dirty="0" smtClean="0"/>
              <a:t>If you don’t want to use the style and size of the fonts as used in this placeholder it is possible to replace it by selecting different options.</a:t>
            </a:r>
            <a:endParaRPr lang="en-US" sz="1800" dirty="0"/>
          </a:p>
        </p:txBody>
      </p:sp>
      <p:sp>
        <p:nvSpPr>
          <p:cNvPr id="11" name="Inhaltsplatzhalter 19"/>
          <p:cNvSpPr txBox="1">
            <a:spLocks/>
          </p:cNvSpPr>
          <p:nvPr/>
        </p:nvSpPr>
        <p:spPr>
          <a:xfrm>
            <a:off x="6190302"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000" dirty="0" smtClean="0">
                <a:solidFill>
                  <a:schemeClr val="accent3"/>
                </a:solidFill>
                <a:latin typeface="Bebas Neue" panose="020B0506020202020201" pitchFamily="34" charset="0"/>
              </a:rPr>
              <a:t>PLACEHOLDER</a:t>
            </a:r>
            <a:r>
              <a:rPr lang="en-US" sz="1500" dirty="0" smtClean="0"/>
              <a:t/>
            </a:r>
            <a:br>
              <a:rPr lang="en-US" sz="1500" dirty="0" smtClean="0"/>
            </a:br>
            <a:r>
              <a:rPr lang="en-US" sz="1800" dirty="0" smtClean="0"/>
              <a:t>If you don’t want to use the style and size of the fonts as used in this placeholder it is possible to replace it by selecting different options.</a:t>
            </a:r>
            <a:endParaRPr lang="en-US" sz="1800" dirty="0"/>
          </a:p>
        </p:txBody>
      </p:sp>
      <p:grpSp>
        <p:nvGrpSpPr>
          <p:cNvPr id="13"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4" name="Rechteck 13"/>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5" name="Gruppieren 14"/>
            <p:cNvGrpSpPr/>
            <p:nvPr/>
          </p:nvGrpSpPr>
          <p:grpSpPr bwMode="gray">
            <a:xfrm>
              <a:off x="9144000" y="569121"/>
              <a:ext cx="297657" cy="962022"/>
              <a:chOff x="9144000" y="569121"/>
              <a:chExt cx="297657" cy="962022"/>
            </a:xfrm>
          </p:grpSpPr>
          <p:cxnSp>
            <p:nvCxnSpPr>
              <p:cNvPr id="16"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7"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8"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008564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7"/>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aphicFrame>
        <p:nvGraphicFramePr>
          <p:cNvPr id="3" name="Diagramm 2"/>
          <p:cNvGraphicFramePr/>
          <p:nvPr>
            <p:extLst>
              <p:ext uri="{D42A27DB-BD31-4B8C-83A1-F6EECF244321}">
                <p14:modId xmlns:p14="http://schemas.microsoft.com/office/powerpoint/2010/main" val="801369005"/>
              </p:ext>
            </p:extLst>
          </p:nvPr>
        </p:nvGraphicFramePr>
        <p:xfrm>
          <a:off x="138023" y="720020"/>
          <a:ext cx="11688792" cy="4033136"/>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cxnSp>
        <p:nvCxnSpPr>
          <p:cNvPr id="23" name="Gerade Verbindung 22"/>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15" name="Gerade Verbindung 14"/>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sp>
        <p:nvSpPr>
          <p:cNvPr id="13"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The text demonstrates how your own </a:t>
            </a:r>
            <a:br>
              <a:rPr lang="en-US" sz="1800" dirty="0" smtClean="0">
                <a:solidFill>
                  <a:schemeClr val="bg1"/>
                </a:solidFill>
              </a:rPr>
            </a:br>
            <a:r>
              <a:rPr lang="en-US" sz="1800" dirty="0" smtClean="0">
                <a:solidFill>
                  <a:schemeClr val="bg1"/>
                </a:solidFill>
              </a:rPr>
              <a:t>text will look when you replace the </a:t>
            </a:r>
            <a:br>
              <a:rPr lang="en-US" sz="1800" dirty="0" smtClean="0">
                <a:solidFill>
                  <a:schemeClr val="bg1"/>
                </a:solidFill>
              </a:rPr>
            </a:br>
            <a:r>
              <a:rPr lang="en-US" sz="1800" dirty="0" smtClean="0">
                <a:solidFill>
                  <a:schemeClr val="bg1"/>
                </a:solidFill>
              </a:rPr>
              <a:t>placeholder with your own text. </a:t>
            </a:r>
            <a:endParaRPr lang="en-US" sz="1800" dirty="0">
              <a:solidFill>
                <a:schemeClr val="bg1"/>
              </a:solidFill>
            </a:endParaRPr>
          </a:p>
        </p:txBody>
      </p:sp>
      <p:grpSp>
        <p:nvGrpSpPr>
          <p:cNvPr id="9"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0" name="Rechteck 9"/>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1" name="Gruppieren 10"/>
            <p:cNvGrpSpPr/>
            <p:nvPr/>
          </p:nvGrpSpPr>
          <p:grpSpPr bwMode="gray">
            <a:xfrm>
              <a:off x="9144000" y="569121"/>
              <a:ext cx="297657" cy="962022"/>
              <a:chOff x="9144000" y="569121"/>
              <a:chExt cx="297657" cy="962022"/>
            </a:xfrm>
          </p:grpSpPr>
          <p:cxnSp>
            <p:nvCxnSpPr>
              <p:cNvPr id="14"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6"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7"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915603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platzhalter 8"/>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2423" b="2423"/>
          <a:stretch>
            <a:fillRect/>
          </a:stretch>
        </p:blipFill>
        <p:spPr/>
      </p:pic>
      <p:sp>
        <p:nvSpPr>
          <p:cNvPr id="197" name="Rechteck 196"/>
          <p:cNvSpPr/>
          <p:nvPr/>
        </p:nvSpPr>
        <p:spPr>
          <a:xfrm>
            <a:off x="1" y="0"/>
            <a:ext cx="12197808" cy="6858000"/>
          </a:xfrm>
          <a:prstGeom prst="rect">
            <a:avLst/>
          </a:prstGeom>
          <a:solidFill>
            <a:schemeClr val="tx2">
              <a:lumMod val="50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bwMode="gray"/>
        <p:txBody>
          <a:bodyPr/>
          <a:lstStyle/>
          <a:p>
            <a:r>
              <a:rPr lang="en-US" dirty="0" smtClean="0">
                <a:solidFill>
                  <a:schemeClr val="bg1"/>
                </a:solidFill>
              </a:rPr>
              <a:t>Infographics – Diagrams</a:t>
            </a:r>
            <a:endParaRPr lang="en-US" dirty="0">
              <a:solidFill>
                <a:schemeClr val="bg1"/>
              </a:solidFill>
            </a:endParaRPr>
          </a:p>
        </p:txBody>
      </p:sp>
      <p:sp>
        <p:nvSpPr>
          <p:cNvPr id="20" name="Freeform 7"/>
          <p:cNvSpPr>
            <a:spLocks/>
          </p:cNvSpPr>
          <p:nvPr/>
        </p:nvSpPr>
        <p:spPr bwMode="gray">
          <a:xfrm>
            <a:off x="8343867" y="2800635"/>
            <a:ext cx="0" cy="1311275"/>
          </a:xfrm>
          <a:custGeom>
            <a:avLst/>
            <a:gdLst>
              <a:gd name="T0" fmla="*/ 0 h 826"/>
              <a:gd name="T1" fmla="*/ 0 h 826"/>
              <a:gd name="T2" fmla="*/ 166 h 826"/>
              <a:gd name="T3" fmla="*/ 166 h 826"/>
              <a:gd name="T4" fmla="*/ 826 h 826"/>
              <a:gd name="T5" fmla="*/ 826 h 826"/>
              <a:gd name="T6" fmla="*/ 166 h 826"/>
              <a:gd name="T7" fmla="*/ 166 h 826"/>
              <a:gd name="T8" fmla="*/ 0 h 826"/>
              <a:gd name="T9" fmla="*/ 0 h 82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826">
                <a:moveTo>
                  <a:pt x="0" y="0"/>
                </a:moveTo>
                <a:lnTo>
                  <a:pt x="0" y="0"/>
                </a:lnTo>
                <a:lnTo>
                  <a:pt x="0" y="166"/>
                </a:lnTo>
                <a:lnTo>
                  <a:pt x="0" y="166"/>
                </a:lnTo>
                <a:lnTo>
                  <a:pt x="0" y="826"/>
                </a:lnTo>
                <a:lnTo>
                  <a:pt x="0" y="826"/>
                </a:lnTo>
                <a:lnTo>
                  <a:pt x="0" y="166"/>
                </a:lnTo>
                <a:lnTo>
                  <a:pt x="0" y="166"/>
                </a:lnTo>
                <a:lnTo>
                  <a:pt x="0" y="0"/>
                </a:lnTo>
                <a:lnTo>
                  <a:pt x="0" y="0"/>
                </a:lnTo>
                <a:close/>
              </a:path>
            </a:pathLst>
          </a:custGeom>
          <a:solidFill>
            <a:srgbClr val="C2D4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1" name="Freeform 8"/>
          <p:cNvSpPr>
            <a:spLocks/>
          </p:cNvSpPr>
          <p:nvPr/>
        </p:nvSpPr>
        <p:spPr bwMode="gray">
          <a:xfrm>
            <a:off x="8343867" y="2800635"/>
            <a:ext cx="0" cy="1311275"/>
          </a:xfrm>
          <a:custGeom>
            <a:avLst/>
            <a:gdLst>
              <a:gd name="T0" fmla="*/ 0 h 826"/>
              <a:gd name="T1" fmla="*/ 0 h 826"/>
              <a:gd name="T2" fmla="*/ 166 h 826"/>
              <a:gd name="T3" fmla="*/ 166 h 826"/>
              <a:gd name="T4" fmla="*/ 826 h 826"/>
              <a:gd name="T5" fmla="*/ 826 h 826"/>
              <a:gd name="T6" fmla="*/ 166 h 826"/>
              <a:gd name="T7" fmla="*/ 166 h 826"/>
              <a:gd name="T8" fmla="*/ 0 h 826"/>
              <a:gd name="T9" fmla="*/ 0 h 82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826">
                <a:moveTo>
                  <a:pt x="0" y="0"/>
                </a:moveTo>
                <a:lnTo>
                  <a:pt x="0" y="0"/>
                </a:lnTo>
                <a:lnTo>
                  <a:pt x="0" y="166"/>
                </a:lnTo>
                <a:lnTo>
                  <a:pt x="0" y="166"/>
                </a:lnTo>
                <a:lnTo>
                  <a:pt x="0" y="826"/>
                </a:lnTo>
                <a:lnTo>
                  <a:pt x="0" y="826"/>
                </a:lnTo>
                <a:lnTo>
                  <a:pt x="0" y="166"/>
                </a:lnTo>
                <a:lnTo>
                  <a:pt x="0" y="166"/>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2" name="Freeform 9"/>
          <p:cNvSpPr>
            <a:spLocks/>
          </p:cNvSpPr>
          <p:nvPr/>
        </p:nvSpPr>
        <p:spPr bwMode="gray">
          <a:xfrm>
            <a:off x="8343867" y="2800635"/>
            <a:ext cx="658813" cy="1135063"/>
          </a:xfrm>
          <a:custGeom>
            <a:avLst/>
            <a:gdLst>
              <a:gd name="T0" fmla="*/ 0 w 415"/>
              <a:gd name="T1" fmla="*/ 0 h 715"/>
              <a:gd name="T2" fmla="*/ 0 w 415"/>
              <a:gd name="T3" fmla="*/ 0 h 715"/>
              <a:gd name="T4" fmla="*/ 0 w 415"/>
              <a:gd name="T5" fmla="*/ 0 h 715"/>
              <a:gd name="T6" fmla="*/ 0 w 415"/>
              <a:gd name="T7" fmla="*/ 0 h 715"/>
              <a:gd name="T8" fmla="*/ 83 w 415"/>
              <a:gd name="T9" fmla="*/ 142 h 715"/>
              <a:gd name="T10" fmla="*/ 83 w 415"/>
              <a:gd name="T11" fmla="*/ 142 h 715"/>
              <a:gd name="T12" fmla="*/ 415 w 415"/>
              <a:gd name="T13" fmla="*/ 715 h 715"/>
              <a:gd name="T14" fmla="*/ 415 w 415"/>
              <a:gd name="T15" fmla="*/ 715 h 715"/>
              <a:gd name="T16" fmla="*/ 83 w 415"/>
              <a:gd name="T17" fmla="*/ 142 h 715"/>
              <a:gd name="T18" fmla="*/ 83 w 415"/>
              <a:gd name="T19" fmla="*/ 142 h 715"/>
              <a:gd name="T20" fmla="*/ 0 w 415"/>
              <a:gd name="T21"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715">
                <a:moveTo>
                  <a:pt x="0" y="0"/>
                </a:moveTo>
                <a:lnTo>
                  <a:pt x="0" y="0"/>
                </a:lnTo>
                <a:lnTo>
                  <a:pt x="0" y="0"/>
                </a:lnTo>
                <a:lnTo>
                  <a:pt x="0" y="0"/>
                </a:lnTo>
                <a:lnTo>
                  <a:pt x="83" y="142"/>
                </a:lnTo>
                <a:lnTo>
                  <a:pt x="83" y="142"/>
                </a:lnTo>
                <a:lnTo>
                  <a:pt x="415" y="715"/>
                </a:lnTo>
                <a:lnTo>
                  <a:pt x="415" y="715"/>
                </a:lnTo>
                <a:lnTo>
                  <a:pt x="83" y="142"/>
                </a:lnTo>
                <a:lnTo>
                  <a:pt x="83" y="142"/>
                </a:lnTo>
                <a:lnTo>
                  <a:pt x="0" y="0"/>
                </a:lnTo>
                <a:close/>
              </a:path>
            </a:pathLst>
          </a:custGeom>
          <a:solidFill>
            <a:srgbClr val="7F7F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3" name="Freeform 10"/>
          <p:cNvSpPr>
            <a:spLocks/>
          </p:cNvSpPr>
          <p:nvPr/>
        </p:nvSpPr>
        <p:spPr bwMode="gray">
          <a:xfrm>
            <a:off x="8343867" y="2800635"/>
            <a:ext cx="658813" cy="1135063"/>
          </a:xfrm>
          <a:custGeom>
            <a:avLst/>
            <a:gdLst>
              <a:gd name="T0" fmla="*/ 0 w 415"/>
              <a:gd name="T1" fmla="*/ 0 h 715"/>
              <a:gd name="T2" fmla="*/ 0 w 415"/>
              <a:gd name="T3" fmla="*/ 0 h 715"/>
              <a:gd name="T4" fmla="*/ 0 w 415"/>
              <a:gd name="T5" fmla="*/ 0 h 715"/>
              <a:gd name="T6" fmla="*/ 0 w 415"/>
              <a:gd name="T7" fmla="*/ 0 h 715"/>
              <a:gd name="T8" fmla="*/ 83 w 415"/>
              <a:gd name="T9" fmla="*/ 142 h 715"/>
              <a:gd name="T10" fmla="*/ 83 w 415"/>
              <a:gd name="T11" fmla="*/ 142 h 715"/>
              <a:gd name="T12" fmla="*/ 415 w 415"/>
              <a:gd name="T13" fmla="*/ 715 h 715"/>
              <a:gd name="T14" fmla="*/ 415 w 415"/>
              <a:gd name="T15" fmla="*/ 715 h 715"/>
              <a:gd name="T16" fmla="*/ 83 w 415"/>
              <a:gd name="T17" fmla="*/ 142 h 715"/>
              <a:gd name="T18" fmla="*/ 83 w 415"/>
              <a:gd name="T19" fmla="*/ 142 h 715"/>
              <a:gd name="T20" fmla="*/ 0 w 415"/>
              <a:gd name="T21"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5" h="715">
                <a:moveTo>
                  <a:pt x="0" y="0"/>
                </a:moveTo>
                <a:lnTo>
                  <a:pt x="0" y="0"/>
                </a:lnTo>
                <a:lnTo>
                  <a:pt x="0" y="0"/>
                </a:lnTo>
                <a:lnTo>
                  <a:pt x="0" y="0"/>
                </a:lnTo>
                <a:lnTo>
                  <a:pt x="83" y="142"/>
                </a:lnTo>
                <a:lnTo>
                  <a:pt x="83" y="142"/>
                </a:lnTo>
                <a:lnTo>
                  <a:pt x="415" y="715"/>
                </a:lnTo>
                <a:lnTo>
                  <a:pt x="415" y="715"/>
                </a:lnTo>
                <a:lnTo>
                  <a:pt x="83" y="142"/>
                </a:lnTo>
                <a:lnTo>
                  <a:pt x="83" y="14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4" name="Freeform 11"/>
          <p:cNvSpPr>
            <a:spLocks/>
          </p:cNvSpPr>
          <p:nvPr/>
        </p:nvSpPr>
        <p:spPr bwMode="gray">
          <a:xfrm>
            <a:off x="8343867" y="2800635"/>
            <a:ext cx="1311275" cy="0"/>
          </a:xfrm>
          <a:custGeom>
            <a:avLst/>
            <a:gdLst>
              <a:gd name="T0" fmla="*/ 826 w 826"/>
              <a:gd name="T1" fmla="*/ 166 w 826"/>
              <a:gd name="T2" fmla="*/ 166 w 826"/>
              <a:gd name="T3" fmla="*/ 0 w 826"/>
              <a:gd name="T4" fmla="*/ 0 w 826"/>
              <a:gd name="T5" fmla="*/ 0 w 826"/>
              <a:gd name="T6" fmla="*/ 0 w 826"/>
              <a:gd name="T7" fmla="*/ 0 w 826"/>
              <a:gd name="T8" fmla="*/ 166 w 826"/>
              <a:gd name="T9" fmla="*/ 166 w 826"/>
              <a:gd name="T10" fmla="*/ 826 w 826"/>
              <a:gd name="T11" fmla="*/ 826 w 826"/>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Lst>
            <a:rect l="0" t="0" r="r" b="b"/>
            <a:pathLst>
              <a:path w="826">
                <a:moveTo>
                  <a:pt x="826" y="0"/>
                </a:moveTo>
                <a:lnTo>
                  <a:pt x="166" y="0"/>
                </a:lnTo>
                <a:lnTo>
                  <a:pt x="166" y="0"/>
                </a:lnTo>
                <a:lnTo>
                  <a:pt x="0" y="0"/>
                </a:lnTo>
                <a:lnTo>
                  <a:pt x="0" y="0"/>
                </a:lnTo>
                <a:lnTo>
                  <a:pt x="0" y="0"/>
                </a:lnTo>
                <a:lnTo>
                  <a:pt x="0" y="0"/>
                </a:lnTo>
                <a:lnTo>
                  <a:pt x="0" y="0"/>
                </a:lnTo>
                <a:lnTo>
                  <a:pt x="166" y="0"/>
                </a:lnTo>
                <a:lnTo>
                  <a:pt x="166" y="0"/>
                </a:lnTo>
                <a:lnTo>
                  <a:pt x="826" y="0"/>
                </a:lnTo>
                <a:lnTo>
                  <a:pt x="826" y="0"/>
                </a:lnTo>
                <a:close/>
              </a:path>
            </a:pathLst>
          </a:custGeom>
          <a:solidFill>
            <a:srgbClr val="7F7F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5" name="Freeform 12"/>
          <p:cNvSpPr>
            <a:spLocks/>
          </p:cNvSpPr>
          <p:nvPr/>
        </p:nvSpPr>
        <p:spPr bwMode="gray">
          <a:xfrm>
            <a:off x="8343867" y="2800635"/>
            <a:ext cx="1311275" cy="0"/>
          </a:xfrm>
          <a:custGeom>
            <a:avLst/>
            <a:gdLst>
              <a:gd name="T0" fmla="*/ 826 w 826"/>
              <a:gd name="T1" fmla="*/ 166 w 826"/>
              <a:gd name="T2" fmla="*/ 166 w 826"/>
              <a:gd name="T3" fmla="*/ 0 w 826"/>
              <a:gd name="T4" fmla="*/ 0 w 826"/>
              <a:gd name="T5" fmla="*/ 0 w 826"/>
              <a:gd name="T6" fmla="*/ 0 w 826"/>
              <a:gd name="T7" fmla="*/ 0 w 826"/>
              <a:gd name="T8" fmla="*/ 166 w 826"/>
              <a:gd name="T9" fmla="*/ 166 w 826"/>
              <a:gd name="T10" fmla="*/ 826 w 826"/>
              <a:gd name="T11" fmla="*/ 826 w 826"/>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Lst>
            <a:rect l="0" t="0" r="r" b="b"/>
            <a:pathLst>
              <a:path w="826">
                <a:moveTo>
                  <a:pt x="826" y="0"/>
                </a:moveTo>
                <a:lnTo>
                  <a:pt x="166" y="0"/>
                </a:lnTo>
                <a:lnTo>
                  <a:pt x="166" y="0"/>
                </a:lnTo>
                <a:lnTo>
                  <a:pt x="0" y="0"/>
                </a:lnTo>
                <a:lnTo>
                  <a:pt x="0" y="0"/>
                </a:lnTo>
                <a:lnTo>
                  <a:pt x="0" y="0"/>
                </a:lnTo>
                <a:lnTo>
                  <a:pt x="0" y="0"/>
                </a:lnTo>
                <a:lnTo>
                  <a:pt x="0" y="0"/>
                </a:lnTo>
                <a:lnTo>
                  <a:pt x="166" y="0"/>
                </a:lnTo>
                <a:lnTo>
                  <a:pt x="166" y="0"/>
                </a:lnTo>
                <a:lnTo>
                  <a:pt x="826" y="0"/>
                </a:lnTo>
                <a:lnTo>
                  <a:pt x="8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6" name="Freeform 15"/>
          <p:cNvSpPr>
            <a:spLocks/>
          </p:cNvSpPr>
          <p:nvPr/>
        </p:nvSpPr>
        <p:spPr bwMode="gray">
          <a:xfrm>
            <a:off x="7207217" y="2800635"/>
            <a:ext cx="1136650" cy="652463"/>
          </a:xfrm>
          <a:custGeom>
            <a:avLst/>
            <a:gdLst>
              <a:gd name="T0" fmla="*/ 716 w 716"/>
              <a:gd name="T1" fmla="*/ 0 h 411"/>
              <a:gd name="T2" fmla="*/ 716 w 716"/>
              <a:gd name="T3" fmla="*/ 0 h 411"/>
              <a:gd name="T4" fmla="*/ 573 w 716"/>
              <a:gd name="T5" fmla="*/ 83 h 411"/>
              <a:gd name="T6" fmla="*/ 573 w 716"/>
              <a:gd name="T7" fmla="*/ 83 h 411"/>
              <a:gd name="T8" fmla="*/ 0 w 716"/>
              <a:gd name="T9" fmla="*/ 411 h 411"/>
              <a:gd name="T10" fmla="*/ 0 w 716"/>
              <a:gd name="T11" fmla="*/ 411 h 411"/>
              <a:gd name="T12" fmla="*/ 573 w 716"/>
              <a:gd name="T13" fmla="*/ 83 h 411"/>
              <a:gd name="T14" fmla="*/ 573 w 716"/>
              <a:gd name="T15" fmla="*/ 83 h 411"/>
              <a:gd name="T16" fmla="*/ 716 w 716"/>
              <a:gd name="T17" fmla="*/ 0 h 411"/>
              <a:gd name="T18" fmla="*/ 716 w 716"/>
              <a:gd name="T19" fmla="*/ 0 h 411"/>
              <a:gd name="T20" fmla="*/ 716 w 716"/>
              <a:gd name="T21" fmla="*/ 0 h 411"/>
              <a:gd name="T22" fmla="*/ 716 w 716"/>
              <a:gd name="T23"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6" h="411">
                <a:moveTo>
                  <a:pt x="716" y="0"/>
                </a:moveTo>
                <a:lnTo>
                  <a:pt x="716" y="0"/>
                </a:lnTo>
                <a:lnTo>
                  <a:pt x="573" y="83"/>
                </a:lnTo>
                <a:lnTo>
                  <a:pt x="573" y="83"/>
                </a:lnTo>
                <a:lnTo>
                  <a:pt x="0" y="411"/>
                </a:lnTo>
                <a:lnTo>
                  <a:pt x="0" y="411"/>
                </a:lnTo>
                <a:lnTo>
                  <a:pt x="573" y="83"/>
                </a:lnTo>
                <a:lnTo>
                  <a:pt x="573" y="83"/>
                </a:lnTo>
                <a:lnTo>
                  <a:pt x="716" y="0"/>
                </a:lnTo>
                <a:lnTo>
                  <a:pt x="716" y="0"/>
                </a:lnTo>
                <a:lnTo>
                  <a:pt x="716" y="0"/>
                </a:lnTo>
                <a:lnTo>
                  <a:pt x="716" y="0"/>
                </a:lnTo>
                <a:close/>
              </a:path>
            </a:pathLst>
          </a:custGeom>
          <a:solidFill>
            <a:srgbClr val="7F7F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7" name="Freeform 16"/>
          <p:cNvSpPr>
            <a:spLocks/>
          </p:cNvSpPr>
          <p:nvPr/>
        </p:nvSpPr>
        <p:spPr bwMode="gray">
          <a:xfrm>
            <a:off x="7207217" y="2800635"/>
            <a:ext cx="1136650" cy="652463"/>
          </a:xfrm>
          <a:custGeom>
            <a:avLst/>
            <a:gdLst>
              <a:gd name="T0" fmla="*/ 716 w 716"/>
              <a:gd name="T1" fmla="*/ 0 h 411"/>
              <a:gd name="T2" fmla="*/ 716 w 716"/>
              <a:gd name="T3" fmla="*/ 0 h 411"/>
              <a:gd name="T4" fmla="*/ 573 w 716"/>
              <a:gd name="T5" fmla="*/ 83 h 411"/>
              <a:gd name="T6" fmla="*/ 573 w 716"/>
              <a:gd name="T7" fmla="*/ 83 h 411"/>
              <a:gd name="T8" fmla="*/ 0 w 716"/>
              <a:gd name="T9" fmla="*/ 411 h 411"/>
              <a:gd name="T10" fmla="*/ 0 w 716"/>
              <a:gd name="T11" fmla="*/ 411 h 411"/>
              <a:gd name="T12" fmla="*/ 573 w 716"/>
              <a:gd name="T13" fmla="*/ 83 h 411"/>
              <a:gd name="T14" fmla="*/ 573 w 716"/>
              <a:gd name="T15" fmla="*/ 83 h 411"/>
              <a:gd name="T16" fmla="*/ 716 w 716"/>
              <a:gd name="T17" fmla="*/ 0 h 411"/>
              <a:gd name="T18" fmla="*/ 716 w 716"/>
              <a:gd name="T19" fmla="*/ 0 h 411"/>
              <a:gd name="T20" fmla="*/ 716 w 716"/>
              <a:gd name="T21" fmla="*/ 0 h 411"/>
              <a:gd name="T22" fmla="*/ 716 w 716"/>
              <a:gd name="T23"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6" h="411">
                <a:moveTo>
                  <a:pt x="716" y="0"/>
                </a:moveTo>
                <a:lnTo>
                  <a:pt x="716" y="0"/>
                </a:lnTo>
                <a:lnTo>
                  <a:pt x="573" y="83"/>
                </a:lnTo>
                <a:lnTo>
                  <a:pt x="573" y="83"/>
                </a:lnTo>
                <a:lnTo>
                  <a:pt x="0" y="411"/>
                </a:lnTo>
                <a:lnTo>
                  <a:pt x="0" y="411"/>
                </a:lnTo>
                <a:lnTo>
                  <a:pt x="573" y="83"/>
                </a:lnTo>
                <a:lnTo>
                  <a:pt x="573" y="83"/>
                </a:lnTo>
                <a:lnTo>
                  <a:pt x="716" y="0"/>
                </a:lnTo>
                <a:lnTo>
                  <a:pt x="716" y="0"/>
                </a:lnTo>
                <a:lnTo>
                  <a:pt x="716" y="0"/>
                </a:lnTo>
                <a:lnTo>
                  <a:pt x="71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8" name="Freeform 17"/>
          <p:cNvSpPr>
            <a:spLocks/>
          </p:cNvSpPr>
          <p:nvPr/>
        </p:nvSpPr>
        <p:spPr bwMode="gray">
          <a:xfrm>
            <a:off x="7689817" y="2800635"/>
            <a:ext cx="654050" cy="1135063"/>
          </a:xfrm>
          <a:custGeom>
            <a:avLst/>
            <a:gdLst>
              <a:gd name="T0" fmla="*/ 412 w 412"/>
              <a:gd name="T1" fmla="*/ 0 h 715"/>
              <a:gd name="T2" fmla="*/ 412 w 412"/>
              <a:gd name="T3" fmla="*/ 0 h 715"/>
              <a:gd name="T4" fmla="*/ 329 w 412"/>
              <a:gd name="T5" fmla="*/ 142 h 715"/>
              <a:gd name="T6" fmla="*/ 329 w 412"/>
              <a:gd name="T7" fmla="*/ 142 h 715"/>
              <a:gd name="T8" fmla="*/ 0 w 412"/>
              <a:gd name="T9" fmla="*/ 715 h 715"/>
              <a:gd name="T10" fmla="*/ 0 w 412"/>
              <a:gd name="T11" fmla="*/ 715 h 715"/>
              <a:gd name="T12" fmla="*/ 329 w 412"/>
              <a:gd name="T13" fmla="*/ 142 h 715"/>
              <a:gd name="T14" fmla="*/ 329 w 412"/>
              <a:gd name="T15" fmla="*/ 142 h 715"/>
              <a:gd name="T16" fmla="*/ 412 w 412"/>
              <a:gd name="T17" fmla="*/ 0 h 715"/>
              <a:gd name="T18" fmla="*/ 412 w 412"/>
              <a:gd name="T19" fmla="*/ 0 h 715"/>
              <a:gd name="T20" fmla="*/ 412 w 412"/>
              <a:gd name="T21" fmla="*/ 0 h 715"/>
              <a:gd name="T22" fmla="*/ 412 w 412"/>
              <a:gd name="T23" fmla="*/ 0 h 715"/>
              <a:gd name="T24" fmla="*/ 412 w 412"/>
              <a:gd name="T25" fmla="*/ 0 h 715"/>
              <a:gd name="T26" fmla="*/ 412 w 412"/>
              <a:gd name="T27" fmla="*/ 0 h 715"/>
              <a:gd name="T28" fmla="*/ 412 w 412"/>
              <a:gd name="T29"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 h="715">
                <a:moveTo>
                  <a:pt x="412" y="0"/>
                </a:moveTo>
                <a:lnTo>
                  <a:pt x="412" y="0"/>
                </a:lnTo>
                <a:lnTo>
                  <a:pt x="329" y="142"/>
                </a:lnTo>
                <a:lnTo>
                  <a:pt x="329" y="142"/>
                </a:lnTo>
                <a:lnTo>
                  <a:pt x="0" y="715"/>
                </a:lnTo>
                <a:lnTo>
                  <a:pt x="0" y="715"/>
                </a:lnTo>
                <a:lnTo>
                  <a:pt x="329" y="142"/>
                </a:lnTo>
                <a:lnTo>
                  <a:pt x="329" y="142"/>
                </a:lnTo>
                <a:lnTo>
                  <a:pt x="412" y="0"/>
                </a:lnTo>
                <a:lnTo>
                  <a:pt x="412" y="0"/>
                </a:lnTo>
                <a:lnTo>
                  <a:pt x="412" y="0"/>
                </a:lnTo>
                <a:lnTo>
                  <a:pt x="412" y="0"/>
                </a:lnTo>
                <a:lnTo>
                  <a:pt x="412" y="0"/>
                </a:lnTo>
                <a:lnTo>
                  <a:pt x="412" y="0"/>
                </a:lnTo>
                <a:lnTo>
                  <a:pt x="412" y="0"/>
                </a:lnTo>
                <a:close/>
              </a:path>
            </a:pathLst>
          </a:custGeom>
          <a:solidFill>
            <a:srgbClr val="C2D4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sp>
        <p:nvSpPr>
          <p:cNvPr id="29" name="Freeform 18"/>
          <p:cNvSpPr>
            <a:spLocks/>
          </p:cNvSpPr>
          <p:nvPr/>
        </p:nvSpPr>
        <p:spPr bwMode="gray">
          <a:xfrm>
            <a:off x="7689817" y="2800635"/>
            <a:ext cx="654050" cy="1135063"/>
          </a:xfrm>
          <a:custGeom>
            <a:avLst/>
            <a:gdLst>
              <a:gd name="T0" fmla="*/ 412 w 412"/>
              <a:gd name="T1" fmla="*/ 0 h 715"/>
              <a:gd name="T2" fmla="*/ 412 w 412"/>
              <a:gd name="T3" fmla="*/ 0 h 715"/>
              <a:gd name="T4" fmla="*/ 329 w 412"/>
              <a:gd name="T5" fmla="*/ 142 h 715"/>
              <a:gd name="T6" fmla="*/ 329 w 412"/>
              <a:gd name="T7" fmla="*/ 142 h 715"/>
              <a:gd name="T8" fmla="*/ 0 w 412"/>
              <a:gd name="T9" fmla="*/ 715 h 715"/>
              <a:gd name="T10" fmla="*/ 0 w 412"/>
              <a:gd name="T11" fmla="*/ 715 h 715"/>
              <a:gd name="T12" fmla="*/ 329 w 412"/>
              <a:gd name="T13" fmla="*/ 142 h 715"/>
              <a:gd name="T14" fmla="*/ 329 w 412"/>
              <a:gd name="T15" fmla="*/ 142 h 715"/>
              <a:gd name="T16" fmla="*/ 412 w 412"/>
              <a:gd name="T17" fmla="*/ 0 h 715"/>
              <a:gd name="T18" fmla="*/ 412 w 412"/>
              <a:gd name="T19" fmla="*/ 0 h 715"/>
              <a:gd name="T20" fmla="*/ 412 w 412"/>
              <a:gd name="T21" fmla="*/ 0 h 715"/>
              <a:gd name="T22" fmla="*/ 412 w 412"/>
              <a:gd name="T23" fmla="*/ 0 h 715"/>
              <a:gd name="T24" fmla="*/ 412 w 412"/>
              <a:gd name="T25" fmla="*/ 0 h 715"/>
              <a:gd name="T26" fmla="*/ 412 w 412"/>
              <a:gd name="T27" fmla="*/ 0 h 715"/>
              <a:gd name="T28" fmla="*/ 412 w 412"/>
              <a:gd name="T29"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 h="715">
                <a:moveTo>
                  <a:pt x="412" y="0"/>
                </a:moveTo>
                <a:lnTo>
                  <a:pt x="412" y="0"/>
                </a:lnTo>
                <a:lnTo>
                  <a:pt x="329" y="142"/>
                </a:lnTo>
                <a:lnTo>
                  <a:pt x="329" y="142"/>
                </a:lnTo>
                <a:lnTo>
                  <a:pt x="0" y="715"/>
                </a:lnTo>
                <a:lnTo>
                  <a:pt x="0" y="715"/>
                </a:lnTo>
                <a:lnTo>
                  <a:pt x="329" y="142"/>
                </a:lnTo>
                <a:lnTo>
                  <a:pt x="329" y="142"/>
                </a:lnTo>
                <a:lnTo>
                  <a:pt x="412" y="0"/>
                </a:lnTo>
                <a:lnTo>
                  <a:pt x="412" y="0"/>
                </a:lnTo>
                <a:lnTo>
                  <a:pt x="412" y="0"/>
                </a:lnTo>
                <a:lnTo>
                  <a:pt x="412" y="0"/>
                </a:lnTo>
                <a:lnTo>
                  <a:pt x="412" y="0"/>
                </a:lnTo>
                <a:lnTo>
                  <a:pt x="412" y="0"/>
                </a:lnTo>
                <a:lnTo>
                  <a:pt x="4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1">
              <a:latin typeface="Calibri Light" panose="020F0302020204030204" pitchFamily="34" charset="0"/>
            </a:endParaRPr>
          </a:p>
        </p:txBody>
      </p:sp>
      <p:cxnSp>
        <p:nvCxnSpPr>
          <p:cNvPr id="19" name="Gerade Verbindung 18"/>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31" name="Object 2"/>
          <p:cNvGraphicFramePr>
            <a:graphicFrameLocks noChangeAspect="1"/>
          </p:cNvGraphicFramePr>
          <p:nvPr>
            <p:custDataLst>
              <p:tags r:id="rId1"/>
            </p:custDataLst>
            <p:extLst>
              <p:ext uri="{D42A27DB-BD31-4B8C-83A1-F6EECF244321}">
                <p14:modId xmlns:p14="http://schemas.microsoft.com/office/powerpoint/2010/main" val="3959890009"/>
              </p:ext>
            </p:extLst>
          </p:nvPr>
        </p:nvGraphicFramePr>
        <p:xfrm>
          <a:off x="3" y="1509713"/>
          <a:ext cx="12190413" cy="3361314"/>
        </p:xfrm>
        <a:graphic>
          <a:graphicData uri="http://schemas.openxmlformats.org/drawingml/2006/chart">
            <c:chart xmlns:c="http://schemas.openxmlformats.org/drawingml/2006/chart" xmlns:r="http://schemas.openxmlformats.org/officeDocument/2006/relationships" r:id="rId4"/>
          </a:graphicData>
        </a:graphic>
      </p:graphicFrame>
      <p:sp>
        <p:nvSpPr>
          <p:cNvPr id="3" name="Rechteck 2"/>
          <p:cNvSpPr/>
          <p:nvPr/>
        </p:nvSpPr>
        <p:spPr bwMode="gray">
          <a:xfrm>
            <a:off x="8989218" y="1918223"/>
            <a:ext cx="2670970" cy="370158"/>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216000" bIns="0" rtlCol="0" anchor="ctr"/>
          <a:lstStyle/>
          <a:p>
            <a:pPr algn="r">
              <a:lnSpc>
                <a:spcPct val="90000"/>
              </a:lnSpc>
              <a:spcAft>
                <a:spcPts val="1000"/>
              </a:spcAft>
            </a:pPr>
            <a:r>
              <a:rPr lang="en-US" b="1" dirty="0" smtClean="0">
                <a:latin typeface="+mj-lt"/>
              </a:rPr>
              <a:t>3532</a:t>
            </a:r>
          </a:p>
        </p:txBody>
      </p:sp>
      <p:sp>
        <p:nvSpPr>
          <p:cNvPr id="32" name="Rechteck 31"/>
          <p:cNvSpPr/>
          <p:nvPr/>
        </p:nvSpPr>
        <p:spPr bwMode="gray">
          <a:xfrm>
            <a:off x="9939338" y="2751945"/>
            <a:ext cx="1720850" cy="370158"/>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216000" bIns="0" rtlCol="0" anchor="ctr"/>
          <a:lstStyle/>
          <a:p>
            <a:pPr algn="r">
              <a:lnSpc>
                <a:spcPct val="90000"/>
              </a:lnSpc>
              <a:spcAft>
                <a:spcPts val="1000"/>
              </a:spcAft>
            </a:pPr>
            <a:r>
              <a:rPr lang="en-US" b="1" dirty="0" smtClean="0">
                <a:latin typeface="+mj-lt"/>
              </a:rPr>
              <a:t>3932</a:t>
            </a:r>
          </a:p>
        </p:txBody>
      </p:sp>
      <p:sp>
        <p:nvSpPr>
          <p:cNvPr id="33" name="Rechteck 32"/>
          <p:cNvSpPr/>
          <p:nvPr/>
        </p:nvSpPr>
        <p:spPr bwMode="gray">
          <a:xfrm>
            <a:off x="6657975" y="3594750"/>
            <a:ext cx="5002213" cy="370158"/>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216000" bIns="0" rtlCol="0" anchor="ctr"/>
          <a:lstStyle/>
          <a:p>
            <a:pPr algn="r">
              <a:lnSpc>
                <a:spcPct val="90000"/>
              </a:lnSpc>
              <a:spcAft>
                <a:spcPts val="1000"/>
              </a:spcAft>
            </a:pPr>
            <a:r>
              <a:rPr lang="en-US" b="1" dirty="0" smtClean="0">
                <a:latin typeface="+mj-lt"/>
              </a:rPr>
              <a:t>2562</a:t>
            </a:r>
          </a:p>
        </p:txBody>
      </p:sp>
      <p:cxnSp>
        <p:nvCxnSpPr>
          <p:cNvPr id="30" name="Gerade Verbindung 29"/>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2000" dirty="0" smtClean="0">
                <a:solidFill>
                  <a:schemeClr val="bg1"/>
                </a:solidFill>
                <a:latin typeface="Bebas Neue" panose="020B0506020202020201" pitchFamily="34" charset="0"/>
              </a:rPr>
              <a:t>If you don’t want to use the style and size of the fonts as used in this placeholder it is possible to replace it by selecting different options.</a:t>
            </a:r>
            <a:endParaRPr lang="en-US" sz="2000" dirty="0">
              <a:solidFill>
                <a:schemeClr val="bg1"/>
              </a:solidFill>
              <a:latin typeface="Bebas Neue" panose="020B0506020202020201" pitchFamily="34" charset="0"/>
            </a:endParaRPr>
          </a:p>
        </p:txBody>
      </p:sp>
      <p:sp>
        <p:nvSpPr>
          <p:cNvPr id="35"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grpSp>
        <p:nvGrpSpPr>
          <p:cNvPr id="36"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37" name="Rechteck 36"/>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8" name="Gruppieren 37"/>
            <p:cNvGrpSpPr/>
            <p:nvPr/>
          </p:nvGrpSpPr>
          <p:grpSpPr bwMode="gray">
            <a:xfrm>
              <a:off x="9144000" y="569121"/>
              <a:ext cx="297657" cy="962022"/>
              <a:chOff x="9144000" y="569121"/>
              <a:chExt cx="297657" cy="962022"/>
            </a:xfrm>
          </p:grpSpPr>
          <p:cxnSp>
            <p:nvCxnSpPr>
              <p:cNvPr id="39"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0"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433813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hteck 25"/>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pSp>
        <p:nvGrpSpPr>
          <p:cNvPr id="3" name="Gruppieren 2"/>
          <p:cNvGrpSpPr/>
          <p:nvPr/>
        </p:nvGrpSpPr>
        <p:grpSpPr>
          <a:xfrm>
            <a:off x="1150189" y="1519237"/>
            <a:ext cx="9891622" cy="2879474"/>
            <a:chOff x="1150189" y="1519237"/>
            <a:chExt cx="9891622" cy="2879474"/>
          </a:xfrm>
        </p:grpSpPr>
        <p:grpSp>
          <p:nvGrpSpPr>
            <p:cNvPr id="14" name="Gruppieren 13"/>
            <p:cNvGrpSpPr/>
            <p:nvPr/>
          </p:nvGrpSpPr>
          <p:grpSpPr>
            <a:xfrm>
              <a:off x="1150189" y="1996510"/>
              <a:ext cx="9891622" cy="2402201"/>
              <a:chOff x="4137490" y="83126"/>
              <a:chExt cx="3549773" cy="1796098"/>
            </a:xfrm>
          </p:grpSpPr>
          <p:sp>
            <p:nvSpPr>
              <p:cNvPr id="38" name="Gleichschenkliges Dreieck 37"/>
              <p:cNvSpPr/>
              <p:nvPr/>
            </p:nvSpPr>
            <p:spPr bwMode="auto">
              <a:xfrm>
                <a:off x="6310675" y="903302"/>
                <a:ext cx="1008970" cy="975922"/>
              </a:xfrm>
              <a:prstGeom prst="triangle">
                <a:avLst>
                  <a:gd name="adj" fmla="val 49830"/>
                </a:avLst>
              </a:prstGeom>
              <a:solidFill>
                <a:schemeClr val="tx1">
                  <a:lumMod val="50000"/>
                  <a:lumOff val="50000"/>
                  <a:alpha val="60000"/>
                </a:schemeClr>
              </a:solidFill>
              <a:ln w="12700">
                <a:noFill/>
                <a:round/>
                <a:headEnd/>
                <a:tailEnd/>
              </a:ln>
            </p:spPr>
            <p:txBody>
              <a:bodyPr rtlCol="0" anchor="ctr"/>
              <a:lstStyle/>
              <a:p>
                <a:pPr algn="ctr"/>
                <a:endParaRPr lang="en-US" dirty="0"/>
              </a:p>
            </p:txBody>
          </p:sp>
          <p:sp>
            <p:nvSpPr>
              <p:cNvPr id="31" name="Gleichschenkliges Dreieck 30"/>
              <p:cNvSpPr/>
              <p:nvPr/>
            </p:nvSpPr>
            <p:spPr bwMode="auto">
              <a:xfrm>
                <a:off x="4137490" y="236196"/>
                <a:ext cx="857750" cy="1643028"/>
              </a:xfrm>
              <a:prstGeom prst="triangle">
                <a:avLst/>
              </a:prstGeom>
              <a:solidFill>
                <a:schemeClr val="bg1">
                  <a:lumMod val="85000"/>
                  <a:alpha val="90000"/>
                </a:schemeClr>
              </a:solidFill>
              <a:ln w="12700">
                <a:noFill/>
                <a:round/>
                <a:headEnd/>
                <a:tailEnd/>
              </a:ln>
            </p:spPr>
            <p:txBody>
              <a:bodyPr rtlCol="0" anchor="ctr"/>
              <a:lstStyle/>
              <a:p>
                <a:pPr algn="ctr"/>
                <a:endParaRPr lang="en-US" dirty="0"/>
              </a:p>
            </p:txBody>
          </p:sp>
          <p:sp>
            <p:nvSpPr>
              <p:cNvPr id="32" name="Gleichschenkliges Dreieck 31"/>
              <p:cNvSpPr/>
              <p:nvPr/>
            </p:nvSpPr>
            <p:spPr bwMode="auto">
              <a:xfrm>
                <a:off x="4798250" y="606452"/>
                <a:ext cx="1013635" cy="1272772"/>
              </a:xfrm>
              <a:prstGeom prst="triangle">
                <a:avLst/>
              </a:prstGeom>
              <a:solidFill>
                <a:schemeClr val="bg1">
                  <a:lumMod val="65000"/>
                  <a:alpha val="77000"/>
                </a:schemeClr>
              </a:solidFill>
              <a:ln w="12700">
                <a:noFill/>
                <a:round/>
                <a:headEnd/>
                <a:tailEnd/>
              </a:ln>
            </p:spPr>
            <p:txBody>
              <a:bodyPr rtlCol="0" anchor="ctr"/>
              <a:lstStyle/>
              <a:p>
                <a:pPr algn="ctr"/>
                <a:endParaRPr lang="en-US" dirty="0"/>
              </a:p>
            </p:txBody>
          </p:sp>
          <p:sp>
            <p:nvSpPr>
              <p:cNvPr id="33" name="Gleichschenkliges Dreieck 32"/>
              <p:cNvSpPr/>
              <p:nvPr/>
            </p:nvSpPr>
            <p:spPr bwMode="auto">
              <a:xfrm>
                <a:off x="4505987" y="926534"/>
                <a:ext cx="1013635" cy="952689"/>
              </a:xfrm>
              <a:prstGeom prst="triangle">
                <a:avLst/>
              </a:prstGeom>
              <a:solidFill>
                <a:schemeClr val="tx1">
                  <a:lumMod val="65000"/>
                  <a:lumOff val="35000"/>
                  <a:alpha val="60000"/>
                </a:schemeClr>
              </a:solidFill>
              <a:ln w="12700">
                <a:noFill/>
                <a:round/>
                <a:headEnd/>
                <a:tailEnd/>
              </a:ln>
            </p:spPr>
            <p:txBody>
              <a:bodyPr rtlCol="0" anchor="ctr"/>
              <a:lstStyle/>
              <a:p>
                <a:pPr algn="ctr"/>
                <a:endParaRPr lang="en-US" dirty="0"/>
              </a:p>
            </p:txBody>
          </p:sp>
          <p:sp>
            <p:nvSpPr>
              <p:cNvPr id="34" name="Gleichschenkliges Dreieck 33"/>
              <p:cNvSpPr/>
              <p:nvPr/>
            </p:nvSpPr>
            <p:spPr bwMode="auto">
              <a:xfrm>
                <a:off x="5405560" y="83126"/>
                <a:ext cx="1013635" cy="1796097"/>
              </a:xfrm>
              <a:prstGeom prst="triangle">
                <a:avLst/>
              </a:prstGeom>
              <a:solidFill>
                <a:schemeClr val="accent1">
                  <a:alpha val="68000"/>
                </a:schemeClr>
              </a:solidFill>
              <a:ln w="12700">
                <a:noFill/>
                <a:round/>
                <a:headEnd/>
                <a:tailEnd/>
              </a:ln>
            </p:spPr>
            <p:txBody>
              <a:bodyPr rtlCol="0" anchor="ctr"/>
              <a:lstStyle/>
              <a:p>
                <a:pPr algn="ctr"/>
                <a:endParaRPr lang="en-US" dirty="0"/>
              </a:p>
            </p:txBody>
          </p:sp>
          <p:sp>
            <p:nvSpPr>
              <p:cNvPr id="35" name="Gleichschenkliges Dreieck 34"/>
              <p:cNvSpPr/>
              <p:nvPr/>
            </p:nvSpPr>
            <p:spPr bwMode="auto">
              <a:xfrm>
                <a:off x="5756087" y="399181"/>
                <a:ext cx="1013635" cy="1480043"/>
              </a:xfrm>
              <a:prstGeom prst="triangle">
                <a:avLst>
                  <a:gd name="adj" fmla="val 51832"/>
                </a:avLst>
              </a:prstGeom>
              <a:solidFill>
                <a:schemeClr val="accent3">
                  <a:alpha val="68000"/>
                </a:schemeClr>
              </a:solidFill>
              <a:ln w="12700">
                <a:noFill/>
                <a:round/>
                <a:headEnd/>
                <a:tailEnd/>
              </a:ln>
            </p:spPr>
            <p:txBody>
              <a:bodyPr rtlCol="0" anchor="ctr"/>
              <a:lstStyle/>
              <a:p>
                <a:pPr algn="ctr"/>
                <a:endParaRPr lang="en-US" dirty="0"/>
              </a:p>
            </p:txBody>
          </p:sp>
          <p:sp>
            <p:nvSpPr>
              <p:cNvPr id="36" name="Gleichschenkliges Dreieck 35"/>
              <p:cNvSpPr/>
              <p:nvPr/>
            </p:nvSpPr>
            <p:spPr bwMode="auto">
              <a:xfrm>
                <a:off x="5943600" y="1254162"/>
                <a:ext cx="1296785" cy="625062"/>
              </a:xfrm>
              <a:prstGeom prst="triangle">
                <a:avLst/>
              </a:prstGeom>
              <a:solidFill>
                <a:schemeClr val="accent3">
                  <a:lumMod val="50000"/>
                  <a:alpha val="81000"/>
                </a:schemeClr>
              </a:solidFill>
              <a:ln w="12700">
                <a:noFill/>
                <a:round/>
                <a:headEnd/>
                <a:tailEnd/>
              </a:ln>
            </p:spPr>
            <p:txBody>
              <a:bodyPr rtlCol="0" anchor="ctr"/>
              <a:lstStyle/>
              <a:p>
                <a:pPr algn="ctr"/>
                <a:endParaRPr lang="en-US" dirty="0"/>
              </a:p>
            </p:txBody>
          </p:sp>
          <p:sp>
            <p:nvSpPr>
              <p:cNvPr id="37" name="Gleichschenkliges Dreieck 36"/>
              <p:cNvSpPr/>
              <p:nvPr/>
            </p:nvSpPr>
            <p:spPr bwMode="auto">
              <a:xfrm>
                <a:off x="6673628" y="603404"/>
                <a:ext cx="1013635" cy="1275819"/>
              </a:xfrm>
              <a:prstGeom prst="triangle">
                <a:avLst/>
              </a:prstGeom>
              <a:solidFill>
                <a:schemeClr val="bg1">
                  <a:lumMod val="85000"/>
                  <a:alpha val="90000"/>
                </a:schemeClr>
              </a:solidFill>
              <a:ln w="12700">
                <a:noFill/>
                <a:round/>
                <a:headEnd/>
                <a:tailEnd/>
              </a:ln>
            </p:spPr>
            <p:txBody>
              <a:bodyPr rtlCol="0" anchor="ctr"/>
              <a:lstStyle/>
              <a:p>
                <a:pPr algn="ctr"/>
                <a:endParaRPr lang="en-US" dirty="0"/>
              </a:p>
            </p:txBody>
          </p:sp>
        </p:grpSp>
        <p:sp>
          <p:nvSpPr>
            <p:cNvPr id="39" name="Freeform 6"/>
            <p:cNvSpPr>
              <a:spLocks/>
            </p:cNvSpPr>
            <p:nvPr/>
          </p:nvSpPr>
          <p:spPr bwMode="auto">
            <a:xfrm>
              <a:off x="5660491" y="1519237"/>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accent1">
                <a:alpha val="68000"/>
              </a:schemeClr>
            </a:solidFill>
            <a:ln w="12700">
              <a:noFill/>
              <a:round/>
              <a:headEnd/>
              <a:tailEnd/>
            </a:ln>
          </p:spPr>
          <p:txBody>
            <a:bodyPr tIns="21600" bIns="0" rtlCol="0" anchor="t"/>
            <a:lstStyle/>
            <a:p>
              <a:pPr algn="ctr"/>
              <a:r>
                <a:rPr lang="en-US" sz="1200" dirty="0" smtClean="0">
                  <a:solidFill>
                    <a:schemeClr val="bg1"/>
                  </a:solidFill>
                  <a:latin typeface="Bebas Neue" panose="020B0506020202020201" pitchFamily="34" charset="0"/>
                </a:rPr>
                <a:t>Placeholder</a:t>
              </a:r>
              <a:endParaRPr lang="en-US" sz="1200" dirty="0">
                <a:solidFill>
                  <a:schemeClr val="bg1"/>
                </a:solidFill>
                <a:latin typeface="Bebas Neue" panose="020B0506020202020201" pitchFamily="34" charset="0"/>
              </a:endParaRPr>
            </a:p>
          </p:txBody>
        </p:sp>
        <p:sp>
          <p:nvSpPr>
            <p:cNvPr id="41" name="Freeform 6"/>
            <p:cNvSpPr>
              <a:spLocks/>
            </p:cNvSpPr>
            <p:nvPr/>
          </p:nvSpPr>
          <p:spPr bwMode="auto">
            <a:xfrm>
              <a:off x="9194026" y="2218402"/>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bg1">
                <a:lumMod val="75000"/>
                <a:alpha val="68000"/>
              </a:schemeClr>
            </a:solidFill>
            <a:ln w="12700">
              <a:noFill/>
              <a:round/>
              <a:headEnd/>
              <a:tailEnd/>
            </a:ln>
          </p:spPr>
          <p:txBody>
            <a:bodyPr tIns="21600" bIns="0" rtlCol="0" anchor="t"/>
            <a:lstStyle/>
            <a:p>
              <a:pPr algn="ctr"/>
              <a:r>
                <a:rPr lang="en-US" sz="1200" dirty="0" smtClean="0">
                  <a:solidFill>
                    <a:schemeClr val="bg1"/>
                  </a:solidFill>
                  <a:latin typeface="Bebas Neue" panose="020B0506020202020201" pitchFamily="34" charset="0"/>
                </a:rPr>
                <a:t>Placeholder</a:t>
              </a:r>
              <a:endParaRPr lang="en-US" sz="1200" dirty="0">
                <a:solidFill>
                  <a:schemeClr val="bg1"/>
                </a:solidFill>
                <a:latin typeface="Bebas Neue" panose="020B0506020202020201" pitchFamily="34" charset="0"/>
              </a:endParaRPr>
            </a:p>
          </p:txBody>
        </p:sp>
        <p:sp>
          <p:nvSpPr>
            <p:cNvPr id="42" name="Freeform 6"/>
            <p:cNvSpPr>
              <a:spLocks/>
            </p:cNvSpPr>
            <p:nvPr/>
          </p:nvSpPr>
          <p:spPr bwMode="auto">
            <a:xfrm>
              <a:off x="8167514" y="2607922"/>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bg1">
                <a:lumMod val="50000"/>
                <a:alpha val="68000"/>
              </a:schemeClr>
            </a:solidFill>
            <a:ln w="12700">
              <a:noFill/>
              <a:round/>
              <a:headEnd/>
              <a:tailEnd/>
            </a:ln>
          </p:spPr>
          <p:txBody>
            <a:bodyPr tIns="21600" bIns="0" rtlCol="0" anchor="t"/>
            <a:lstStyle/>
            <a:p>
              <a:pPr algn="ctr"/>
              <a:r>
                <a:rPr lang="en-US" sz="1200" dirty="0" smtClean="0">
                  <a:solidFill>
                    <a:schemeClr val="bg1"/>
                  </a:solidFill>
                  <a:latin typeface="Bebas Neue" panose="020B0506020202020201" pitchFamily="34" charset="0"/>
                </a:rPr>
                <a:t>Placeholder</a:t>
              </a:r>
              <a:endParaRPr lang="en-US" sz="1200" dirty="0">
                <a:solidFill>
                  <a:schemeClr val="bg1"/>
                </a:solidFill>
                <a:latin typeface="Bebas Neue" panose="020B0506020202020201" pitchFamily="34" charset="0"/>
              </a:endParaRPr>
            </a:p>
          </p:txBody>
        </p:sp>
        <p:sp>
          <p:nvSpPr>
            <p:cNvPr id="43" name="Freeform 6"/>
            <p:cNvSpPr>
              <a:spLocks/>
            </p:cNvSpPr>
            <p:nvPr/>
          </p:nvSpPr>
          <p:spPr bwMode="auto">
            <a:xfrm>
              <a:off x="7554272" y="3093459"/>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accent3">
                <a:lumMod val="50000"/>
                <a:alpha val="68000"/>
              </a:schemeClr>
            </a:solidFill>
            <a:ln w="12700">
              <a:noFill/>
              <a:round/>
              <a:headEnd/>
              <a:tailEnd/>
            </a:ln>
          </p:spPr>
          <p:txBody>
            <a:bodyPr tIns="21600" bIns="0" rtlCol="0" anchor="t"/>
            <a:lstStyle/>
            <a:p>
              <a:pPr algn="ctr"/>
              <a:r>
                <a:rPr lang="en-US" sz="1200" dirty="0" smtClean="0">
                  <a:solidFill>
                    <a:schemeClr val="bg1"/>
                  </a:solidFill>
                  <a:latin typeface="Bebas Neue" panose="020B0506020202020201" pitchFamily="34" charset="0"/>
                </a:rPr>
                <a:t>Placeholder</a:t>
              </a:r>
              <a:endParaRPr lang="en-US" sz="1200" dirty="0">
                <a:solidFill>
                  <a:schemeClr val="bg1"/>
                </a:solidFill>
                <a:latin typeface="Bebas Neue" panose="020B0506020202020201" pitchFamily="34" charset="0"/>
              </a:endParaRPr>
            </a:p>
          </p:txBody>
        </p:sp>
        <p:sp>
          <p:nvSpPr>
            <p:cNvPr id="44" name="Freeform 6"/>
            <p:cNvSpPr>
              <a:spLocks/>
            </p:cNvSpPr>
            <p:nvPr/>
          </p:nvSpPr>
          <p:spPr bwMode="auto">
            <a:xfrm>
              <a:off x="3153785" y="2648111"/>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tx1">
                <a:lumMod val="65000"/>
                <a:lumOff val="35000"/>
                <a:alpha val="68000"/>
              </a:schemeClr>
            </a:solidFill>
            <a:ln w="12700">
              <a:noFill/>
              <a:round/>
              <a:headEnd/>
              <a:tailEnd/>
            </a:ln>
          </p:spPr>
          <p:txBody>
            <a:bodyPr tIns="21600" bIns="0" rtlCol="0" anchor="t"/>
            <a:lstStyle/>
            <a:p>
              <a:pPr algn="ctr"/>
              <a:r>
                <a:rPr lang="en-US" sz="1200" dirty="0" smtClean="0">
                  <a:solidFill>
                    <a:schemeClr val="bg1"/>
                  </a:solidFill>
                  <a:latin typeface="Bebas Neue" panose="020B0506020202020201" pitchFamily="34" charset="0"/>
                </a:rPr>
                <a:t>Placeholder</a:t>
              </a:r>
              <a:endParaRPr lang="en-US" sz="1200" dirty="0">
                <a:solidFill>
                  <a:schemeClr val="bg1"/>
                </a:solidFill>
                <a:latin typeface="Bebas Neue" panose="020B0506020202020201" pitchFamily="34" charset="0"/>
              </a:endParaRPr>
            </a:p>
          </p:txBody>
        </p:sp>
        <p:sp>
          <p:nvSpPr>
            <p:cNvPr id="45" name="Freeform 6"/>
            <p:cNvSpPr>
              <a:spLocks/>
            </p:cNvSpPr>
            <p:nvPr/>
          </p:nvSpPr>
          <p:spPr bwMode="auto">
            <a:xfrm>
              <a:off x="3968190" y="2218402"/>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bg1">
                <a:lumMod val="50000"/>
                <a:alpha val="68000"/>
              </a:schemeClr>
            </a:solidFill>
            <a:ln w="12700">
              <a:noFill/>
              <a:round/>
              <a:headEnd/>
              <a:tailEnd/>
            </a:ln>
          </p:spPr>
          <p:txBody>
            <a:bodyPr tIns="21600" bIns="0" rtlCol="0" anchor="t"/>
            <a:lstStyle/>
            <a:p>
              <a:pPr algn="ctr"/>
              <a:r>
                <a:rPr lang="en-US" sz="1200" dirty="0" smtClean="0">
                  <a:solidFill>
                    <a:schemeClr val="bg1"/>
                  </a:solidFill>
                  <a:latin typeface="Bebas Neue" panose="020B0506020202020201" pitchFamily="34" charset="0"/>
                </a:rPr>
                <a:t>Placeholder</a:t>
              </a:r>
              <a:endParaRPr lang="en-US" sz="1200" dirty="0">
                <a:solidFill>
                  <a:schemeClr val="bg1"/>
                </a:solidFill>
                <a:latin typeface="Bebas Neue" panose="020B0506020202020201" pitchFamily="34" charset="0"/>
              </a:endParaRPr>
            </a:p>
          </p:txBody>
        </p:sp>
        <p:sp>
          <p:nvSpPr>
            <p:cNvPr id="46" name="Freeform 6"/>
            <p:cNvSpPr>
              <a:spLocks/>
            </p:cNvSpPr>
            <p:nvPr/>
          </p:nvSpPr>
          <p:spPr bwMode="auto">
            <a:xfrm>
              <a:off x="1909759" y="1720055"/>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bg1">
                <a:lumMod val="75000"/>
                <a:alpha val="68000"/>
              </a:schemeClr>
            </a:solidFill>
            <a:ln w="12700">
              <a:noFill/>
              <a:round/>
              <a:headEnd/>
              <a:tailEnd/>
            </a:ln>
          </p:spPr>
          <p:txBody>
            <a:bodyPr tIns="21600" bIns="0" rtlCol="0" anchor="t"/>
            <a:lstStyle/>
            <a:p>
              <a:pPr algn="ctr"/>
              <a:r>
                <a:rPr lang="en-US" sz="1200" dirty="0" smtClean="0">
                  <a:solidFill>
                    <a:schemeClr val="bg1"/>
                  </a:solidFill>
                  <a:latin typeface="Bebas Neue" panose="020B0506020202020201" pitchFamily="34" charset="0"/>
                </a:rPr>
                <a:t>Placeholder</a:t>
              </a:r>
              <a:endParaRPr lang="en-US" sz="1200" dirty="0">
                <a:solidFill>
                  <a:schemeClr val="bg1"/>
                </a:solidFill>
                <a:latin typeface="Bebas Neue" panose="020B0506020202020201" pitchFamily="34" charset="0"/>
              </a:endParaRPr>
            </a:p>
          </p:txBody>
        </p:sp>
        <p:sp>
          <p:nvSpPr>
            <p:cNvPr id="49" name="Freeform 6"/>
            <p:cNvSpPr>
              <a:spLocks/>
            </p:cNvSpPr>
            <p:nvPr/>
          </p:nvSpPr>
          <p:spPr bwMode="auto">
            <a:xfrm>
              <a:off x="6683248" y="1920874"/>
              <a:ext cx="871024" cy="401637"/>
            </a:xfrm>
            <a:custGeom>
              <a:avLst/>
              <a:gdLst>
                <a:gd name="T0" fmla="*/ 360 w 360"/>
                <a:gd name="T1" fmla="*/ 0 h 166"/>
                <a:gd name="T2" fmla="*/ 0 w 360"/>
                <a:gd name="T3" fmla="*/ 0 h 166"/>
                <a:gd name="T4" fmla="*/ 0 w 360"/>
                <a:gd name="T5" fmla="*/ 106 h 166"/>
                <a:gd name="T6" fmla="*/ 145 w 360"/>
                <a:gd name="T7" fmla="*/ 106 h 166"/>
                <a:gd name="T8" fmla="*/ 160 w 360"/>
                <a:gd name="T9" fmla="*/ 131 h 166"/>
                <a:gd name="T10" fmla="*/ 181 w 360"/>
                <a:gd name="T11" fmla="*/ 166 h 166"/>
                <a:gd name="T12" fmla="*/ 200 w 360"/>
                <a:gd name="T13" fmla="*/ 131 h 166"/>
                <a:gd name="T14" fmla="*/ 215 w 360"/>
                <a:gd name="T15" fmla="*/ 106 h 166"/>
                <a:gd name="T16" fmla="*/ 360 w 360"/>
                <a:gd name="T17" fmla="*/ 106 h 166"/>
                <a:gd name="T18" fmla="*/ 360 w 360"/>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166">
                  <a:moveTo>
                    <a:pt x="360" y="0"/>
                  </a:moveTo>
                  <a:lnTo>
                    <a:pt x="0" y="0"/>
                  </a:lnTo>
                  <a:lnTo>
                    <a:pt x="0" y="106"/>
                  </a:lnTo>
                  <a:lnTo>
                    <a:pt x="145" y="106"/>
                  </a:lnTo>
                  <a:lnTo>
                    <a:pt x="160" y="131"/>
                  </a:lnTo>
                  <a:lnTo>
                    <a:pt x="181" y="166"/>
                  </a:lnTo>
                  <a:lnTo>
                    <a:pt x="200" y="131"/>
                  </a:lnTo>
                  <a:lnTo>
                    <a:pt x="215" y="106"/>
                  </a:lnTo>
                  <a:lnTo>
                    <a:pt x="360" y="106"/>
                  </a:lnTo>
                  <a:lnTo>
                    <a:pt x="360" y="0"/>
                  </a:lnTo>
                  <a:close/>
                </a:path>
              </a:pathLst>
            </a:custGeom>
            <a:solidFill>
              <a:schemeClr val="accent3">
                <a:alpha val="68000"/>
              </a:schemeClr>
            </a:solidFill>
            <a:ln w="12700">
              <a:noFill/>
              <a:round/>
              <a:headEnd/>
              <a:tailEnd/>
            </a:ln>
          </p:spPr>
          <p:txBody>
            <a:bodyPr tIns="21600" bIns="0" rtlCol="0" anchor="t"/>
            <a:lstStyle/>
            <a:p>
              <a:pPr algn="ctr"/>
              <a:r>
                <a:rPr lang="en-US" sz="1200" dirty="0" smtClean="0">
                  <a:solidFill>
                    <a:schemeClr val="bg1"/>
                  </a:solidFill>
                  <a:latin typeface="Bebas Neue" panose="020B0506020202020201" pitchFamily="34" charset="0"/>
                </a:rPr>
                <a:t>Placeholder</a:t>
              </a:r>
              <a:endParaRPr lang="en-US" sz="1200" dirty="0">
                <a:solidFill>
                  <a:schemeClr val="bg1"/>
                </a:solidFill>
                <a:latin typeface="Bebas Neue" panose="020B0506020202020201" pitchFamily="34" charset="0"/>
              </a:endParaRPr>
            </a:p>
          </p:txBody>
        </p:sp>
      </p:grpSp>
      <p:sp>
        <p:nvSpPr>
          <p:cNvPr id="23" name="Inhaltsplatzhalter 19"/>
          <p:cNvSpPr txBox="1">
            <a:spLocks/>
          </p:cNvSpPr>
          <p:nvPr/>
        </p:nvSpPr>
        <p:spPr>
          <a:xfrm>
            <a:off x="540000" y="4920132"/>
            <a:ext cx="11109600" cy="885356"/>
          </a:xfrm>
          <a:prstGeom prst="rect">
            <a:avLst/>
          </a:prstGeom>
        </p:spPr>
        <p:txBody>
          <a:bodyP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1"/>
                </a:solidFill>
                <a:latin typeface="Bebas Neue" panose="020B0506020202020201" pitchFamily="34" charset="0"/>
              </a:rPr>
              <a:t>Placeholder</a:t>
            </a:r>
            <a:endParaRPr lang="en-US" sz="1500" dirty="0" smtClean="0">
              <a:solidFill>
                <a:schemeClr val="accent1"/>
              </a:solidFill>
              <a:latin typeface="Bebas Neue" panose="020B0506020202020201" pitchFamily="34" charset="0"/>
            </a:endParaRPr>
          </a:p>
          <a:p>
            <a:pPr marL="0" indent="0" algn="ctr">
              <a:buNone/>
            </a:pPr>
            <a:r>
              <a:rPr lang="en-US" sz="1800" dirty="0" smtClean="0"/>
              <a:t>If you don’t want to use the style and size of the fonts as used in this placeholder </a:t>
            </a:r>
            <a:br>
              <a:rPr lang="en-US" sz="1800" dirty="0" smtClean="0"/>
            </a:br>
            <a:r>
              <a:rPr lang="en-US" sz="1800" dirty="0" smtClean="0"/>
              <a:t>it is possible to replace it by selecting different options. </a:t>
            </a:r>
            <a:endParaRPr lang="en-US" sz="1800" dirty="0"/>
          </a:p>
        </p:txBody>
      </p:sp>
      <p:pic>
        <p:nvPicPr>
          <p:cNvPr id="24"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cxnSp>
        <p:nvCxnSpPr>
          <p:cNvPr id="25" name="Gerade Verbindung 24"/>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2289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hteck 38"/>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pSp>
        <p:nvGrpSpPr>
          <p:cNvPr id="47" name="Gruppieren 46"/>
          <p:cNvGrpSpPr/>
          <p:nvPr/>
        </p:nvGrpSpPr>
        <p:grpSpPr>
          <a:xfrm>
            <a:off x="2527672" y="3413440"/>
            <a:ext cx="1635016" cy="985269"/>
            <a:chOff x="5527675" y="2527300"/>
            <a:chExt cx="1139826" cy="1755775"/>
          </a:xfrm>
        </p:grpSpPr>
        <p:sp>
          <p:nvSpPr>
            <p:cNvPr id="48"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9"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1" name="Gruppieren 20"/>
          <p:cNvGrpSpPr/>
          <p:nvPr/>
        </p:nvGrpSpPr>
        <p:grpSpPr>
          <a:xfrm>
            <a:off x="3876426" y="2301239"/>
            <a:ext cx="1635016" cy="2097471"/>
            <a:chOff x="5527675" y="2527300"/>
            <a:chExt cx="1139826" cy="1755775"/>
          </a:xfrm>
        </p:grpSpPr>
        <p:sp>
          <p:nvSpPr>
            <p:cNvPr id="19"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44" name="Gruppieren 43"/>
          <p:cNvGrpSpPr/>
          <p:nvPr/>
        </p:nvGrpSpPr>
        <p:grpSpPr>
          <a:xfrm>
            <a:off x="5278492" y="3127873"/>
            <a:ext cx="1635016" cy="1270837"/>
            <a:chOff x="5527675" y="2527300"/>
            <a:chExt cx="1139826" cy="1755775"/>
          </a:xfrm>
        </p:grpSpPr>
        <p:sp>
          <p:nvSpPr>
            <p:cNvPr id="45"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41" name="Gruppieren 40"/>
          <p:cNvGrpSpPr/>
          <p:nvPr/>
        </p:nvGrpSpPr>
        <p:grpSpPr>
          <a:xfrm>
            <a:off x="6691490" y="2594810"/>
            <a:ext cx="1635016" cy="1803900"/>
            <a:chOff x="5527675" y="2527300"/>
            <a:chExt cx="1139826" cy="1755775"/>
          </a:xfrm>
        </p:grpSpPr>
        <p:sp>
          <p:nvSpPr>
            <p:cNvPr id="42"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4" name="Gruppieren 23"/>
          <p:cNvGrpSpPr/>
          <p:nvPr/>
        </p:nvGrpSpPr>
        <p:grpSpPr>
          <a:xfrm>
            <a:off x="1247512" y="3763290"/>
            <a:ext cx="9620483" cy="635419"/>
            <a:chOff x="1247512" y="3641896"/>
            <a:chExt cx="9620483" cy="756814"/>
          </a:xfrm>
        </p:grpSpPr>
        <p:grpSp>
          <p:nvGrpSpPr>
            <p:cNvPr id="53" name="Gruppieren 52"/>
            <p:cNvGrpSpPr/>
            <p:nvPr/>
          </p:nvGrpSpPr>
          <p:grpSpPr>
            <a:xfrm>
              <a:off x="8082917" y="3959196"/>
              <a:ext cx="1635016" cy="439514"/>
              <a:chOff x="5527675" y="2527300"/>
              <a:chExt cx="1139826" cy="1755775"/>
            </a:xfrm>
          </p:grpSpPr>
          <p:sp>
            <p:nvSpPr>
              <p:cNvPr id="54"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0" name="Gruppieren 49"/>
            <p:cNvGrpSpPr/>
            <p:nvPr/>
          </p:nvGrpSpPr>
          <p:grpSpPr>
            <a:xfrm>
              <a:off x="1247512" y="3699010"/>
              <a:ext cx="1635016" cy="699699"/>
              <a:chOff x="5527675" y="2527300"/>
              <a:chExt cx="1139826" cy="1755775"/>
            </a:xfrm>
          </p:grpSpPr>
          <p:sp>
            <p:nvSpPr>
              <p:cNvPr id="51"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tx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2"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tx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6" name="Gruppieren 55"/>
            <p:cNvGrpSpPr/>
            <p:nvPr/>
          </p:nvGrpSpPr>
          <p:grpSpPr>
            <a:xfrm>
              <a:off x="9232979" y="3641896"/>
              <a:ext cx="1635016" cy="756813"/>
              <a:chOff x="5527675" y="2527300"/>
              <a:chExt cx="1139826" cy="1755775"/>
            </a:xfrm>
          </p:grpSpPr>
          <p:sp>
            <p:nvSpPr>
              <p:cNvPr id="57" name="Freeform 17"/>
              <p:cNvSpPr>
                <a:spLocks/>
              </p:cNvSpPr>
              <p:nvPr/>
            </p:nvSpPr>
            <p:spPr bwMode="auto">
              <a:xfrm>
                <a:off x="6097588" y="2527300"/>
                <a:ext cx="569913" cy="1755775"/>
              </a:xfrm>
              <a:custGeom>
                <a:avLst/>
                <a:gdLst>
                  <a:gd name="T0" fmla="*/ 0 w 152"/>
                  <a:gd name="T1" fmla="*/ 0 h 468"/>
                  <a:gd name="T2" fmla="*/ 0 w 152"/>
                  <a:gd name="T3" fmla="*/ 468 h 468"/>
                  <a:gd name="T4" fmla="*/ 152 w 152"/>
                  <a:gd name="T5" fmla="*/ 468 h 468"/>
                  <a:gd name="T6" fmla="*/ 0 w 152"/>
                  <a:gd name="T7" fmla="*/ 0 h 468"/>
                </a:gdLst>
                <a:ahLst/>
                <a:cxnLst>
                  <a:cxn ang="0">
                    <a:pos x="T0" y="T1"/>
                  </a:cxn>
                  <a:cxn ang="0">
                    <a:pos x="T2" y="T3"/>
                  </a:cxn>
                  <a:cxn ang="0">
                    <a:pos x="T4" y="T5"/>
                  </a:cxn>
                  <a:cxn ang="0">
                    <a:pos x="T6" y="T7"/>
                  </a:cxn>
                </a:cxnLst>
                <a:rect l="0" t="0" r="r" b="b"/>
                <a:pathLst>
                  <a:path w="152" h="468">
                    <a:moveTo>
                      <a:pt x="0" y="0"/>
                    </a:moveTo>
                    <a:cubicBezTo>
                      <a:pt x="0" y="468"/>
                      <a:pt x="0" y="468"/>
                      <a:pt x="0" y="468"/>
                    </a:cubicBezTo>
                    <a:cubicBezTo>
                      <a:pt x="152" y="468"/>
                      <a:pt x="152" y="468"/>
                      <a:pt x="152" y="468"/>
                    </a:cubicBezTo>
                    <a:cubicBezTo>
                      <a:pt x="71" y="378"/>
                      <a:pt x="0" y="137"/>
                      <a:pt x="0" y="0"/>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Freeform 18"/>
              <p:cNvSpPr>
                <a:spLocks/>
              </p:cNvSpPr>
              <p:nvPr/>
            </p:nvSpPr>
            <p:spPr bwMode="auto">
              <a:xfrm>
                <a:off x="5527675" y="2527300"/>
                <a:ext cx="569913" cy="1755775"/>
              </a:xfrm>
              <a:custGeom>
                <a:avLst/>
                <a:gdLst>
                  <a:gd name="T0" fmla="*/ 0 w 152"/>
                  <a:gd name="T1" fmla="*/ 468 h 468"/>
                  <a:gd name="T2" fmla="*/ 152 w 152"/>
                  <a:gd name="T3" fmla="*/ 468 h 468"/>
                  <a:gd name="T4" fmla="*/ 152 w 152"/>
                  <a:gd name="T5" fmla="*/ 0 h 468"/>
                  <a:gd name="T6" fmla="*/ 0 w 152"/>
                  <a:gd name="T7" fmla="*/ 468 h 468"/>
                </a:gdLst>
                <a:ahLst/>
                <a:cxnLst>
                  <a:cxn ang="0">
                    <a:pos x="T0" y="T1"/>
                  </a:cxn>
                  <a:cxn ang="0">
                    <a:pos x="T2" y="T3"/>
                  </a:cxn>
                  <a:cxn ang="0">
                    <a:pos x="T4" y="T5"/>
                  </a:cxn>
                  <a:cxn ang="0">
                    <a:pos x="T6" y="T7"/>
                  </a:cxn>
                </a:cxnLst>
                <a:rect l="0" t="0" r="r" b="b"/>
                <a:pathLst>
                  <a:path w="152" h="468">
                    <a:moveTo>
                      <a:pt x="0" y="468"/>
                    </a:moveTo>
                    <a:cubicBezTo>
                      <a:pt x="152" y="468"/>
                      <a:pt x="152" y="468"/>
                      <a:pt x="152" y="468"/>
                    </a:cubicBezTo>
                    <a:cubicBezTo>
                      <a:pt x="152" y="0"/>
                      <a:pt x="152" y="0"/>
                      <a:pt x="152" y="0"/>
                    </a:cubicBezTo>
                    <a:cubicBezTo>
                      <a:pt x="152" y="132"/>
                      <a:pt x="81" y="378"/>
                      <a:pt x="0" y="4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grpSp>
      </p:grpSp>
      <p:sp>
        <p:nvSpPr>
          <p:cNvPr id="59" name="Freeform 6"/>
          <p:cNvSpPr>
            <a:spLocks/>
          </p:cNvSpPr>
          <p:nvPr/>
        </p:nvSpPr>
        <p:spPr bwMode="auto">
          <a:xfrm>
            <a:off x="4351617" y="147662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3"/>
          </a:solidFill>
          <a:ln>
            <a:noFill/>
          </a:ln>
        </p:spPr>
        <p:txBody>
          <a:bodyPr vert="horz" wrap="square" lIns="0" tIns="0" rIns="0" bIns="108000" numCol="1" anchor="ctr" anchorCtr="0" compatLnSpc="1">
            <a:prstTxWarp prst="textNoShape">
              <a:avLst/>
            </a:prstTxWarp>
          </a:bodyPr>
          <a:lstStyle/>
          <a:p>
            <a:pPr algn="ctr"/>
            <a:r>
              <a:rPr lang="en-US" sz="1600" dirty="0" smtClean="0">
                <a:solidFill>
                  <a:schemeClr val="bg1"/>
                </a:solidFill>
                <a:latin typeface="Bebas Neue" panose="020B0506020202020201" pitchFamily="34" charset="0"/>
              </a:rPr>
              <a:t>10.000€</a:t>
            </a:r>
            <a:endParaRPr lang="en-US" sz="1600" dirty="0"/>
          </a:p>
        </p:txBody>
      </p:sp>
      <p:sp>
        <p:nvSpPr>
          <p:cNvPr id="62" name="Freeform 6"/>
          <p:cNvSpPr>
            <a:spLocks/>
          </p:cNvSpPr>
          <p:nvPr/>
        </p:nvSpPr>
        <p:spPr bwMode="auto">
          <a:xfrm>
            <a:off x="5753683" y="2198902"/>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1"/>
          </a:solidFill>
          <a:ln>
            <a:noFill/>
          </a:ln>
        </p:spPr>
        <p:txBody>
          <a:bodyPr vert="horz" wrap="square" lIns="0" tIns="0" rIns="0" bIns="108000" numCol="1" anchor="ctr" anchorCtr="0" compatLnSpc="1">
            <a:prstTxWarp prst="textNoShape">
              <a:avLst/>
            </a:prstTxWarp>
          </a:bodyPr>
          <a:lstStyle/>
          <a:p>
            <a:pPr algn="ctr"/>
            <a:r>
              <a:rPr lang="en-US" sz="1600" dirty="0">
                <a:solidFill>
                  <a:schemeClr val="bg1"/>
                </a:solidFill>
                <a:latin typeface="Bebas Neue" panose="020B0506020202020201" pitchFamily="34" charset="0"/>
              </a:rPr>
              <a:t>6</a:t>
            </a:r>
            <a:r>
              <a:rPr lang="en-US" sz="1600" dirty="0" smtClean="0">
                <a:solidFill>
                  <a:schemeClr val="bg1"/>
                </a:solidFill>
                <a:latin typeface="Bebas Neue" panose="020B0506020202020201" pitchFamily="34" charset="0"/>
              </a:rPr>
              <a:t>.000€</a:t>
            </a:r>
            <a:endParaRPr lang="en-US" sz="1600" dirty="0"/>
          </a:p>
        </p:txBody>
      </p:sp>
      <p:sp>
        <p:nvSpPr>
          <p:cNvPr id="63" name="Freeform 6"/>
          <p:cNvSpPr>
            <a:spLocks/>
          </p:cNvSpPr>
          <p:nvPr/>
        </p:nvSpPr>
        <p:spPr bwMode="auto">
          <a:xfrm>
            <a:off x="7166681" y="182353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6"/>
          </a:solidFill>
          <a:ln>
            <a:noFill/>
          </a:ln>
        </p:spPr>
        <p:txBody>
          <a:bodyPr vert="horz" wrap="square" lIns="0" tIns="0" rIns="0" bIns="108000" numCol="1" anchor="ctr" anchorCtr="0" compatLnSpc="1">
            <a:prstTxWarp prst="textNoShape">
              <a:avLst/>
            </a:prstTxWarp>
          </a:bodyPr>
          <a:lstStyle/>
          <a:p>
            <a:pPr algn="ctr"/>
            <a:r>
              <a:rPr lang="en-US" sz="1600" dirty="0">
                <a:solidFill>
                  <a:schemeClr val="bg1"/>
                </a:solidFill>
                <a:latin typeface="Bebas Neue" panose="020B0506020202020201" pitchFamily="34" charset="0"/>
              </a:rPr>
              <a:t>8</a:t>
            </a:r>
            <a:r>
              <a:rPr lang="en-US" sz="1600" dirty="0" smtClean="0">
                <a:solidFill>
                  <a:schemeClr val="bg1"/>
                </a:solidFill>
                <a:latin typeface="Bebas Neue" panose="020B0506020202020201" pitchFamily="34" charset="0"/>
              </a:rPr>
              <a:t>.000€</a:t>
            </a:r>
            <a:endParaRPr lang="en-US" sz="1600" dirty="0"/>
          </a:p>
        </p:txBody>
      </p:sp>
      <p:sp>
        <p:nvSpPr>
          <p:cNvPr id="64" name="Freeform 6"/>
          <p:cNvSpPr>
            <a:spLocks/>
          </p:cNvSpPr>
          <p:nvPr/>
        </p:nvSpPr>
        <p:spPr bwMode="auto">
          <a:xfrm>
            <a:off x="8548345" y="317384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lumMod val="50000"/>
            </a:schemeClr>
          </a:solidFill>
          <a:ln>
            <a:noFill/>
          </a:ln>
        </p:spPr>
        <p:txBody>
          <a:bodyPr vert="horz" wrap="square" lIns="0" tIns="0" rIns="0" bIns="108000" numCol="1" anchor="ctr" anchorCtr="0" compatLnSpc="1">
            <a:prstTxWarp prst="textNoShape">
              <a:avLst/>
            </a:prstTxWarp>
          </a:bodyPr>
          <a:lstStyle/>
          <a:p>
            <a:pPr algn="ctr"/>
            <a:r>
              <a:rPr lang="en-US" sz="1600" dirty="0">
                <a:solidFill>
                  <a:schemeClr val="bg1"/>
                </a:solidFill>
                <a:latin typeface="Bebas Neue" panose="020B0506020202020201" pitchFamily="34" charset="0"/>
              </a:rPr>
              <a:t>2</a:t>
            </a:r>
            <a:r>
              <a:rPr lang="en-US" sz="1600" dirty="0" smtClean="0">
                <a:solidFill>
                  <a:schemeClr val="bg1"/>
                </a:solidFill>
                <a:latin typeface="Bebas Neue" panose="020B0506020202020201" pitchFamily="34" charset="0"/>
              </a:rPr>
              <a:t>.000€</a:t>
            </a:r>
            <a:endParaRPr lang="en-US" sz="1600" dirty="0"/>
          </a:p>
        </p:txBody>
      </p:sp>
      <p:sp>
        <p:nvSpPr>
          <p:cNvPr id="65" name="Freeform 6"/>
          <p:cNvSpPr>
            <a:spLocks/>
          </p:cNvSpPr>
          <p:nvPr/>
        </p:nvSpPr>
        <p:spPr bwMode="auto">
          <a:xfrm>
            <a:off x="9717933" y="295406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tx2"/>
          </a:solidFill>
          <a:ln>
            <a:noFill/>
          </a:ln>
        </p:spPr>
        <p:txBody>
          <a:bodyPr vert="horz" wrap="square" lIns="0" tIns="0" rIns="0" bIns="108000" numCol="1" anchor="ctr" anchorCtr="0" compatLnSpc="1">
            <a:prstTxWarp prst="textNoShape">
              <a:avLst/>
            </a:prstTxWarp>
          </a:bodyPr>
          <a:lstStyle/>
          <a:p>
            <a:pPr algn="ctr"/>
            <a:r>
              <a:rPr lang="en-US" sz="1600" dirty="0">
                <a:solidFill>
                  <a:schemeClr val="bg1"/>
                </a:solidFill>
                <a:latin typeface="Bebas Neue" panose="020B0506020202020201" pitchFamily="34" charset="0"/>
              </a:rPr>
              <a:t>5</a:t>
            </a:r>
            <a:r>
              <a:rPr lang="en-US" sz="1600" dirty="0" smtClean="0">
                <a:solidFill>
                  <a:schemeClr val="bg1"/>
                </a:solidFill>
                <a:latin typeface="Bebas Neue" panose="020B0506020202020201" pitchFamily="34" charset="0"/>
              </a:rPr>
              <a:t>.000€</a:t>
            </a:r>
            <a:endParaRPr lang="en-US" sz="1600" dirty="0"/>
          </a:p>
        </p:txBody>
      </p:sp>
      <p:sp>
        <p:nvSpPr>
          <p:cNvPr id="66" name="Freeform 6"/>
          <p:cNvSpPr>
            <a:spLocks/>
          </p:cNvSpPr>
          <p:nvPr/>
        </p:nvSpPr>
        <p:spPr bwMode="auto">
          <a:xfrm>
            <a:off x="3002863" y="2545148"/>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lumMod val="75000"/>
            </a:schemeClr>
          </a:solidFill>
          <a:ln>
            <a:noFill/>
          </a:ln>
        </p:spPr>
        <p:txBody>
          <a:bodyPr vert="horz" wrap="square" lIns="0" tIns="0" rIns="0" bIns="108000" numCol="1" anchor="ctr" anchorCtr="0" compatLnSpc="1">
            <a:prstTxWarp prst="textNoShape">
              <a:avLst/>
            </a:prstTxWarp>
          </a:bodyPr>
          <a:lstStyle/>
          <a:p>
            <a:pPr algn="ctr"/>
            <a:r>
              <a:rPr lang="en-US" sz="1600" dirty="0">
                <a:solidFill>
                  <a:schemeClr val="bg1"/>
                </a:solidFill>
                <a:latin typeface="Bebas Neue" panose="020B0506020202020201" pitchFamily="34" charset="0"/>
              </a:rPr>
              <a:t>4</a:t>
            </a:r>
            <a:r>
              <a:rPr lang="en-US" sz="1600" dirty="0" smtClean="0">
                <a:solidFill>
                  <a:schemeClr val="bg1"/>
                </a:solidFill>
                <a:latin typeface="Bebas Neue" panose="020B0506020202020201" pitchFamily="34" charset="0"/>
              </a:rPr>
              <a:t>.000€</a:t>
            </a:r>
            <a:endParaRPr lang="en-US" sz="1600" dirty="0"/>
          </a:p>
        </p:txBody>
      </p:sp>
      <p:sp>
        <p:nvSpPr>
          <p:cNvPr id="67" name="Freeform 6"/>
          <p:cNvSpPr>
            <a:spLocks/>
          </p:cNvSpPr>
          <p:nvPr/>
        </p:nvSpPr>
        <p:spPr bwMode="auto">
          <a:xfrm>
            <a:off x="1722703" y="294105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tx2">
              <a:lumMod val="60000"/>
              <a:lumOff val="40000"/>
            </a:schemeClr>
          </a:solidFill>
          <a:ln>
            <a:noFill/>
          </a:ln>
        </p:spPr>
        <p:txBody>
          <a:bodyPr vert="horz" wrap="square" lIns="0" tIns="0" rIns="0" bIns="108000" numCol="1" anchor="ctr" anchorCtr="0" compatLnSpc="1">
            <a:prstTxWarp prst="textNoShape">
              <a:avLst/>
            </a:prstTxWarp>
          </a:bodyPr>
          <a:lstStyle/>
          <a:p>
            <a:pPr algn="ctr"/>
            <a:r>
              <a:rPr lang="en-US" sz="1600" dirty="0">
                <a:solidFill>
                  <a:schemeClr val="bg1"/>
                </a:solidFill>
                <a:latin typeface="Bebas Neue" panose="020B0506020202020201" pitchFamily="34" charset="0"/>
              </a:rPr>
              <a:t>1</a:t>
            </a:r>
            <a:r>
              <a:rPr lang="en-US" sz="1600" dirty="0" smtClean="0">
                <a:solidFill>
                  <a:schemeClr val="bg1"/>
                </a:solidFill>
                <a:latin typeface="Bebas Neue" panose="020B0506020202020201" pitchFamily="34" charset="0"/>
              </a:rPr>
              <a:t>.000€</a:t>
            </a:r>
            <a:endParaRPr lang="en-US" sz="1600" dirty="0"/>
          </a:p>
        </p:txBody>
      </p:sp>
      <p:cxnSp>
        <p:nvCxnSpPr>
          <p:cNvPr id="70" name="Gerade Verbindung 69"/>
          <p:cNvCxnSpPr/>
          <p:nvPr/>
        </p:nvCxnSpPr>
        <p:spPr>
          <a:xfrm>
            <a:off x="6095206" y="4842656"/>
            <a:ext cx="0" cy="962832"/>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36" name="Gerade Verbindung 35"/>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7" name="Inhaltsplatzhalter 19"/>
          <p:cNvSpPr txBox="1">
            <a:spLocks/>
          </p:cNvSpPr>
          <p:nvPr/>
        </p:nvSpPr>
        <p:spPr>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2000" dirty="0" smtClean="0">
                <a:latin typeface="Bebas Neue" panose="020B0506020202020201" pitchFamily="34" charset="0"/>
              </a:rPr>
              <a:t>If you don’t want to use the style and size of the fonts as used in this placeholder it is possible to replace it by selecting different options.</a:t>
            </a:r>
            <a:endParaRPr lang="en-US" sz="2000" dirty="0">
              <a:latin typeface="Bebas Neue" panose="020B0506020202020201" pitchFamily="34" charset="0"/>
            </a:endParaRPr>
          </a:p>
        </p:txBody>
      </p:sp>
      <p:sp>
        <p:nvSpPr>
          <p:cNvPr id="38" name="Inhaltsplatzhalter 19"/>
          <p:cNvSpPr txBox="1">
            <a:spLocks/>
          </p:cNvSpPr>
          <p:nvPr/>
        </p:nvSpPr>
        <p:spPr>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t>If you don’t want to use the style and size of the fonts as used in this placeholder it is possible to replace it by selecting different options. </a:t>
            </a:r>
            <a:endParaRPr lang="en-US" sz="1800" dirty="0"/>
          </a:p>
        </p:txBody>
      </p:sp>
    </p:spTree>
    <p:extLst>
      <p:ext uri="{BB962C8B-B14F-4D97-AF65-F5344CB8AC3E}">
        <p14:creationId xmlns:p14="http://schemas.microsoft.com/office/powerpoint/2010/main" val="1880527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hteck 8"/>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aphicFrame>
        <p:nvGraphicFramePr>
          <p:cNvPr id="48" name="Object 2"/>
          <p:cNvGraphicFramePr>
            <a:graphicFrameLocks noChangeAspect="1"/>
          </p:cNvGraphicFramePr>
          <p:nvPr>
            <p:custDataLst>
              <p:tags r:id="rId1"/>
            </p:custDataLst>
            <p:extLst>
              <p:ext uri="{D42A27DB-BD31-4B8C-83A1-F6EECF244321}">
                <p14:modId xmlns:p14="http://schemas.microsoft.com/office/powerpoint/2010/main" val="191947882"/>
              </p:ext>
            </p:extLst>
          </p:nvPr>
        </p:nvGraphicFramePr>
        <p:xfrm>
          <a:off x="311839" y="1863305"/>
          <a:ext cx="11566736" cy="3140015"/>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cxnSp>
        <p:nvCxnSpPr>
          <p:cNvPr id="23" name="Gerade Verbindung 22"/>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8" name="Gerade Verbindung 7"/>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sp>
        <p:nvSpPr>
          <p:cNvPr id="12"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The text demonstrates how your own </a:t>
            </a:r>
            <a:br>
              <a:rPr lang="en-US" sz="1800" dirty="0" smtClean="0">
                <a:solidFill>
                  <a:schemeClr val="bg1"/>
                </a:solidFill>
              </a:rPr>
            </a:br>
            <a:r>
              <a:rPr lang="en-US" sz="1800" dirty="0" smtClean="0">
                <a:solidFill>
                  <a:schemeClr val="bg1"/>
                </a:solidFill>
              </a:rPr>
              <a:t>text will look when you replace the </a:t>
            </a:r>
            <a:br>
              <a:rPr lang="en-US" sz="1800" dirty="0" smtClean="0">
                <a:solidFill>
                  <a:schemeClr val="bg1"/>
                </a:solidFill>
              </a:rPr>
            </a:br>
            <a:r>
              <a:rPr lang="en-US" sz="1800" dirty="0" smtClean="0">
                <a:solidFill>
                  <a:schemeClr val="bg1"/>
                </a:solidFill>
              </a:rPr>
              <a:t>placeholder with your own text. </a:t>
            </a:r>
            <a:endParaRPr lang="en-US" sz="1800" dirty="0">
              <a:solidFill>
                <a:schemeClr val="bg1"/>
              </a:solidFill>
            </a:endParaRPr>
          </a:p>
        </p:txBody>
      </p:sp>
      <p:grpSp>
        <p:nvGrpSpPr>
          <p:cNvPr id="10"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3" name="Rechteck 1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4" name="Gruppieren 13"/>
            <p:cNvGrpSpPr/>
            <p:nvPr/>
          </p:nvGrpSpPr>
          <p:grpSpPr bwMode="gray">
            <a:xfrm>
              <a:off x="9144000" y="569121"/>
              <a:ext cx="297657" cy="962022"/>
              <a:chOff x="9144000" y="569121"/>
              <a:chExt cx="297657" cy="962022"/>
            </a:xfrm>
          </p:grpSpPr>
          <p:cxnSp>
            <p:nvCxnSpPr>
              <p:cNvPr id="15"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6"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7"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026602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hteck 11"/>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aphicFrame>
        <p:nvGraphicFramePr>
          <p:cNvPr id="14" name="Object 2"/>
          <p:cNvGraphicFramePr>
            <a:graphicFrameLocks noChangeAspect="1"/>
          </p:cNvGraphicFramePr>
          <p:nvPr>
            <p:custDataLst>
              <p:tags r:id="rId1"/>
            </p:custDataLst>
            <p:extLst>
              <p:ext uri="{D42A27DB-BD31-4B8C-83A1-F6EECF244321}">
                <p14:modId xmlns:p14="http://schemas.microsoft.com/office/powerpoint/2010/main" val="3609751899"/>
              </p:ext>
            </p:extLst>
          </p:nvPr>
        </p:nvGraphicFramePr>
        <p:xfrm>
          <a:off x="189782" y="1590873"/>
          <a:ext cx="11810850" cy="3481459"/>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p:cNvSpPr>
            <a:spLocks noGrp="1"/>
          </p:cNvSpPr>
          <p:nvPr>
            <p:ph type="title"/>
          </p:nvPr>
        </p:nvSpPr>
        <p:spPr/>
        <p:txBody>
          <a:bodyPr/>
          <a:lstStyle/>
          <a:p>
            <a:r>
              <a:rPr lang="en-US" dirty="0" smtClean="0"/>
              <a:t>Infographics – Diagrams</a:t>
            </a:r>
            <a:endParaRPr lang="en-US" dirty="0"/>
          </a:p>
        </p:txBody>
      </p:sp>
      <p:cxnSp>
        <p:nvCxnSpPr>
          <p:cNvPr id="18" name="Gerade Verbindung 17"/>
          <p:cNvCxnSpPr/>
          <p:nvPr/>
        </p:nvCxnSpPr>
        <p:spPr>
          <a:xfrm>
            <a:off x="6090489"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8" name="Gerade Verbindung 7"/>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Inhaltsplatzhalter 19"/>
          <p:cNvSpPr txBox="1">
            <a:spLocks/>
          </p:cNvSpPr>
          <p:nvPr/>
        </p:nvSpPr>
        <p:spPr>
          <a:xfrm>
            <a:off x="540000"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000" dirty="0" smtClean="0">
                <a:solidFill>
                  <a:schemeClr val="accent1"/>
                </a:solidFill>
                <a:latin typeface="Bebas Neue" panose="020B0506020202020201" pitchFamily="34" charset="0"/>
              </a:rPr>
              <a:t>PLACEHOLDER</a:t>
            </a:r>
            <a:r>
              <a:rPr lang="en-US" sz="1500" dirty="0" smtClean="0"/>
              <a:t/>
            </a:r>
            <a:br>
              <a:rPr lang="en-US" sz="1500" dirty="0" smtClean="0"/>
            </a:br>
            <a:r>
              <a:rPr lang="en-US" sz="1800" dirty="0" smtClean="0"/>
              <a:t>If you don’t want to use the style and size of the fonts as used in this placeholder it is possible to replace it by selecting different options.</a:t>
            </a:r>
            <a:endParaRPr lang="en-US" sz="1800" dirty="0"/>
          </a:p>
        </p:txBody>
      </p:sp>
      <p:sp>
        <p:nvSpPr>
          <p:cNvPr id="10" name="Inhaltsplatzhalter 19"/>
          <p:cNvSpPr txBox="1">
            <a:spLocks/>
          </p:cNvSpPr>
          <p:nvPr/>
        </p:nvSpPr>
        <p:spPr>
          <a:xfrm>
            <a:off x="6190302"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000" dirty="0" smtClean="0">
                <a:solidFill>
                  <a:schemeClr val="accent3"/>
                </a:solidFill>
                <a:latin typeface="Bebas Neue" panose="020B0506020202020201" pitchFamily="34" charset="0"/>
              </a:rPr>
              <a:t>PLACEHOLDER</a:t>
            </a:r>
            <a:r>
              <a:rPr lang="en-US" sz="1500" dirty="0" smtClean="0"/>
              <a:t/>
            </a:r>
            <a:br>
              <a:rPr lang="en-US" sz="1500" dirty="0" smtClean="0"/>
            </a:br>
            <a:r>
              <a:rPr lang="en-US" sz="1800" dirty="0" smtClean="0"/>
              <a:t>If you don’t want to use the style and size of the fonts as used in this placeholder it is possible to replace it by selecting different options.</a:t>
            </a:r>
            <a:endParaRPr lang="en-US" sz="1800" dirty="0"/>
          </a:p>
        </p:txBody>
      </p:sp>
      <p:cxnSp>
        <p:nvCxnSpPr>
          <p:cNvPr id="11" name="Gerade Verbindung 10"/>
          <p:cNvCxnSpPr/>
          <p:nvPr/>
        </p:nvCxnSpPr>
        <p:spPr>
          <a:xfrm>
            <a:off x="6095206" y="4842656"/>
            <a:ext cx="0" cy="962832"/>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13"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5" name="Rechteck 14"/>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6" name="Gruppieren 15"/>
            <p:cNvGrpSpPr/>
            <p:nvPr/>
          </p:nvGrpSpPr>
          <p:grpSpPr bwMode="gray">
            <a:xfrm>
              <a:off x="9144000" y="569121"/>
              <a:ext cx="297657" cy="962022"/>
              <a:chOff x="9144000" y="569121"/>
              <a:chExt cx="297657" cy="962022"/>
            </a:xfrm>
          </p:grpSpPr>
          <p:cxnSp>
            <p:nvCxnSpPr>
              <p:cNvPr id="17"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9"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0"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29375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7"/>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aphicFrame>
        <p:nvGraphicFramePr>
          <p:cNvPr id="30" name="Object 2"/>
          <p:cNvGraphicFramePr>
            <a:graphicFrameLocks noChangeAspect="1"/>
          </p:cNvGraphicFramePr>
          <p:nvPr>
            <p:custDataLst>
              <p:tags r:id="rId1"/>
            </p:custDataLst>
            <p:extLst>
              <p:ext uri="{D42A27DB-BD31-4B8C-83A1-F6EECF244321}">
                <p14:modId xmlns:p14="http://schemas.microsoft.com/office/powerpoint/2010/main" val="4022530140"/>
              </p:ext>
            </p:extLst>
          </p:nvPr>
        </p:nvGraphicFramePr>
        <p:xfrm>
          <a:off x="219075" y="1509712"/>
          <a:ext cx="11696700" cy="3715200"/>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sp>
        <p:nvSpPr>
          <p:cNvPr id="31" name="Inhaltsplatzhalter 19"/>
          <p:cNvSpPr txBox="1">
            <a:spLocks/>
          </p:cNvSpPr>
          <p:nvPr/>
        </p:nvSpPr>
        <p:spPr bwMode="gray">
          <a:xfrm>
            <a:off x="590549"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tx2"/>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32" name="Inhaltsplatzhalter 19"/>
          <p:cNvSpPr txBox="1">
            <a:spLocks/>
          </p:cNvSpPr>
          <p:nvPr/>
        </p:nvSpPr>
        <p:spPr bwMode="gray">
          <a:xfrm>
            <a:off x="4259791"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tx2">
                    <a:lumMod val="60000"/>
                    <a:lumOff val="40000"/>
                  </a:schemeClr>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33" name="Inhaltsplatzhalter 19"/>
          <p:cNvSpPr txBox="1">
            <a:spLocks/>
          </p:cNvSpPr>
          <p:nvPr/>
        </p:nvSpPr>
        <p:spPr bwMode="gray">
          <a:xfrm>
            <a:off x="7929032"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tx2">
                    <a:lumMod val="40000"/>
                    <a:lumOff val="60000"/>
                  </a:schemeClr>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cxnSp>
        <p:nvCxnSpPr>
          <p:cNvPr id="18" name="Gerade Verbindung 17"/>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9"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0" name="Rechteck 9"/>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1" name="Gruppieren 10"/>
            <p:cNvGrpSpPr/>
            <p:nvPr/>
          </p:nvGrpSpPr>
          <p:grpSpPr bwMode="gray">
            <a:xfrm>
              <a:off x="9144000" y="569121"/>
              <a:ext cx="297657" cy="962022"/>
              <a:chOff x="9144000" y="569121"/>
              <a:chExt cx="297657" cy="962022"/>
            </a:xfrm>
          </p:grpSpPr>
          <p:cxnSp>
            <p:nvCxnSpPr>
              <p:cNvPr id="12"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3"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4"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773506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Rechteck 21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pic>
        <p:nvPicPr>
          <p:cNvPr id="30"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uppieren 2"/>
          <p:cNvGrpSpPr/>
          <p:nvPr/>
        </p:nvGrpSpPr>
        <p:grpSpPr>
          <a:xfrm>
            <a:off x="540000" y="1531517"/>
            <a:ext cx="11120188" cy="2867195"/>
            <a:chOff x="590550" y="1560514"/>
            <a:chExt cx="11007725" cy="2838198"/>
          </a:xfrm>
        </p:grpSpPr>
        <p:grpSp>
          <p:nvGrpSpPr>
            <p:cNvPr id="291" name="Gruppieren 290"/>
            <p:cNvGrpSpPr/>
            <p:nvPr/>
          </p:nvGrpSpPr>
          <p:grpSpPr>
            <a:xfrm>
              <a:off x="5471932" y="1560514"/>
              <a:ext cx="357431" cy="2838198"/>
              <a:chOff x="5694914" y="1560514"/>
              <a:chExt cx="357431" cy="2838198"/>
            </a:xfrm>
          </p:grpSpPr>
          <p:sp>
            <p:nvSpPr>
              <p:cNvPr id="292" name="Rechteck 291"/>
              <p:cNvSpPr/>
              <p:nvPr/>
            </p:nvSpPr>
            <p:spPr>
              <a:xfrm>
                <a:off x="5694914" y="4041281"/>
                <a:ext cx="357431" cy="357431"/>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3" name="Rechteck 292"/>
              <p:cNvSpPr/>
              <p:nvPr/>
            </p:nvSpPr>
            <p:spPr>
              <a:xfrm>
                <a:off x="5694914" y="3627818"/>
                <a:ext cx="357431" cy="357431"/>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4" name="Rechteck 293"/>
              <p:cNvSpPr/>
              <p:nvPr/>
            </p:nvSpPr>
            <p:spPr>
              <a:xfrm>
                <a:off x="5694914" y="3214358"/>
                <a:ext cx="357431" cy="357431"/>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30</a:t>
                </a:r>
              </a:p>
            </p:txBody>
          </p:sp>
          <p:sp>
            <p:nvSpPr>
              <p:cNvPr id="295" name="Rechteck 294"/>
              <p:cNvSpPr/>
              <p:nvPr/>
            </p:nvSpPr>
            <p:spPr>
              <a:xfrm>
                <a:off x="569491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6" name="Rechteck 295"/>
              <p:cNvSpPr/>
              <p:nvPr/>
            </p:nvSpPr>
            <p:spPr>
              <a:xfrm>
                <a:off x="5694914"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7" name="Rechteck 296"/>
              <p:cNvSpPr/>
              <p:nvPr/>
            </p:nvSpPr>
            <p:spPr>
              <a:xfrm>
                <a:off x="569491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8" name="Rechteck 297"/>
              <p:cNvSpPr/>
              <p:nvPr/>
            </p:nvSpPr>
            <p:spPr>
              <a:xfrm>
                <a:off x="569491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299" name="Gruppieren 298"/>
            <p:cNvGrpSpPr/>
            <p:nvPr/>
          </p:nvGrpSpPr>
          <p:grpSpPr>
            <a:xfrm>
              <a:off x="5028170" y="1560514"/>
              <a:ext cx="357431" cy="2838198"/>
              <a:chOff x="5260239" y="1560514"/>
              <a:chExt cx="357431" cy="2838198"/>
            </a:xfrm>
          </p:grpSpPr>
          <p:sp>
            <p:nvSpPr>
              <p:cNvPr id="300" name="Rechteck 299"/>
              <p:cNvSpPr/>
              <p:nvPr/>
            </p:nvSpPr>
            <p:spPr>
              <a:xfrm>
                <a:off x="5260239" y="4041281"/>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1" name="Rechteck 300"/>
              <p:cNvSpPr/>
              <p:nvPr/>
            </p:nvSpPr>
            <p:spPr>
              <a:xfrm>
                <a:off x="5260239" y="3627818"/>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2" name="Rechteck 301"/>
              <p:cNvSpPr/>
              <p:nvPr/>
            </p:nvSpPr>
            <p:spPr>
              <a:xfrm>
                <a:off x="5260239" y="3214358"/>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3" name="Rechteck 302"/>
              <p:cNvSpPr/>
              <p:nvPr/>
            </p:nvSpPr>
            <p:spPr>
              <a:xfrm>
                <a:off x="5260239" y="2800897"/>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4" name="Rechteck 303"/>
              <p:cNvSpPr/>
              <p:nvPr/>
            </p:nvSpPr>
            <p:spPr>
              <a:xfrm>
                <a:off x="5260239" y="2387436"/>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5" name="Rechteck 304"/>
              <p:cNvSpPr/>
              <p:nvPr/>
            </p:nvSpPr>
            <p:spPr>
              <a:xfrm>
                <a:off x="5260239" y="1973975"/>
                <a:ext cx="357431" cy="357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60</a:t>
                </a:r>
              </a:p>
            </p:txBody>
          </p:sp>
          <p:sp>
            <p:nvSpPr>
              <p:cNvPr id="306" name="Rechteck 305"/>
              <p:cNvSpPr/>
              <p:nvPr/>
            </p:nvSpPr>
            <p:spPr>
              <a:xfrm>
                <a:off x="526023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307" name="Gruppieren 306"/>
            <p:cNvGrpSpPr/>
            <p:nvPr/>
          </p:nvGrpSpPr>
          <p:grpSpPr>
            <a:xfrm>
              <a:off x="5915694" y="1560514"/>
              <a:ext cx="357431" cy="2838198"/>
              <a:chOff x="6129589" y="1560514"/>
              <a:chExt cx="357431" cy="2838198"/>
            </a:xfrm>
          </p:grpSpPr>
          <p:sp>
            <p:nvSpPr>
              <p:cNvPr id="308" name="Rechteck 307"/>
              <p:cNvSpPr/>
              <p:nvPr/>
            </p:nvSpPr>
            <p:spPr>
              <a:xfrm>
                <a:off x="6129589" y="4041281"/>
                <a:ext cx="357431" cy="357431"/>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9" name="Rechteck 308"/>
              <p:cNvSpPr/>
              <p:nvPr/>
            </p:nvSpPr>
            <p:spPr>
              <a:xfrm>
                <a:off x="6129589" y="3627818"/>
                <a:ext cx="357431" cy="357431"/>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0" name="Rechteck 309"/>
              <p:cNvSpPr/>
              <p:nvPr/>
            </p:nvSpPr>
            <p:spPr>
              <a:xfrm>
                <a:off x="6129589" y="3214358"/>
                <a:ext cx="357431" cy="357431"/>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1" name="Rechteck 310"/>
              <p:cNvSpPr/>
              <p:nvPr/>
            </p:nvSpPr>
            <p:spPr>
              <a:xfrm>
                <a:off x="6129589" y="2800897"/>
                <a:ext cx="357431" cy="357431"/>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2" name="Rechteck 311"/>
              <p:cNvSpPr/>
              <p:nvPr/>
            </p:nvSpPr>
            <p:spPr>
              <a:xfrm>
                <a:off x="6129589" y="2387436"/>
                <a:ext cx="357431" cy="357431"/>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50</a:t>
                </a:r>
              </a:p>
            </p:txBody>
          </p:sp>
          <p:sp>
            <p:nvSpPr>
              <p:cNvPr id="313" name="Rechteck 312"/>
              <p:cNvSpPr/>
              <p:nvPr/>
            </p:nvSpPr>
            <p:spPr>
              <a:xfrm>
                <a:off x="612958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4" name="Rechteck 313"/>
              <p:cNvSpPr/>
              <p:nvPr/>
            </p:nvSpPr>
            <p:spPr>
              <a:xfrm>
                <a:off x="612958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315" name="Gruppieren 314"/>
            <p:cNvGrpSpPr/>
            <p:nvPr/>
          </p:nvGrpSpPr>
          <p:grpSpPr>
            <a:xfrm>
              <a:off x="4140646" y="1560514"/>
              <a:ext cx="357431" cy="2838198"/>
              <a:chOff x="4390889" y="1560514"/>
              <a:chExt cx="357431" cy="2838198"/>
            </a:xfrm>
          </p:grpSpPr>
          <p:sp>
            <p:nvSpPr>
              <p:cNvPr id="316" name="Rechteck 315"/>
              <p:cNvSpPr/>
              <p:nvPr/>
            </p:nvSpPr>
            <p:spPr>
              <a:xfrm>
                <a:off x="4390889" y="4041281"/>
                <a:ext cx="357431" cy="35743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7" name="Rechteck 316"/>
              <p:cNvSpPr/>
              <p:nvPr/>
            </p:nvSpPr>
            <p:spPr>
              <a:xfrm>
                <a:off x="4390889" y="3627818"/>
                <a:ext cx="357431" cy="35743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8" name="Rechteck 317"/>
              <p:cNvSpPr/>
              <p:nvPr/>
            </p:nvSpPr>
            <p:spPr>
              <a:xfrm>
                <a:off x="4390889" y="3214358"/>
                <a:ext cx="357431" cy="35743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30</a:t>
                </a:r>
              </a:p>
            </p:txBody>
          </p:sp>
          <p:sp>
            <p:nvSpPr>
              <p:cNvPr id="319" name="Rechteck 318"/>
              <p:cNvSpPr/>
              <p:nvPr/>
            </p:nvSpPr>
            <p:spPr>
              <a:xfrm>
                <a:off x="4390889"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0" name="Rechteck 319"/>
              <p:cNvSpPr/>
              <p:nvPr/>
            </p:nvSpPr>
            <p:spPr>
              <a:xfrm>
                <a:off x="4390889"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1" name="Rechteck 320"/>
              <p:cNvSpPr/>
              <p:nvPr/>
            </p:nvSpPr>
            <p:spPr>
              <a:xfrm>
                <a:off x="439088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2" name="Rechteck 321"/>
              <p:cNvSpPr/>
              <p:nvPr/>
            </p:nvSpPr>
            <p:spPr>
              <a:xfrm>
                <a:off x="439088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323" name="Gruppieren 322"/>
            <p:cNvGrpSpPr/>
            <p:nvPr/>
          </p:nvGrpSpPr>
          <p:grpSpPr>
            <a:xfrm>
              <a:off x="3696884" y="1560514"/>
              <a:ext cx="357431" cy="2838198"/>
              <a:chOff x="3956214" y="1560514"/>
              <a:chExt cx="357431" cy="2838198"/>
            </a:xfrm>
          </p:grpSpPr>
          <p:sp>
            <p:nvSpPr>
              <p:cNvPr id="324" name="Rechteck 323"/>
              <p:cNvSpPr/>
              <p:nvPr/>
            </p:nvSpPr>
            <p:spPr>
              <a:xfrm>
                <a:off x="3956214" y="4041281"/>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5" name="Rechteck 324"/>
              <p:cNvSpPr/>
              <p:nvPr/>
            </p:nvSpPr>
            <p:spPr>
              <a:xfrm>
                <a:off x="3956214" y="3627818"/>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6" name="Rechteck 325"/>
              <p:cNvSpPr/>
              <p:nvPr/>
            </p:nvSpPr>
            <p:spPr>
              <a:xfrm>
                <a:off x="3956214" y="3214358"/>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7" name="Rechteck 326"/>
              <p:cNvSpPr/>
              <p:nvPr/>
            </p:nvSpPr>
            <p:spPr>
              <a:xfrm>
                <a:off x="3956214" y="2800897"/>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8" name="Rechteck 327"/>
              <p:cNvSpPr/>
              <p:nvPr/>
            </p:nvSpPr>
            <p:spPr>
              <a:xfrm>
                <a:off x="3956214" y="2387436"/>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9" name="Rechteck 328"/>
              <p:cNvSpPr/>
              <p:nvPr/>
            </p:nvSpPr>
            <p:spPr>
              <a:xfrm>
                <a:off x="3956214" y="1973975"/>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0" name="Rechteck 329"/>
              <p:cNvSpPr/>
              <p:nvPr/>
            </p:nvSpPr>
            <p:spPr>
              <a:xfrm>
                <a:off x="3956214" y="1560514"/>
                <a:ext cx="357431" cy="35743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70</a:t>
                </a:r>
              </a:p>
            </p:txBody>
          </p:sp>
        </p:grpSp>
        <p:grpSp>
          <p:nvGrpSpPr>
            <p:cNvPr id="331" name="Gruppieren 330"/>
            <p:cNvGrpSpPr/>
            <p:nvPr/>
          </p:nvGrpSpPr>
          <p:grpSpPr>
            <a:xfrm>
              <a:off x="4584408" y="1560514"/>
              <a:ext cx="357431" cy="2838198"/>
              <a:chOff x="4825564" y="1560514"/>
              <a:chExt cx="357431" cy="2838198"/>
            </a:xfrm>
          </p:grpSpPr>
          <p:sp>
            <p:nvSpPr>
              <p:cNvPr id="332" name="Rechteck 331"/>
              <p:cNvSpPr/>
              <p:nvPr/>
            </p:nvSpPr>
            <p:spPr>
              <a:xfrm>
                <a:off x="4825564" y="4041281"/>
                <a:ext cx="357431" cy="3574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3" name="Rechteck 332"/>
              <p:cNvSpPr/>
              <p:nvPr/>
            </p:nvSpPr>
            <p:spPr>
              <a:xfrm>
                <a:off x="4825564" y="3627818"/>
                <a:ext cx="357431" cy="3574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4" name="Rechteck 333"/>
              <p:cNvSpPr/>
              <p:nvPr/>
            </p:nvSpPr>
            <p:spPr>
              <a:xfrm>
                <a:off x="4825564" y="3214358"/>
                <a:ext cx="357431" cy="3574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5" name="Rechteck 334"/>
              <p:cNvSpPr/>
              <p:nvPr/>
            </p:nvSpPr>
            <p:spPr>
              <a:xfrm>
                <a:off x="4825564" y="2800897"/>
                <a:ext cx="357431" cy="3574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6" name="Rechteck 335"/>
              <p:cNvSpPr/>
              <p:nvPr/>
            </p:nvSpPr>
            <p:spPr>
              <a:xfrm>
                <a:off x="4825564" y="2387436"/>
                <a:ext cx="357431" cy="3574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50</a:t>
                </a:r>
              </a:p>
            </p:txBody>
          </p:sp>
          <p:sp>
            <p:nvSpPr>
              <p:cNvPr id="337" name="Rechteck 336"/>
              <p:cNvSpPr/>
              <p:nvPr/>
            </p:nvSpPr>
            <p:spPr>
              <a:xfrm>
                <a:off x="482556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8" name="Rechteck 337"/>
              <p:cNvSpPr/>
              <p:nvPr/>
            </p:nvSpPr>
            <p:spPr>
              <a:xfrm>
                <a:off x="482556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339" name="Gruppieren 338"/>
            <p:cNvGrpSpPr/>
            <p:nvPr/>
          </p:nvGrpSpPr>
          <p:grpSpPr>
            <a:xfrm>
              <a:off x="6803218" y="1560514"/>
              <a:ext cx="357431" cy="2838198"/>
              <a:chOff x="6998939" y="1560514"/>
              <a:chExt cx="357431" cy="2838198"/>
            </a:xfrm>
          </p:grpSpPr>
          <p:sp>
            <p:nvSpPr>
              <p:cNvPr id="340" name="Rechteck 339"/>
              <p:cNvSpPr/>
              <p:nvPr/>
            </p:nvSpPr>
            <p:spPr>
              <a:xfrm>
                <a:off x="6998939"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1" name="Rechteck 340"/>
              <p:cNvSpPr/>
              <p:nvPr/>
            </p:nvSpPr>
            <p:spPr>
              <a:xfrm>
                <a:off x="6998939"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2" name="Rechteck 341"/>
              <p:cNvSpPr/>
              <p:nvPr/>
            </p:nvSpPr>
            <p:spPr>
              <a:xfrm>
                <a:off x="6998939"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3" name="Rechteck 342"/>
              <p:cNvSpPr/>
              <p:nvPr/>
            </p:nvSpPr>
            <p:spPr>
              <a:xfrm>
                <a:off x="6998939" y="2800897"/>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40</a:t>
                </a:r>
              </a:p>
            </p:txBody>
          </p:sp>
          <p:sp>
            <p:nvSpPr>
              <p:cNvPr id="344" name="Rechteck 343"/>
              <p:cNvSpPr/>
              <p:nvPr/>
            </p:nvSpPr>
            <p:spPr>
              <a:xfrm>
                <a:off x="6998939"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5" name="Rechteck 344"/>
              <p:cNvSpPr/>
              <p:nvPr/>
            </p:nvSpPr>
            <p:spPr>
              <a:xfrm>
                <a:off x="699893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6" name="Rechteck 345"/>
              <p:cNvSpPr/>
              <p:nvPr/>
            </p:nvSpPr>
            <p:spPr>
              <a:xfrm>
                <a:off x="699893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347" name="Gruppieren 346"/>
            <p:cNvGrpSpPr/>
            <p:nvPr/>
          </p:nvGrpSpPr>
          <p:grpSpPr>
            <a:xfrm>
              <a:off x="6359456" y="1560514"/>
              <a:ext cx="357431" cy="2838198"/>
              <a:chOff x="6564264" y="1560514"/>
              <a:chExt cx="357431" cy="2838198"/>
            </a:xfrm>
          </p:grpSpPr>
          <p:sp>
            <p:nvSpPr>
              <p:cNvPr id="348" name="Rechteck 347"/>
              <p:cNvSpPr/>
              <p:nvPr/>
            </p:nvSpPr>
            <p:spPr>
              <a:xfrm>
                <a:off x="6564264" y="4041281"/>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9" name="Rechteck 348"/>
              <p:cNvSpPr/>
              <p:nvPr/>
            </p:nvSpPr>
            <p:spPr>
              <a:xfrm>
                <a:off x="6564264" y="3627818"/>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0" name="Rechteck 349"/>
              <p:cNvSpPr/>
              <p:nvPr/>
            </p:nvSpPr>
            <p:spPr>
              <a:xfrm>
                <a:off x="6564264" y="3214358"/>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1" name="Rechteck 350"/>
              <p:cNvSpPr/>
              <p:nvPr/>
            </p:nvSpPr>
            <p:spPr>
              <a:xfrm>
                <a:off x="6564264" y="2800897"/>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2" name="Rechteck 351"/>
              <p:cNvSpPr/>
              <p:nvPr/>
            </p:nvSpPr>
            <p:spPr>
              <a:xfrm>
                <a:off x="6564264" y="2387436"/>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3" name="Rechteck 352"/>
              <p:cNvSpPr/>
              <p:nvPr/>
            </p:nvSpPr>
            <p:spPr>
              <a:xfrm>
                <a:off x="6564264" y="1973975"/>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60</a:t>
                </a:r>
              </a:p>
            </p:txBody>
          </p:sp>
          <p:sp>
            <p:nvSpPr>
              <p:cNvPr id="354" name="Rechteck 353"/>
              <p:cNvSpPr/>
              <p:nvPr/>
            </p:nvSpPr>
            <p:spPr>
              <a:xfrm>
                <a:off x="656426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355" name="Gruppieren 354"/>
            <p:cNvGrpSpPr/>
            <p:nvPr/>
          </p:nvGrpSpPr>
          <p:grpSpPr>
            <a:xfrm>
              <a:off x="7246980" y="1560514"/>
              <a:ext cx="357431" cy="2838198"/>
              <a:chOff x="7433614" y="1560514"/>
              <a:chExt cx="357431" cy="2838198"/>
            </a:xfrm>
          </p:grpSpPr>
          <p:sp>
            <p:nvSpPr>
              <p:cNvPr id="356" name="Rechteck 355"/>
              <p:cNvSpPr/>
              <p:nvPr/>
            </p:nvSpPr>
            <p:spPr>
              <a:xfrm>
                <a:off x="7433614" y="4041281"/>
                <a:ext cx="357431" cy="35743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7" name="Rechteck 356"/>
              <p:cNvSpPr/>
              <p:nvPr/>
            </p:nvSpPr>
            <p:spPr>
              <a:xfrm>
                <a:off x="7433614" y="3627818"/>
                <a:ext cx="357431" cy="35743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20</a:t>
                </a:r>
              </a:p>
            </p:txBody>
          </p:sp>
          <p:sp>
            <p:nvSpPr>
              <p:cNvPr id="358" name="Rechteck 357"/>
              <p:cNvSpPr/>
              <p:nvPr/>
            </p:nvSpPr>
            <p:spPr>
              <a:xfrm>
                <a:off x="7433614"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9" name="Rechteck 358"/>
              <p:cNvSpPr/>
              <p:nvPr/>
            </p:nvSpPr>
            <p:spPr>
              <a:xfrm>
                <a:off x="743361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0" name="Rechteck 359"/>
              <p:cNvSpPr/>
              <p:nvPr/>
            </p:nvSpPr>
            <p:spPr>
              <a:xfrm>
                <a:off x="7433614"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1" name="Rechteck 360"/>
              <p:cNvSpPr/>
              <p:nvPr/>
            </p:nvSpPr>
            <p:spPr>
              <a:xfrm>
                <a:off x="743361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2" name="Rechteck 361"/>
              <p:cNvSpPr/>
              <p:nvPr/>
            </p:nvSpPr>
            <p:spPr>
              <a:xfrm>
                <a:off x="743361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363" name="Gruppieren 362"/>
            <p:cNvGrpSpPr/>
            <p:nvPr/>
          </p:nvGrpSpPr>
          <p:grpSpPr>
            <a:xfrm>
              <a:off x="8134504" y="1560514"/>
              <a:ext cx="357431" cy="2838198"/>
              <a:chOff x="8302964" y="1560514"/>
              <a:chExt cx="357431" cy="2838198"/>
            </a:xfrm>
          </p:grpSpPr>
          <p:sp>
            <p:nvSpPr>
              <p:cNvPr id="364" name="Rechteck 363"/>
              <p:cNvSpPr/>
              <p:nvPr/>
            </p:nvSpPr>
            <p:spPr>
              <a:xfrm>
                <a:off x="8302964" y="4041281"/>
                <a:ext cx="357431" cy="357431"/>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5" name="Rechteck 364"/>
              <p:cNvSpPr/>
              <p:nvPr/>
            </p:nvSpPr>
            <p:spPr>
              <a:xfrm>
                <a:off x="8302964" y="3627818"/>
                <a:ext cx="357431" cy="357431"/>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6" name="Rechteck 365"/>
              <p:cNvSpPr/>
              <p:nvPr/>
            </p:nvSpPr>
            <p:spPr>
              <a:xfrm>
                <a:off x="8302964" y="3214358"/>
                <a:ext cx="357431" cy="357431"/>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30</a:t>
                </a:r>
              </a:p>
            </p:txBody>
          </p:sp>
          <p:sp>
            <p:nvSpPr>
              <p:cNvPr id="367" name="Rechteck 366"/>
              <p:cNvSpPr/>
              <p:nvPr/>
            </p:nvSpPr>
            <p:spPr>
              <a:xfrm>
                <a:off x="830296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8" name="Rechteck 367"/>
              <p:cNvSpPr/>
              <p:nvPr/>
            </p:nvSpPr>
            <p:spPr>
              <a:xfrm>
                <a:off x="8302964"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9" name="Rechteck 368"/>
              <p:cNvSpPr/>
              <p:nvPr/>
            </p:nvSpPr>
            <p:spPr>
              <a:xfrm>
                <a:off x="830296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0" name="Rechteck 369"/>
              <p:cNvSpPr/>
              <p:nvPr/>
            </p:nvSpPr>
            <p:spPr>
              <a:xfrm>
                <a:off x="830296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371" name="Gruppieren 370"/>
            <p:cNvGrpSpPr/>
            <p:nvPr/>
          </p:nvGrpSpPr>
          <p:grpSpPr>
            <a:xfrm>
              <a:off x="7690742" y="1560514"/>
              <a:ext cx="357431" cy="2838198"/>
              <a:chOff x="7868289" y="1560514"/>
              <a:chExt cx="357431" cy="2838198"/>
            </a:xfrm>
          </p:grpSpPr>
          <p:sp>
            <p:nvSpPr>
              <p:cNvPr id="372" name="Rechteck 371"/>
              <p:cNvSpPr/>
              <p:nvPr/>
            </p:nvSpPr>
            <p:spPr>
              <a:xfrm>
                <a:off x="7868289"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3" name="Rechteck 372"/>
              <p:cNvSpPr/>
              <p:nvPr/>
            </p:nvSpPr>
            <p:spPr>
              <a:xfrm>
                <a:off x="7868289"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4" name="Rechteck 373"/>
              <p:cNvSpPr/>
              <p:nvPr/>
            </p:nvSpPr>
            <p:spPr>
              <a:xfrm>
                <a:off x="7868289"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5" name="Rechteck 374"/>
              <p:cNvSpPr/>
              <p:nvPr/>
            </p:nvSpPr>
            <p:spPr>
              <a:xfrm>
                <a:off x="7868289"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40</a:t>
                </a:r>
              </a:p>
            </p:txBody>
          </p:sp>
          <p:sp>
            <p:nvSpPr>
              <p:cNvPr id="376" name="Rechteck 375"/>
              <p:cNvSpPr/>
              <p:nvPr/>
            </p:nvSpPr>
            <p:spPr>
              <a:xfrm>
                <a:off x="7868289"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7" name="Rechteck 376"/>
              <p:cNvSpPr/>
              <p:nvPr/>
            </p:nvSpPr>
            <p:spPr>
              <a:xfrm>
                <a:off x="786828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8" name="Rechteck 377"/>
              <p:cNvSpPr/>
              <p:nvPr/>
            </p:nvSpPr>
            <p:spPr>
              <a:xfrm>
                <a:off x="786828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379" name="Gruppieren 378"/>
            <p:cNvGrpSpPr/>
            <p:nvPr/>
          </p:nvGrpSpPr>
          <p:grpSpPr>
            <a:xfrm>
              <a:off x="8578266" y="1560514"/>
              <a:ext cx="357431" cy="2838198"/>
              <a:chOff x="8737639" y="1560514"/>
              <a:chExt cx="357431" cy="2838198"/>
            </a:xfrm>
          </p:grpSpPr>
          <p:sp>
            <p:nvSpPr>
              <p:cNvPr id="380" name="Rechteck 379"/>
              <p:cNvSpPr/>
              <p:nvPr/>
            </p:nvSpPr>
            <p:spPr>
              <a:xfrm>
                <a:off x="8737639" y="4041281"/>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1" name="Rechteck 380"/>
              <p:cNvSpPr/>
              <p:nvPr/>
            </p:nvSpPr>
            <p:spPr>
              <a:xfrm>
                <a:off x="8737639" y="362781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2" name="Rechteck 381"/>
              <p:cNvSpPr/>
              <p:nvPr/>
            </p:nvSpPr>
            <p:spPr>
              <a:xfrm>
                <a:off x="8737639"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3" name="Rechteck 382"/>
              <p:cNvSpPr/>
              <p:nvPr/>
            </p:nvSpPr>
            <p:spPr>
              <a:xfrm>
                <a:off x="8737639" y="2800897"/>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4" name="Rechteck 383"/>
              <p:cNvSpPr/>
              <p:nvPr/>
            </p:nvSpPr>
            <p:spPr>
              <a:xfrm>
                <a:off x="8737639"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50</a:t>
                </a:r>
              </a:p>
            </p:txBody>
          </p:sp>
          <p:sp>
            <p:nvSpPr>
              <p:cNvPr id="385" name="Rechteck 384"/>
              <p:cNvSpPr/>
              <p:nvPr/>
            </p:nvSpPr>
            <p:spPr>
              <a:xfrm>
                <a:off x="873763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6" name="Rechteck 385"/>
              <p:cNvSpPr/>
              <p:nvPr/>
            </p:nvSpPr>
            <p:spPr>
              <a:xfrm>
                <a:off x="873763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387" name="Gruppieren 386"/>
            <p:cNvGrpSpPr/>
            <p:nvPr/>
          </p:nvGrpSpPr>
          <p:grpSpPr>
            <a:xfrm>
              <a:off x="2809360" y="1560514"/>
              <a:ext cx="357431" cy="2838198"/>
              <a:chOff x="3086864" y="1560514"/>
              <a:chExt cx="357431" cy="2838198"/>
            </a:xfrm>
          </p:grpSpPr>
          <p:sp>
            <p:nvSpPr>
              <p:cNvPr id="388" name="Rechteck 387"/>
              <p:cNvSpPr/>
              <p:nvPr/>
            </p:nvSpPr>
            <p:spPr>
              <a:xfrm>
                <a:off x="3086864" y="4041281"/>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9" name="Rechteck 388"/>
              <p:cNvSpPr/>
              <p:nvPr/>
            </p:nvSpPr>
            <p:spPr>
              <a:xfrm>
                <a:off x="3086864" y="3627818"/>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0" name="Rechteck 389"/>
              <p:cNvSpPr/>
              <p:nvPr/>
            </p:nvSpPr>
            <p:spPr>
              <a:xfrm>
                <a:off x="3086864" y="3214358"/>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1" name="Rechteck 390"/>
              <p:cNvSpPr/>
              <p:nvPr/>
            </p:nvSpPr>
            <p:spPr>
              <a:xfrm>
                <a:off x="3086864" y="2800897"/>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2" name="Rechteck 391"/>
              <p:cNvSpPr/>
              <p:nvPr/>
            </p:nvSpPr>
            <p:spPr>
              <a:xfrm>
                <a:off x="3086864" y="2387436"/>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50</a:t>
                </a:r>
              </a:p>
            </p:txBody>
          </p:sp>
          <p:sp>
            <p:nvSpPr>
              <p:cNvPr id="393" name="Rechteck 392"/>
              <p:cNvSpPr/>
              <p:nvPr/>
            </p:nvSpPr>
            <p:spPr>
              <a:xfrm>
                <a:off x="308686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4" name="Rechteck 393"/>
              <p:cNvSpPr/>
              <p:nvPr/>
            </p:nvSpPr>
            <p:spPr>
              <a:xfrm>
                <a:off x="308686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395" name="Gruppieren 394"/>
            <p:cNvGrpSpPr/>
            <p:nvPr/>
          </p:nvGrpSpPr>
          <p:grpSpPr>
            <a:xfrm>
              <a:off x="2365598" y="1560514"/>
              <a:ext cx="357431" cy="2838198"/>
              <a:chOff x="2652189" y="1560514"/>
              <a:chExt cx="357431" cy="2838198"/>
            </a:xfrm>
          </p:grpSpPr>
          <p:sp>
            <p:nvSpPr>
              <p:cNvPr id="396" name="Rechteck 395"/>
              <p:cNvSpPr/>
              <p:nvPr/>
            </p:nvSpPr>
            <p:spPr>
              <a:xfrm>
                <a:off x="2652189" y="4041281"/>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7" name="Rechteck 396"/>
              <p:cNvSpPr/>
              <p:nvPr/>
            </p:nvSpPr>
            <p:spPr>
              <a:xfrm>
                <a:off x="2652189" y="3627818"/>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8" name="Rechteck 397"/>
              <p:cNvSpPr/>
              <p:nvPr/>
            </p:nvSpPr>
            <p:spPr>
              <a:xfrm>
                <a:off x="2652189" y="3214358"/>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30</a:t>
                </a:r>
              </a:p>
            </p:txBody>
          </p:sp>
          <p:sp>
            <p:nvSpPr>
              <p:cNvPr id="399" name="Rechteck 398"/>
              <p:cNvSpPr/>
              <p:nvPr/>
            </p:nvSpPr>
            <p:spPr>
              <a:xfrm>
                <a:off x="2652189"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0" name="Rechteck 399"/>
              <p:cNvSpPr/>
              <p:nvPr/>
            </p:nvSpPr>
            <p:spPr>
              <a:xfrm>
                <a:off x="2652189"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1" name="Rechteck 400"/>
              <p:cNvSpPr/>
              <p:nvPr/>
            </p:nvSpPr>
            <p:spPr>
              <a:xfrm>
                <a:off x="2652189"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2" name="Rechteck 401"/>
              <p:cNvSpPr/>
              <p:nvPr/>
            </p:nvSpPr>
            <p:spPr>
              <a:xfrm>
                <a:off x="265218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03" name="Gruppieren 402"/>
            <p:cNvGrpSpPr/>
            <p:nvPr/>
          </p:nvGrpSpPr>
          <p:grpSpPr>
            <a:xfrm>
              <a:off x="3253122" y="1560514"/>
              <a:ext cx="357431" cy="2838198"/>
              <a:chOff x="3521539" y="1560514"/>
              <a:chExt cx="357431" cy="2838198"/>
            </a:xfrm>
          </p:grpSpPr>
          <p:sp>
            <p:nvSpPr>
              <p:cNvPr id="404" name="Rechteck 403"/>
              <p:cNvSpPr/>
              <p:nvPr/>
            </p:nvSpPr>
            <p:spPr>
              <a:xfrm>
                <a:off x="3521539" y="4041281"/>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5" name="Rechteck 404"/>
              <p:cNvSpPr/>
              <p:nvPr/>
            </p:nvSpPr>
            <p:spPr>
              <a:xfrm>
                <a:off x="3521539" y="3627818"/>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6" name="Rechteck 405"/>
              <p:cNvSpPr/>
              <p:nvPr/>
            </p:nvSpPr>
            <p:spPr>
              <a:xfrm>
                <a:off x="3521539" y="3214358"/>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7" name="Rechteck 406"/>
              <p:cNvSpPr/>
              <p:nvPr/>
            </p:nvSpPr>
            <p:spPr>
              <a:xfrm>
                <a:off x="3521539" y="2800897"/>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8" name="Rechteck 407"/>
              <p:cNvSpPr/>
              <p:nvPr/>
            </p:nvSpPr>
            <p:spPr>
              <a:xfrm>
                <a:off x="3521539" y="2387436"/>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9" name="Rechteck 408"/>
              <p:cNvSpPr/>
              <p:nvPr/>
            </p:nvSpPr>
            <p:spPr>
              <a:xfrm>
                <a:off x="3521539" y="1973975"/>
                <a:ext cx="357431" cy="35743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60</a:t>
                </a:r>
              </a:p>
            </p:txBody>
          </p:sp>
          <p:sp>
            <p:nvSpPr>
              <p:cNvPr id="410" name="Rechteck 409"/>
              <p:cNvSpPr/>
              <p:nvPr/>
            </p:nvSpPr>
            <p:spPr>
              <a:xfrm>
                <a:off x="3521539"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11" name="Gruppieren 410"/>
            <p:cNvGrpSpPr/>
            <p:nvPr/>
          </p:nvGrpSpPr>
          <p:grpSpPr>
            <a:xfrm>
              <a:off x="9022028" y="1560514"/>
              <a:ext cx="357431" cy="2838198"/>
              <a:chOff x="9172312" y="1560514"/>
              <a:chExt cx="357431" cy="2838198"/>
            </a:xfrm>
          </p:grpSpPr>
          <p:sp>
            <p:nvSpPr>
              <p:cNvPr id="412" name="Rechteck 411"/>
              <p:cNvSpPr/>
              <p:nvPr/>
            </p:nvSpPr>
            <p:spPr>
              <a:xfrm>
                <a:off x="9172312" y="4041281"/>
                <a:ext cx="357431" cy="35743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3" name="Rechteck 412"/>
              <p:cNvSpPr/>
              <p:nvPr/>
            </p:nvSpPr>
            <p:spPr>
              <a:xfrm>
                <a:off x="9172312" y="3627818"/>
                <a:ext cx="357431" cy="35743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20</a:t>
                </a:r>
              </a:p>
            </p:txBody>
          </p:sp>
          <p:sp>
            <p:nvSpPr>
              <p:cNvPr id="414" name="Rechteck 413"/>
              <p:cNvSpPr/>
              <p:nvPr/>
            </p:nvSpPr>
            <p:spPr>
              <a:xfrm>
                <a:off x="9172312"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5" name="Rechteck 414"/>
              <p:cNvSpPr/>
              <p:nvPr/>
            </p:nvSpPr>
            <p:spPr>
              <a:xfrm>
                <a:off x="9172312"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6" name="Rechteck 415"/>
              <p:cNvSpPr/>
              <p:nvPr/>
            </p:nvSpPr>
            <p:spPr>
              <a:xfrm>
                <a:off x="9172312"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7" name="Rechteck 416"/>
              <p:cNvSpPr/>
              <p:nvPr/>
            </p:nvSpPr>
            <p:spPr>
              <a:xfrm>
                <a:off x="9172312"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8" name="Rechteck 417"/>
              <p:cNvSpPr/>
              <p:nvPr/>
            </p:nvSpPr>
            <p:spPr>
              <a:xfrm>
                <a:off x="9172312"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19" name="Gruppieren 418"/>
            <p:cNvGrpSpPr/>
            <p:nvPr/>
          </p:nvGrpSpPr>
          <p:grpSpPr>
            <a:xfrm>
              <a:off x="9465790" y="1560514"/>
              <a:ext cx="357431" cy="2838198"/>
              <a:chOff x="8302964" y="1560514"/>
              <a:chExt cx="357431" cy="2838198"/>
            </a:xfrm>
            <a:solidFill>
              <a:schemeClr val="bg1">
                <a:lumMod val="95000"/>
              </a:schemeClr>
            </a:solidFill>
          </p:grpSpPr>
          <p:sp>
            <p:nvSpPr>
              <p:cNvPr id="420" name="Rechteck 419"/>
              <p:cNvSpPr/>
              <p:nvPr/>
            </p:nvSpPr>
            <p:spPr>
              <a:xfrm>
                <a:off x="830296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1" name="Rechteck 420"/>
              <p:cNvSpPr/>
              <p:nvPr/>
            </p:nvSpPr>
            <p:spPr>
              <a:xfrm>
                <a:off x="830296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2" name="Rechteck 421"/>
              <p:cNvSpPr/>
              <p:nvPr/>
            </p:nvSpPr>
            <p:spPr>
              <a:xfrm>
                <a:off x="830296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3" name="Rechteck 422"/>
              <p:cNvSpPr/>
              <p:nvPr/>
            </p:nvSpPr>
            <p:spPr>
              <a:xfrm>
                <a:off x="830296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4" name="Rechteck 423"/>
              <p:cNvSpPr/>
              <p:nvPr/>
            </p:nvSpPr>
            <p:spPr>
              <a:xfrm>
                <a:off x="830296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5" name="Rechteck 424"/>
              <p:cNvSpPr/>
              <p:nvPr/>
            </p:nvSpPr>
            <p:spPr>
              <a:xfrm>
                <a:off x="830296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6" name="Rechteck 425"/>
              <p:cNvSpPr/>
              <p:nvPr/>
            </p:nvSpPr>
            <p:spPr>
              <a:xfrm>
                <a:off x="830296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27" name="Gruppieren 426"/>
            <p:cNvGrpSpPr/>
            <p:nvPr/>
          </p:nvGrpSpPr>
          <p:grpSpPr>
            <a:xfrm>
              <a:off x="9909552" y="1560514"/>
              <a:ext cx="357431" cy="2838198"/>
              <a:chOff x="8737639" y="1560514"/>
              <a:chExt cx="357431" cy="2838198"/>
            </a:xfrm>
            <a:solidFill>
              <a:schemeClr val="bg1">
                <a:lumMod val="95000"/>
              </a:schemeClr>
            </a:solidFill>
          </p:grpSpPr>
          <p:sp>
            <p:nvSpPr>
              <p:cNvPr id="428" name="Rechteck 427"/>
              <p:cNvSpPr/>
              <p:nvPr/>
            </p:nvSpPr>
            <p:spPr>
              <a:xfrm>
                <a:off x="8737639"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9" name="Rechteck 428"/>
              <p:cNvSpPr/>
              <p:nvPr/>
            </p:nvSpPr>
            <p:spPr>
              <a:xfrm>
                <a:off x="8737639"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0" name="Rechteck 429"/>
              <p:cNvSpPr/>
              <p:nvPr/>
            </p:nvSpPr>
            <p:spPr>
              <a:xfrm>
                <a:off x="8737639"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1" name="Rechteck 430"/>
              <p:cNvSpPr/>
              <p:nvPr/>
            </p:nvSpPr>
            <p:spPr>
              <a:xfrm>
                <a:off x="8737639"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2" name="Rechteck 431"/>
              <p:cNvSpPr/>
              <p:nvPr/>
            </p:nvSpPr>
            <p:spPr>
              <a:xfrm>
                <a:off x="8737639"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3" name="Rechteck 432"/>
              <p:cNvSpPr/>
              <p:nvPr/>
            </p:nvSpPr>
            <p:spPr>
              <a:xfrm>
                <a:off x="8737639"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4" name="Rechteck 433"/>
              <p:cNvSpPr/>
              <p:nvPr/>
            </p:nvSpPr>
            <p:spPr>
              <a:xfrm>
                <a:off x="8737639"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35" name="Gruppieren 434"/>
            <p:cNvGrpSpPr/>
            <p:nvPr/>
          </p:nvGrpSpPr>
          <p:grpSpPr>
            <a:xfrm>
              <a:off x="10353314" y="1560514"/>
              <a:ext cx="357431" cy="2838198"/>
              <a:chOff x="9172312" y="1560514"/>
              <a:chExt cx="357431" cy="2838198"/>
            </a:xfrm>
            <a:solidFill>
              <a:schemeClr val="bg1">
                <a:lumMod val="95000"/>
              </a:schemeClr>
            </a:solidFill>
          </p:grpSpPr>
          <p:sp>
            <p:nvSpPr>
              <p:cNvPr id="436" name="Rechteck 435"/>
              <p:cNvSpPr/>
              <p:nvPr/>
            </p:nvSpPr>
            <p:spPr>
              <a:xfrm>
                <a:off x="917231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7" name="Rechteck 436"/>
              <p:cNvSpPr/>
              <p:nvPr/>
            </p:nvSpPr>
            <p:spPr>
              <a:xfrm>
                <a:off x="917231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8" name="Rechteck 437"/>
              <p:cNvSpPr/>
              <p:nvPr/>
            </p:nvSpPr>
            <p:spPr>
              <a:xfrm>
                <a:off x="917231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9" name="Rechteck 438"/>
              <p:cNvSpPr/>
              <p:nvPr/>
            </p:nvSpPr>
            <p:spPr>
              <a:xfrm>
                <a:off x="917231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0" name="Rechteck 439"/>
              <p:cNvSpPr/>
              <p:nvPr/>
            </p:nvSpPr>
            <p:spPr>
              <a:xfrm>
                <a:off x="917231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1" name="Rechteck 440"/>
              <p:cNvSpPr/>
              <p:nvPr/>
            </p:nvSpPr>
            <p:spPr>
              <a:xfrm>
                <a:off x="917231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2" name="Rechteck 441"/>
              <p:cNvSpPr/>
              <p:nvPr/>
            </p:nvSpPr>
            <p:spPr>
              <a:xfrm>
                <a:off x="917231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43" name="Gruppieren 442"/>
            <p:cNvGrpSpPr/>
            <p:nvPr/>
          </p:nvGrpSpPr>
          <p:grpSpPr>
            <a:xfrm>
              <a:off x="10797076" y="1560514"/>
              <a:ext cx="357431" cy="2838198"/>
              <a:chOff x="8302964" y="1560514"/>
              <a:chExt cx="357431" cy="2838198"/>
            </a:xfrm>
            <a:solidFill>
              <a:schemeClr val="bg1">
                <a:lumMod val="95000"/>
              </a:schemeClr>
            </a:solidFill>
          </p:grpSpPr>
          <p:sp>
            <p:nvSpPr>
              <p:cNvPr id="444" name="Rechteck 443"/>
              <p:cNvSpPr/>
              <p:nvPr/>
            </p:nvSpPr>
            <p:spPr>
              <a:xfrm>
                <a:off x="830296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5" name="Rechteck 444"/>
              <p:cNvSpPr/>
              <p:nvPr/>
            </p:nvSpPr>
            <p:spPr>
              <a:xfrm>
                <a:off x="830296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6" name="Rechteck 445"/>
              <p:cNvSpPr/>
              <p:nvPr/>
            </p:nvSpPr>
            <p:spPr>
              <a:xfrm>
                <a:off x="830296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7" name="Rechteck 446"/>
              <p:cNvSpPr/>
              <p:nvPr/>
            </p:nvSpPr>
            <p:spPr>
              <a:xfrm>
                <a:off x="830296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8" name="Rechteck 447"/>
              <p:cNvSpPr/>
              <p:nvPr/>
            </p:nvSpPr>
            <p:spPr>
              <a:xfrm>
                <a:off x="830296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9" name="Rechteck 448"/>
              <p:cNvSpPr/>
              <p:nvPr/>
            </p:nvSpPr>
            <p:spPr>
              <a:xfrm>
                <a:off x="830296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0" name="Rechteck 449"/>
              <p:cNvSpPr/>
              <p:nvPr/>
            </p:nvSpPr>
            <p:spPr>
              <a:xfrm>
                <a:off x="830296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51" name="Gruppieren 450"/>
            <p:cNvGrpSpPr/>
            <p:nvPr/>
          </p:nvGrpSpPr>
          <p:grpSpPr>
            <a:xfrm>
              <a:off x="11240844" y="1560514"/>
              <a:ext cx="357431" cy="2838198"/>
              <a:chOff x="8737639" y="1560514"/>
              <a:chExt cx="357431" cy="2838198"/>
            </a:xfrm>
            <a:solidFill>
              <a:schemeClr val="bg1">
                <a:lumMod val="95000"/>
              </a:schemeClr>
            </a:solidFill>
          </p:grpSpPr>
          <p:sp>
            <p:nvSpPr>
              <p:cNvPr id="452" name="Rechteck 451"/>
              <p:cNvSpPr/>
              <p:nvPr/>
            </p:nvSpPr>
            <p:spPr>
              <a:xfrm>
                <a:off x="8737639"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3" name="Rechteck 452"/>
              <p:cNvSpPr/>
              <p:nvPr/>
            </p:nvSpPr>
            <p:spPr>
              <a:xfrm>
                <a:off x="8737639"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4" name="Rechteck 453"/>
              <p:cNvSpPr/>
              <p:nvPr/>
            </p:nvSpPr>
            <p:spPr>
              <a:xfrm>
                <a:off x="8737639"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5" name="Rechteck 454"/>
              <p:cNvSpPr/>
              <p:nvPr/>
            </p:nvSpPr>
            <p:spPr>
              <a:xfrm>
                <a:off x="8737639"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6" name="Rechteck 455"/>
              <p:cNvSpPr/>
              <p:nvPr/>
            </p:nvSpPr>
            <p:spPr>
              <a:xfrm>
                <a:off x="8737639"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7" name="Rechteck 456"/>
              <p:cNvSpPr/>
              <p:nvPr/>
            </p:nvSpPr>
            <p:spPr>
              <a:xfrm>
                <a:off x="8737639"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8" name="Rechteck 457"/>
              <p:cNvSpPr/>
              <p:nvPr/>
            </p:nvSpPr>
            <p:spPr>
              <a:xfrm>
                <a:off x="8737639"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59" name="Gruppieren 458"/>
            <p:cNvGrpSpPr/>
            <p:nvPr/>
          </p:nvGrpSpPr>
          <p:grpSpPr>
            <a:xfrm>
              <a:off x="590550" y="1560514"/>
              <a:ext cx="357431" cy="2838198"/>
              <a:chOff x="8302964" y="1560514"/>
              <a:chExt cx="357431" cy="2838198"/>
            </a:xfrm>
            <a:solidFill>
              <a:schemeClr val="bg1">
                <a:lumMod val="95000"/>
              </a:schemeClr>
            </a:solidFill>
          </p:grpSpPr>
          <p:sp>
            <p:nvSpPr>
              <p:cNvPr id="460" name="Rechteck 459"/>
              <p:cNvSpPr/>
              <p:nvPr/>
            </p:nvSpPr>
            <p:spPr>
              <a:xfrm>
                <a:off x="830296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1" name="Rechteck 460"/>
              <p:cNvSpPr/>
              <p:nvPr/>
            </p:nvSpPr>
            <p:spPr>
              <a:xfrm>
                <a:off x="830296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2" name="Rechteck 461"/>
              <p:cNvSpPr/>
              <p:nvPr/>
            </p:nvSpPr>
            <p:spPr>
              <a:xfrm>
                <a:off x="830296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3" name="Rechteck 462"/>
              <p:cNvSpPr/>
              <p:nvPr/>
            </p:nvSpPr>
            <p:spPr>
              <a:xfrm>
                <a:off x="830296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4" name="Rechteck 463"/>
              <p:cNvSpPr/>
              <p:nvPr/>
            </p:nvSpPr>
            <p:spPr>
              <a:xfrm>
                <a:off x="830296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5" name="Rechteck 464"/>
              <p:cNvSpPr/>
              <p:nvPr/>
            </p:nvSpPr>
            <p:spPr>
              <a:xfrm>
                <a:off x="830296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6" name="Rechteck 465"/>
              <p:cNvSpPr/>
              <p:nvPr/>
            </p:nvSpPr>
            <p:spPr>
              <a:xfrm>
                <a:off x="830296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67" name="Gruppieren 466"/>
            <p:cNvGrpSpPr/>
            <p:nvPr/>
          </p:nvGrpSpPr>
          <p:grpSpPr>
            <a:xfrm>
              <a:off x="1034312" y="1560514"/>
              <a:ext cx="357431" cy="2838198"/>
              <a:chOff x="8737639" y="1560514"/>
              <a:chExt cx="357431" cy="2838198"/>
            </a:xfrm>
            <a:solidFill>
              <a:schemeClr val="bg1">
                <a:lumMod val="95000"/>
              </a:schemeClr>
            </a:solidFill>
          </p:grpSpPr>
          <p:sp>
            <p:nvSpPr>
              <p:cNvPr id="468" name="Rechteck 467"/>
              <p:cNvSpPr/>
              <p:nvPr/>
            </p:nvSpPr>
            <p:spPr>
              <a:xfrm>
                <a:off x="8737639"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9" name="Rechteck 468"/>
              <p:cNvSpPr/>
              <p:nvPr/>
            </p:nvSpPr>
            <p:spPr>
              <a:xfrm>
                <a:off x="8737639"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70" name="Rechteck 469"/>
              <p:cNvSpPr/>
              <p:nvPr/>
            </p:nvSpPr>
            <p:spPr>
              <a:xfrm>
                <a:off x="8737639"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71" name="Rechteck 470"/>
              <p:cNvSpPr/>
              <p:nvPr/>
            </p:nvSpPr>
            <p:spPr>
              <a:xfrm>
                <a:off x="8737639"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72" name="Rechteck 471"/>
              <p:cNvSpPr/>
              <p:nvPr/>
            </p:nvSpPr>
            <p:spPr>
              <a:xfrm>
                <a:off x="8737639"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73" name="Rechteck 472"/>
              <p:cNvSpPr/>
              <p:nvPr/>
            </p:nvSpPr>
            <p:spPr>
              <a:xfrm>
                <a:off x="8737639"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74" name="Rechteck 473"/>
              <p:cNvSpPr/>
              <p:nvPr/>
            </p:nvSpPr>
            <p:spPr>
              <a:xfrm>
                <a:off x="8737639"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75" name="Gruppieren 474"/>
            <p:cNvGrpSpPr/>
            <p:nvPr/>
          </p:nvGrpSpPr>
          <p:grpSpPr>
            <a:xfrm>
              <a:off x="1478074" y="1560514"/>
              <a:ext cx="357431" cy="2838198"/>
              <a:chOff x="9172312" y="1560514"/>
              <a:chExt cx="357431" cy="2838198"/>
            </a:xfrm>
            <a:solidFill>
              <a:schemeClr val="bg1">
                <a:lumMod val="95000"/>
              </a:schemeClr>
            </a:solidFill>
          </p:grpSpPr>
          <p:sp>
            <p:nvSpPr>
              <p:cNvPr id="476" name="Rechteck 475"/>
              <p:cNvSpPr/>
              <p:nvPr/>
            </p:nvSpPr>
            <p:spPr>
              <a:xfrm>
                <a:off x="917231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77" name="Rechteck 476"/>
              <p:cNvSpPr/>
              <p:nvPr/>
            </p:nvSpPr>
            <p:spPr>
              <a:xfrm>
                <a:off x="917231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78" name="Rechteck 477"/>
              <p:cNvSpPr/>
              <p:nvPr/>
            </p:nvSpPr>
            <p:spPr>
              <a:xfrm>
                <a:off x="917231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79" name="Rechteck 478"/>
              <p:cNvSpPr/>
              <p:nvPr/>
            </p:nvSpPr>
            <p:spPr>
              <a:xfrm>
                <a:off x="917231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80" name="Rechteck 479"/>
              <p:cNvSpPr/>
              <p:nvPr/>
            </p:nvSpPr>
            <p:spPr>
              <a:xfrm>
                <a:off x="917231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81" name="Rechteck 480"/>
              <p:cNvSpPr/>
              <p:nvPr/>
            </p:nvSpPr>
            <p:spPr>
              <a:xfrm>
                <a:off x="917231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82" name="Rechteck 481"/>
              <p:cNvSpPr/>
              <p:nvPr/>
            </p:nvSpPr>
            <p:spPr>
              <a:xfrm>
                <a:off x="917231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83" name="Gruppieren 482"/>
            <p:cNvGrpSpPr/>
            <p:nvPr/>
          </p:nvGrpSpPr>
          <p:grpSpPr>
            <a:xfrm>
              <a:off x="1921836" y="1560514"/>
              <a:ext cx="357431" cy="2838198"/>
              <a:chOff x="8737639" y="1560514"/>
              <a:chExt cx="357431" cy="2838198"/>
            </a:xfrm>
            <a:solidFill>
              <a:schemeClr val="bg1">
                <a:lumMod val="95000"/>
              </a:schemeClr>
            </a:solidFill>
          </p:grpSpPr>
          <p:sp>
            <p:nvSpPr>
              <p:cNvPr id="484" name="Rechteck 483"/>
              <p:cNvSpPr/>
              <p:nvPr/>
            </p:nvSpPr>
            <p:spPr>
              <a:xfrm>
                <a:off x="8737639"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85" name="Rechteck 484"/>
              <p:cNvSpPr/>
              <p:nvPr/>
            </p:nvSpPr>
            <p:spPr>
              <a:xfrm>
                <a:off x="8737639"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86" name="Rechteck 485"/>
              <p:cNvSpPr/>
              <p:nvPr/>
            </p:nvSpPr>
            <p:spPr>
              <a:xfrm>
                <a:off x="8737639"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87" name="Rechteck 486"/>
              <p:cNvSpPr/>
              <p:nvPr/>
            </p:nvSpPr>
            <p:spPr>
              <a:xfrm>
                <a:off x="8737639"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88" name="Rechteck 487"/>
              <p:cNvSpPr/>
              <p:nvPr/>
            </p:nvSpPr>
            <p:spPr>
              <a:xfrm>
                <a:off x="8737639"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89" name="Rechteck 488"/>
              <p:cNvSpPr/>
              <p:nvPr/>
            </p:nvSpPr>
            <p:spPr>
              <a:xfrm>
                <a:off x="8737639"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90" name="Rechteck 489"/>
              <p:cNvSpPr/>
              <p:nvPr/>
            </p:nvSpPr>
            <p:spPr>
              <a:xfrm>
                <a:off x="8737639"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cxnSp>
        <p:nvCxnSpPr>
          <p:cNvPr id="494" name="Gerade Verbindung 493"/>
          <p:cNvCxnSpPr/>
          <p:nvPr/>
        </p:nvCxnSpPr>
        <p:spPr>
          <a:xfrm>
            <a:off x="6095206" y="4842656"/>
            <a:ext cx="0" cy="962832"/>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08" name="Gerade Verbindung 207"/>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9" name="Inhaltsplatzhalter 19"/>
          <p:cNvSpPr txBox="1">
            <a:spLocks/>
          </p:cNvSpPr>
          <p:nvPr/>
        </p:nvSpPr>
        <p:spPr>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2000" dirty="0" smtClean="0">
                <a:latin typeface="Bebas Neue" panose="020B0506020202020201" pitchFamily="34" charset="0"/>
              </a:rPr>
              <a:t>If you don’t want to use the style and size of the fonts as used in this placeholder it is possible to replace it by selecting different options.</a:t>
            </a:r>
            <a:endParaRPr lang="en-US" sz="2000" dirty="0">
              <a:latin typeface="Bebas Neue" panose="020B0506020202020201" pitchFamily="34" charset="0"/>
            </a:endParaRPr>
          </a:p>
        </p:txBody>
      </p:sp>
      <p:sp>
        <p:nvSpPr>
          <p:cNvPr id="210" name="Inhaltsplatzhalter 19"/>
          <p:cNvSpPr txBox="1">
            <a:spLocks/>
          </p:cNvSpPr>
          <p:nvPr/>
        </p:nvSpPr>
        <p:spPr>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t>If you don’t want to use the style and size of the fonts as used in this placeholder it is possible to replace it by selecting different options. </a:t>
            </a:r>
            <a:endParaRPr lang="en-US" sz="1800" dirty="0"/>
          </a:p>
        </p:txBody>
      </p:sp>
    </p:spTree>
    <p:extLst>
      <p:ext uri="{BB962C8B-B14F-4D97-AF65-F5344CB8AC3E}">
        <p14:creationId xmlns:p14="http://schemas.microsoft.com/office/powerpoint/2010/main" val="1440359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Rechteck 18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el 1"/>
          <p:cNvSpPr>
            <a:spLocks noGrp="1"/>
          </p:cNvSpPr>
          <p:nvPr>
            <p:ph type="title"/>
          </p:nvPr>
        </p:nvSpPr>
        <p:spPr/>
        <p:txBody>
          <a:bodyPr/>
          <a:lstStyle/>
          <a:p>
            <a:r>
              <a:rPr lang="en-US" dirty="0" smtClean="0"/>
              <a:t>Infographics – Diagrams</a:t>
            </a:r>
            <a:endParaRPr lang="en-US" dirty="0"/>
          </a:p>
        </p:txBody>
      </p:sp>
      <p:grpSp>
        <p:nvGrpSpPr>
          <p:cNvPr id="3" name="Gruppieren 2"/>
          <p:cNvGrpSpPr/>
          <p:nvPr/>
        </p:nvGrpSpPr>
        <p:grpSpPr>
          <a:xfrm>
            <a:off x="555625" y="1541515"/>
            <a:ext cx="11081409" cy="2857197"/>
            <a:chOff x="590550" y="1560514"/>
            <a:chExt cx="11007725" cy="2838198"/>
          </a:xfrm>
        </p:grpSpPr>
        <p:grpSp>
          <p:nvGrpSpPr>
            <p:cNvPr id="479" name="Gruppieren 478"/>
            <p:cNvGrpSpPr/>
            <p:nvPr/>
          </p:nvGrpSpPr>
          <p:grpSpPr>
            <a:xfrm>
              <a:off x="590550" y="3627818"/>
              <a:ext cx="11007725" cy="357431"/>
              <a:chOff x="590550" y="3627818"/>
              <a:chExt cx="11007725" cy="357431"/>
            </a:xfrm>
            <a:solidFill>
              <a:schemeClr val="accent3">
                <a:lumMod val="75000"/>
              </a:schemeClr>
            </a:solidFill>
          </p:grpSpPr>
          <p:sp>
            <p:nvSpPr>
              <p:cNvPr id="271" name="Rechteck 270"/>
              <p:cNvSpPr/>
              <p:nvPr/>
            </p:nvSpPr>
            <p:spPr>
              <a:xfrm>
                <a:off x="547193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79" name="Rechteck 278"/>
              <p:cNvSpPr/>
              <p:nvPr/>
            </p:nvSpPr>
            <p:spPr>
              <a:xfrm>
                <a:off x="502817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7" name="Rechteck 286"/>
              <p:cNvSpPr/>
              <p:nvPr/>
            </p:nvSpPr>
            <p:spPr>
              <a:xfrm>
                <a:off x="591569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5" name="Rechteck 294"/>
              <p:cNvSpPr/>
              <p:nvPr/>
            </p:nvSpPr>
            <p:spPr>
              <a:xfrm>
                <a:off x="414064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3" name="Rechteck 302"/>
              <p:cNvSpPr/>
              <p:nvPr/>
            </p:nvSpPr>
            <p:spPr>
              <a:xfrm>
                <a:off x="369688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1" name="Rechteck 310"/>
              <p:cNvSpPr/>
              <p:nvPr/>
            </p:nvSpPr>
            <p:spPr>
              <a:xfrm>
                <a:off x="458440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9" name="Rechteck 318"/>
              <p:cNvSpPr/>
              <p:nvPr/>
            </p:nvSpPr>
            <p:spPr>
              <a:xfrm>
                <a:off x="680321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7" name="Rechteck 326"/>
              <p:cNvSpPr/>
              <p:nvPr/>
            </p:nvSpPr>
            <p:spPr>
              <a:xfrm>
                <a:off x="635945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5" name="Rechteck 334"/>
              <p:cNvSpPr/>
              <p:nvPr/>
            </p:nvSpPr>
            <p:spPr>
              <a:xfrm>
                <a:off x="724698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3" name="Rechteck 342"/>
              <p:cNvSpPr/>
              <p:nvPr/>
            </p:nvSpPr>
            <p:spPr>
              <a:xfrm>
                <a:off x="813450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1" name="Rechteck 350"/>
              <p:cNvSpPr/>
              <p:nvPr/>
            </p:nvSpPr>
            <p:spPr>
              <a:xfrm>
                <a:off x="769074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9" name="Rechteck 358"/>
              <p:cNvSpPr/>
              <p:nvPr/>
            </p:nvSpPr>
            <p:spPr>
              <a:xfrm>
                <a:off x="857826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7" name="Rechteck 366"/>
              <p:cNvSpPr/>
              <p:nvPr/>
            </p:nvSpPr>
            <p:spPr>
              <a:xfrm>
                <a:off x="280936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5" name="Rechteck 374"/>
              <p:cNvSpPr/>
              <p:nvPr/>
            </p:nvSpPr>
            <p:spPr>
              <a:xfrm>
                <a:off x="236559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3" name="Rechteck 382"/>
              <p:cNvSpPr/>
              <p:nvPr/>
            </p:nvSpPr>
            <p:spPr>
              <a:xfrm>
                <a:off x="325312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1" name="Rechteck 390"/>
              <p:cNvSpPr/>
              <p:nvPr/>
            </p:nvSpPr>
            <p:spPr>
              <a:xfrm>
                <a:off x="902202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9" name="Rechteck 398"/>
              <p:cNvSpPr/>
              <p:nvPr/>
            </p:nvSpPr>
            <p:spPr>
              <a:xfrm>
                <a:off x="946579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7" name="Rechteck 406"/>
              <p:cNvSpPr/>
              <p:nvPr/>
            </p:nvSpPr>
            <p:spPr>
              <a:xfrm>
                <a:off x="990955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85</a:t>
                </a:r>
              </a:p>
            </p:txBody>
          </p:sp>
          <p:sp>
            <p:nvSpPr>
              <p:cNvPr id="415" name="Rechteck 414"/>
              <p:cNvSpPr/>
              <p:nvPr/>
            </p:nvSpPr>
            <p:spPr>
              <a:xfrm>
                <a:off x="10353314" y="362781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3" name="Rechteck 422"/>
              <p:cNvSpPr/>
              <p:nvPr/>
            </p:nvSpPr>
            <p:spPr>
              <a:xfrm>
                <a:off x="10797076" y="362781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1" name="Rechteck 430"/>
              <p:cNvSpPr/>
              <p:nvPr/>
            </p:nvSpPr>
            <p:spPr>
              <a:xfrm>
                <a:off x="11240844" y="362781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9" name="Rechteck 438"/>
              <p:cNvSpPr/>
              <p:nvPr/>
            </p:nvSpPr>
            <p:spPr>
              <a:xfrm>
                <a:off x="59055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7" name="Rechteck 446"/>
              <p:cNvSpPr/>
              <p:nvPr/>
            </p:nvSpPr>
            <p:spPr>
              <a:xfrm>
                <a:off x="103431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5" name="Rechteck 454"/>
              <p:cNvSpPr/>
              <p:nvPr/>
            </p:nvSpPr>
            <p:spPr>
              <a:xfrm>
                <a:off x="147807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3" name="Rechteck 462"/>
              <p:cNvSpPr/>
              <p:nvPr/>
            </p:nvSpPr>
            <p:spPr>
              <a:xfrm>
                <a:off x="192183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78" name="Gruppieren 477"/>
            <p:cNvGrpSpPr/>
            <p:nvPr/>
          </p:nvGrpSpPr>
          <p:grpSpPr>
            <a:xfrm>
              <a:off x="590550" y="3214358"/>
              <a:ext cx="11007725" cy="357431"/>
              <a:chOff x="590550" y="3214358"/>
              <a:chExt cx="11007725" cy="357431"/>
            </a:xfrm>
            <a:solidFill>
              <a:schemeClr val="accent3">
                <a:lumMod val="50000"/>
              </a:schemeClr>
            </a:solidFill>
          </p:grpSpPr>
          <p:sp>
            <p:nvSpPr>
              <p:cNvPr id="272" name="Rechteck 271"/>
              <p:cNvSpPr/>
              <p:nvPr/>
            </p:nvSpPr>
            <p:spPr>
              <a:xfrm>
                <a:off x="547193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0" name="Rechteck 279"/>
              <p:cNvSpPr/>
              <p:nvPr/>
            </p:nvSpPr>
            <p:spPr>
              <a:xfrm>
                <a:off x="502817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8" name="Rechteck 287"/>
              <p:cNvSpPr/>
              <p:nvPr/>
            </p:nvSpPr>
            <p:spPr>
              <a:xfrm>
                <a:off x="591569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6" name="Rechteck 295"/>
              <p:cNvSpPr/>
              <p:nvPr/>
            </p:nvSpPr>
            <p:spPr>
              <a:xfrm>
                <a:off x="414064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4" name="Rechteck 303"/>
              <p:cNvSpPr/>
              <p:nvPr/>
            </p:nvSpPr>
            <p:spPr>
              <a:xfrm>
                <a:off x="369688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2" name="Rechteck 311"/>
              <p:cNvSpPr/>
              <p:nvPr/>
            </p:nvSpPr>
            <p:spPr>
              <a:xfrm>
                <a:off x="458440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0" name="Rechteck 319"/>
              <p:cNvSpPr/>
              <p:nvPr/>
            </p:nvSpPr>
            <p:spPr>
              <a:xfrm>
                <a:off x="680321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8" name="Rechteck 327"/>
              <p:cNvSpPr/>
              <p:nvPr/>
            </p:nvSpPr>
            <p:spPr>
              <a:xfrm>
                <a:off x="635945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6" name="Rechteck 335"/>
              <p:cNvSpPr/>
              <p:nvPr/>
            </p:nvSpPr>
            <p:spPr>
              <a:xfrm>
                <a:off x="724698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4" name="Rechteck 343"/>
              <p:cNvSpPr/>
              <p:nvPr/>
            </p:nvSpPr>
            <p:spPr>
              <a:xfrm>
                <a:off x="8134504"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2" name="Rechteck 351"/>
              <p:cNvSpPr/>
              <p:nvPr/>
            </p:nvSpPr>
            <p:spPr>
              <a:xfrm>
                <a:off x="769074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70</a:t>
                </a:r>
              </a:p>
            </p:txBody>
          </p:sp>
          <p:sp>
            <p:nvSpPr>
              <p:cNvPr id="360" name="Rechteck 359"/>
              <p:cNvSpPr/>
              <p:nvPr/>
            </p:nvSpPr>
            <p:spPr>
              <a:xfrm>
                <a:off x="8578266"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8" name="Rechteck 367"/>
              <p:cNvSpPr/>
              <p:nvPr/>
            </p:nvSpPr>
            <p:spPr>
              <a:xfrm>
                <a:off x="280936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6" name="Rechteck 375"/>
              <p:cNvSpPr/>
              <p:nvPr/>
            </p:nvSpPr>
            <p:spPr>
              <a:xfrm>
                <a:off x="236559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4" name="Rechteck 383"/>
              <p:cNvSpPr/>
              <p:nvPr/>
            </p:nvSpPr>
            <p:spPr>
              <a:xfrm>
                <a:off x="325312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2" name="Rechteck 391"/>
              <p:cNvSpPr/>
              <p:nvPr/>
            </p:nvSpPr>
            <p:spPr>
              <a:xfrm>
                <a:off x="9022028"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0" name="Rechteck 399"/>
              <p:cNvSpPr/>
              <p:nvPr/>
            </p:nvSpPr>
            <p:spPr>
              <a:xfrm>
                <a:off x="9465790"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8" name="Rechteck 407"/>
              <p:cNvSpPr/>
              <p:nvPr/>
            </p:nvSpPr>
            <p:spPr>
              <a:xfrm>
                <a:off x="9909552"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6" name="Rechteck 415"/>
              <p:cNvSpPr/>
              <p:nvPr/>
            </p:nvSpPr>
            <p:spPr>
              <a:xfrm>
                <a:off x="10353314"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4" name="Rechteck 423"/>
              <p:cNvSpPr/>
              <p:nvPr/>
            </p:nvSpPr>
            <p:spPr>
              <a:xfrm>
                <a:off x="10797076"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2" name="Rechteck 431"/>
              <p:cNvSpPr/>
              <p:nvPr/>
            </p:nvSpPr>
            <p:spPr>
              <a:xfrm>
                <a:off x="11240844" y="3214358"/>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0" name="Rechteck 439"/>
              <p:cNvSpPr/>
              <p:nvPr/>
            </p:nvSpPr>
            <p:spPr>
              <a:xfrm>
                <a:off x="59055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8" name="Rechteck 447"/>
              <p:cNvSpPr/>
              <p:nvPr/>
            </p:nvSpPr>
            <p:spPr>
              <a:xfrm>
                <a:off x="103431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6" name="Rechteck 455"/>
              <p:cNvSpPr/>
              <p:nvPr/>
            </p:nvSpPr>
            <p:spPr>
              <a:xfrm>
                <a:off x="147807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4" name="Rechteck 463"/>
              <p:cNvSpPr/>
              <p:nvPr/>
            </p:nvSpPr>
            <p:spPr>
              <a:xfrm>
                <a:off x="192183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76" name="Gruppieren 475"/>
            <p:cNvGrpSpPr/>
            <p:nvPr/>
          </p:nvGrpSpPr>
          <p:grpSpPr>
            <a:xfrm>
              <a:off x="590550" y="2800897"/>
              <a:ext cx="11007725" cy="357431"/>
              <a:chOff x="590550" y="2800897"/>
              <a:chExt cx="11007725" cy="357431"/>
            </a:xfrm>
            <a:solidFill>
              <a:schemeClr val="accent6">
                <a:lumMod val="50000"/>
              </a:schemeClr>
            </a:solidFill>
          </p:grpSpPr>
          <p:sp>
            <p:nvSpPr>
              <p:cNvPr id="273" name="Rechteck 272"/>
              <p:cNvSpPr/>
              <p:nvPr/>
            </p:nvSpPr>
            <p:spPr>
              <a:xfrm>
                <a:off x="547193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1" name="Rechteck 280"/>
              <p:cNvSpPr/>
              <p:nvPr/>
            </p:nvSpPr>
            <p:spPr>
              <a:xfrm>
                <a:off x="502817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9" name="Rechteck 288"/>
              <p:cNvSpPr/>
              <p:nvPr/>
            </p:nvSpPr>
            <p:spPr>
              <a:xfrm>
                <a:off x="591569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7" name="Rechteck 296"/>
              <p:cNvSpPr/>
              <p:nvPr/>
            </p:nvSpPr>
            <p:spPr>
              <a:xfrm>
                <a:off x="414064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5" name="Rechteck 304"/>
              <p:cNvSpPr/>
              <p:nvPr/>
            </p:nvSpPr>
            <p:spPr>
              <a:xfrm>
                <a:off x="369688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3" name="Rechteck 312"/>
              <p:cNvSpPr/>
              <p:nvPr/>
            </p:nvSpPr>
            <p:spPr>
              <a:xfrm>
                <a:off x="458440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1" name="Rechteck 320"/>
              <p:cNvSpPr/>
              <p:nvPr/>
            </p:nvSpPr>
            <p:spPr>
              <a:xfrm>
                <a:off x="680321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9" name="Rechteck 328"/>
              <p:cNvSpPr/>
              <p:nvPr/>
            </p:nvSpPr>
            <p:spPr>
              <a:xfrm>
                <a:off x="635945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7" name="Rechteck 336"/>
              <p:cNvSpPr/>
              <p:nvPr/>
            </p:nvSpPr>
            <p:spPr>
              <a:xfrm>
                <a:off x="724698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69</a:t>
                </a:r>
              </a:p>
            </p:txBody>
          </p:sp>
          <p:sp>
            <p:nvSpPr>
              <p:cNvPr id="345" name="Rechteck 344"/>
              <p:cNvSpPr/>
              <p:nvPr/>
            </p:nvSpPr>
            <p:spPr>
              <a:xfrm>
                <a:off x="813450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3" name="Rechteck 352"/>
              <p:cNvSpPr/>
              <p:nvPr/>
            </p:nvSpPr>
            <p:spPr>
              <a:xfrm>
                <a:off x="7690742"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1" name="Rechteck 360"/>
              <p:cNvSpPr/>
              <p:nvPr/>
            </p:nvSpPr>
            <p:spPr>
              <a:xfrm>
                <a:off x="8578266"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9" name="Rechteck 368"/>
              <p:cNvSpPr/>
              <p:nvPr/>
            </p:nvSpPr>
            <p:spPr>
              <a:xfrm>
                <a:off x="280936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7" name="Rechteck 376"/>
              <p:cNvSpPr/>
              <p:nvPr/>
            </p:nvSpPr>
            <p:spPr>
              <a:xfrm>
                <a:off x="236559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5" name="Rechteck 384"/>
              <p:cNvSpPr/>
              <p:nvPr/>
            </p:nvSpPr>
            <p:spPr>
              <a:xfrm>
                <a:off x="325312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3" name="Rechteck 392"/>
              <p:cNvSpPr/>
              <p:nvPr/>
            </p:nvSpPr>
            <p:spPr>
              <a:xfrm>
                <a:off x="9022028"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1" name="Rechteck 400"/>
              <p:cNvSpPr/>
              <p:nvPr/>
            </p:nvSpPr>
            <p:spPr>
              <a:xfrm>
                <a:off x="9465790"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9" name="Rechteck 408"/>
              <p:cNvSpPr/>
              <p:nvPr/>
            </p:nvSpPr>
            <p:spPr>
              <a:xfrm>
                <a:off x="9909552"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7" name="Rechteck 416"/>
              <p:cNvSpPr/>
              <p:nvPr/>
            </p:nvSpPr>
            <p:spPr>
              <a:xfrm>
                <a:off x="1035331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5" name="Rechteck 424"/>
              <p:cNvSpPr/>
              <p:nvPr/>
            </p:nvSpPr>
            <p:spPr>
              <a:xfrm>
                <a:off x="10797076"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3" name="Rechteck 432"/>
              <p:cNvSpPr/>
              <p:nvPr/>
            </p:nvSpPr>
            <p:spPr>
              <a:xfrm>
                <a:off x="11240844" y="2800897"/>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1" name="Rechteck 440"/>
              <p:cNvSpPr/>
              <p:nvPr/>
            </p:nvSpPr>
            <p:spPr>
              <a:xfrm>
                <a:off x="59055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9" name="Rechteck 448"/>
              <p:cNvSpPr/>
              <p:nvPr/>
            </p:nvSpPr>
            <p:spPr>
              <a:xfrm>
                <a:off x="103431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7" name="Rechteck 456"/>
              <p:cNvSpPr/>
              <p:nvPr/>
            </p:nvSpPr>
            <p:spPr>
              <a:xfrm>
                <a:off x="147807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5" name="Rechteck 464"/>
              <p:cNvSpPr/>
              <p:nvPr/>
            </p:nvSpPr>
            <p:spPr>
              <a:xfrm>
                <a:off x="192183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75" name="Gruppieren 474"/>
            <p:cNvGrpSpPr/>
            <p:nvPr/>
          </p:nvGrpSpPr>
          <p:grpSpPr>
            <a:xfrm>
              <a:off x="590550" y="2387436"/>
              <a:ext cx="11007725" cy="357431"/>
              <a:chOff x="590550" y="2387436"/>
              <a:chExt cx="11007725" cy="357431"/>
            </a:xfrm>
            <a:solidFill>
              <a:schemeClr val="accent6">
                <a:lumMod val="75000"/>
              </a:schemeClr>
            </a:solidFill>
          </p:grpSpPr>
          <p:sp>
            <p:nvSpPr>
              <p:cNvPr id="274" name="Rechteck 273"/>
              <p:cNvSpPr/>
              <p:nvPr/>
            </p:nvSpPr>
            <p:spPr>
              <a:xfrm>
                <a:off x="547193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2" name="Rechteck 281"/>
              <p:cNvSpPr/>
              <p:nvPr/>
            </p:nvSpPr>
            <p:spPr>
              <a:xfrm>
                <a:off x="502817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0" name="Rechteck 289"/>
              <p:cNvSpPr/>
              <p:nvPr/>
            </p:nvSpPr>
            <p:spPr>
              <a:xfrm>
                <a:off x="591569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8" name="Rechteck 297"/>
              <p:cNvSpPr/>
              <p:nvPr/>
            </p:nvSpPr>
            <p:spPr>
              <a:xfrm>
                <a:off x="414064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6" name="Rechteck 305"/>
              <p:cNvSpPr/>
              <p:nvPr/>
            </p:nvSpPr>
            <p:spPr>
              <a:xfrm>
                <a:off x="369688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4" name="Rechteck 313"/>
              <p:cNvSpPr/>
              <p:nvPr/>
            </p:nvSpPr>
            <p:spPr>
              <a:xfrm>
                <a:off x="458440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2" name="Rechteck 321"/>
              <p:cNvSpPr/>
              <p:nvPr/>
            </p:nvSpPr>
            <p:spPr>
              <a:xfrm>
                <a:off x="680321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0" name="Rechteck 329"/>
              <p:cNvSpPr/>
              <p:nvPr/>
            </p:nvSpPr>
            <p:spPr>
              <a:xfrm>
                <a:off x="635945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8" name="Rechteck 337"/>
              <p:cNvSpPr/>
              <p:nvPr/>
            </p:nvSpPr>
            <p:spPr>
              <a:xfrm>
                <a:off x="724698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6" name="Rechteck 345"/>
              <p:cNvSpPr/>
              <p:nvPr/>
            </p:nvSpPr>
            <p:spPr>
              <a:xfrm>
                <a:off x="813450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4" name="Rechteck 353"/>
              <p:cNvSpPr/>
              <p:nvPr/>
            </p:nvSpPr>
            <p:spPr>
              <a:xfrm>
                <a:off x="769074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2" name="Rechteck 361"/>
              <p:cNvSpPr/>
              <p:nvPr/>
            </p:nvSpPr>
            <p:spPr>
              <a:xfrm>
                <a:off x="857826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0" name="Rechteck 369"/>
              <p:cNvSpPr/>
              <p:nvPr/>
            </p:nvSpPr>
            <p:spPr>
              <a:xfrm>
                <a:off x="280936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8" name="Rechteck 377"/>
              <p:cNvSpPr/>
              <p:nvPr/>
            </p:nvSpPr>
            <p:spPr>
              <a:xfrm>
                <a:off x="236559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6" name="Rechteck 385"/>
              <p:cNvSpPr/>
              <p:nvPr/>
            </p:nvSpPr>
            <p:spPr>
              <a:xfrm>
                <a:off x="325312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4" name="Rechteck 393"/>
              <p:cNvSpPr/>
              <p:nvPr/>
            </p:nvSpPr>
            <p:spPr>
              <a:xfrm>
                <a:off x="902202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2" name="Rechteck 401"/>
              <p:cNvSpPr/>
              <p:nvPr/>
            </p:nvSpPr>
            <p:spPr>
              <a:xfrm>
                <a:off x="946579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0" name="Rechteck 409"/>
              <p:cNvSpPr/>
              <p:nvPr/>
            </p:nvSpPr>
            <p:spPr>
              <a:xfrm>
                <a:off x="990955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8" name="Rechteck 417"/>
              <p:cNvSpPr/>
              <p:nvPr/>
            </p:nvSpPr>
            <p:spPr>
              <a:xfrm>
                <a:off x="1035331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95</a:t>
                </a:r>
              </a:p>
            </p:txBody>
          </p:sp>
          <p:sp>
            <p:nvSpPr>
              <p:cNvPr id="426" name="Rechteck 425"/>
              <p:cNvSpPr/>
              <p:nvPr/>
            </p:nvSpPr>
            <p:spPr>
              <a:xfrm>
                <a:off x="10797076"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4" name="Rechteck 433"/>
              <p:cNvSpPr/>
              <p:nvPr/>
            </p:nvSpPr>
            <p:spPr>
              <a:xfrm>
                <a:off x="11240844" y="2387436"/>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2" name="Rechteck 441"/>
              <p:cNvSpPr/>
              <p:nvPr/>
            </p:nvSpPr>
            <p:spPr>
              <a:xfrm>
                <a:off x="59055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0" name="Rechteck 449"/>
              <p:cNvSpPr/>
              <p:nvPr/>
            </p:nvSpPr>
            <p:spPr>
              <a:xfrm>
                <a:off x="103431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8" name="Rechteck 457"/>
              <p:cNvSpPr/>
              <p:nvPr/>
            </p:nvSpPr>
            <p:spPr>
              <a:xfrm>
                <a:off x="147807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6" name="Rechteck 465"/>
              <p:cNvSpPr/>
              <p:nvPr/>
            </p:nvSpPr>
            <p:spPr>
              <a:xfrm>
                <a:off x="192183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74" name="Gruppieren 473"/>
            <p:cNvGrpSpPr/>
            <p:nvPr/>
          </p:nvGrpSpPr>
          <p:grpSpPr>
            <a:xfrm>
              <a:off x="590550" y="1973975"/>
              <a:ext cx="11007725" cy="357431"/>
              <a:chOff x="590550" y="1973975"/>
              <a:chExt cx="11007725" cy="357431"/>
            </a:xfrm>
            <a:solidFill>
              <a:schemeClr val="accent6"/>
            </a:solidFill>
          </p:grpSpPr>
          <p:sp>
            <p:nvSpPr>
              <p:cNvPr id="275" name="Rechteck 274"/>
              <p:cNvSpPr/>
              <p:nvPr/>
            </p:nvSpPr>
            <p:spPr>
              <a:xfrm>
                <a:off x="547193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3" name="Rechteck 282"/>
              <p:cNvSpPr/>
              <p:nvPr/>
            </p:nvSpPr>
            <p:spPr>
              <a:xfrm>
                <a:off x="502817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1" name="Rechteck 290"/>
              <p:cNvSpPr/>
              <p:nvPr/>
            </p:nvSpPr>
            <p:spPr>
              <a:xfrm>
                <a:off x="591569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9" name="Rechteck 298"/>
              <p:cNvSpPr/>
              <p:nvPr/>
            </p:nvSpPr>
            <p:spPr>
              <a:xfrm>
                <a:off x="414064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7" name="Rechteck 306"/>
              <p:cNvSpPr/>
              <p:nvPr/>
            </p:nvSpPr>
            <p:spPr>
              <a:xfrm>
                <a:off x="369688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5" name="Rechteck 314"/>
              <p:cNvSpPr/>
              <p:nvPr/>
            </p:nvSpPr>
            <p:spPr>
              <a:xfrm>
                <a:off x="458440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3" name="Rechteck 322"/>
              <p:cNvSpPr/>
              <p:nvPr/>
            </p:nvSpPr>
            <p:spPr>
              <a:xfrm>
                <a:off x="680321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1" name="Rechteck 330"/>
              <p:cNvSpPr/>
              <p:nvPr/>
            </p:nvSpPr>
            <p:spPr>
              <a:xfrm>
                <a:off x="635945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9" name="Rechteck 338"/>
              <p:cNvSpPr/>
              <p:nvPr/>
            </p:nvSpPr>
            <p:spPr>
              <a:xfrm>
                <a:off x="724698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7" name="Rechteck 346"/>
              <p:cNvSpPr/>
              <p:nvPr/>
            </p:nvSpPr>
            <p:spPr>
              <a:xfrm>
                <a:off x="813450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5" name="Rechteck 354"/>
              <p:cNvSpPr/>
              <p:nvPr/>
            </p:nvSpPr>
            <p:spPr>
              <a:xfrm>
                <a:off x="769074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3" name="Rechteck 362"/>
              <p:cNvSpPr/>
              <p:nvPr/>
            </p:nvSpPr>
            <p:spPr>
              <a:xfrm>
                <a:off x="857826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1" name="Rechteck 370"/>
              <p:cNvSpPr/>
              <p:nvPr/>
            </p:nvSpPr>
            <p:spPr>
              <a:xfrm>
                <a:off x="280936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9" name="Rechteck 378"/>
              <p:cNvSpPr/>
              <p:nvPr/>
            </p:nvSpPr>
            <p:spPr>
              <a:xfrm>
                <a:off x="236559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7" name="Rechteck 386"/>
              <p:cNvSpPr/>
              <p:nvPr/>
            </p:nvSpPr>
            <p:spPr>
              <a:xfrm>
                <a:off x="325312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5" name="Rechteck 394"/>
              <p:cNvSpPr/>
              <p:nvPr/>
            </p:nvSpPr>
            <p:spPr>
              <a:xfrm>
                <a:off x="902202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3" name="Rechteck 402"/>
              <p:cNvSpPr/>
              <p:nvPr/>
            </p:nvSpPr>
            <p:spPr>
              <a:xfrm>
                <a:off x="946579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80</a:t>
                </a:r>
              </a:p>
            </p:txBody>
          </p:sp>
          <p:sp>
            <p:nvSpPr>
              <p:cNvPr id="411" name="Rechteck 410"/>
              <p:cNvSpPr/>
              <p:nvPr/>
            </p:nvSpPr>
            <p:spPr>
              <a:xfrm>
                <a:off x="9909552"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9" name="Rechteck 418"/>
              <p:cNvSpPr/>
              <p:nvPr/>
            </p:nvSpPr>
            <p:spPr>
              <a:xfrm>
                <a:off x="1035331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7" name="Rechteck 426"/>
              <p:cNvSpPr/>
              <p:nvPr/>
            </p:nvSpPr>
            <p:spPr>
              <a:xfrm>
                <a:off x="10797076"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5" name="Rechteck 434"/>
              <p:cNvSpPr/>
              <p:nvPr/>
            </p:nvSpPr>
            <p:spPr>
              <a:xfrm>
                <a:off x="11240844" y="1973975"/>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3" name="Rechteck 442"/>
              <p:cNvSpPr/>
              <p:nvPr/>
            </p:nvSpPr>
            <p:spPr>
              <a:xfrm>
                <a:off x="59055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1" name="Rechteck 450"/>
              <p:cNvSpPr/>
              <p:nvPr/>
            </p:nvSpPr>
            <p:spPr>
              <a:xfrm>
                <a:off x="103431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9" name="Rechteck 458"/>
              <p:cNvSpPr/>
              <p:nvPr/>
            </p:nvSpPr>
            <p:spPr>
              <a:xfrm>
                <a:off x="147807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7" name="Rechteck 466"/>
              <p:cNvSpPr/>
              <p:nvPr/>
            </p:nvSpPr>
            <p:spPr>
              <a:xfrm>
                <a:off x="192183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73" name="Gruppieren 472"/>
            <p:cNvGrpSpPr/>
            <p:nvPr/>
          </p:nvGrpSpPr>
          <p:grpSpPr>
            <a:xfrm>
              <a:off x="590550" y="1560514"/>
              <a:ext cx="11007725" cy="357431"/>
              <a:chOff x="590550" y="1560514"/>
              <a:chExt cx="11007725" cy="357431"/>
            </a:xfrm>
            <a:solidFill>
              <a:schemeClr val="accent6">
                <a:lumMod val="60000"/>
                <a:lumOff val="40000"/>
              </a:schemeClr>
            </a:solidFill>
          </p:grpSpPr>
          <p:sp>
            <p:nvSpPr>
              <p:cNvPr id="276" name="Rechteck 275"/>
              <p:cNvSpPr/>
              <p:nvPr/>
            </p:nvSpPr>
            <p:spPr>
              <a:xfrm>
                <a:off x="547193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4" name="Rechteck 283"/>
              <p:cNvSpPr/>
              <p:nvPr/>
            </p:nvSpPr>
            <p:spPr>
              <a:xfrm>
                <a:off x="502817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2" name="Rechteck 291"/>
              <p:cNvSpPr/>
              <p:nvPr/>
            </p:nvSpPr>
            <p:spPr>
              <a:xfrm>
                <a:off x="591569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0" name="Rechteck 299"/>
              <p:cNvSpPr/>
              <p:nvPr/>
            </p:nvSpPr>
            <p:spPr>
              <a:xfrm>
                <a:off x="414064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8" name="Rechteck 307"/>
              <p:cNvSpPr/>
              <p:nvPr/>
            </p:nvSpPr>
            <p:spPr>
              <a:xfrm>
                <a:off x="369688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6" name="Rechteck 315"/>
              <p:cNvSpPr/>
              <p:nvPr/>
            </p:nvSpPr>
            <p:spPr>
              <a:xfrm>
                <a:off x="458440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4" name="Rechteck 323"/>
              <p:cNvSpPr/>
              <p:nvPr/>
            </p:nvSpPr>
            <p:spPr>
              <a:xfrm>
                <a:off x="680321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2" name="Rechteck 331"/>
              <p:cNvSpPr/>
              <p:nvPr/>
            </p:nvSpPr>
            <p:spPr>
              <a:xfrm>
                <a:off x="635945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0" name="Rechteck 339"/>
              <p:cNvSpPr/>
              <p:nvPr/>
            </p:nvSpPr>
            <p:spPr>
              <a:xfrm>
                <a:off x="724698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8" name="Rechteck 347"/>
              <p:cNvSpPr/>
              <p:nvPr/>
            </p:nvSpPr>
            <p:spPr>
              <a:xfrm>
                <a:off x="813450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6" name="Rechteck 355"/>
              <p:cNvSpPr/>
              <p:nvPr/>
            </p:nvSpPr>
            <p:spPr>
              <a:xfrm>
                <a:off x="769074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4" name="Rechteck 363"/>
              <p:cNvSpPr/>
              <p:nvPr/>
            </p:nvSpPr>
            <p:spPr>
              <a:xfrm>
                <a:off x="857826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75</a:t>
                </a:r>
              </a:p>
            </p:txBody>
          </p:sp>
          <p:sp>
            <p:nvSpPr>
              <p:cNvPr id="372" name="Rechteck 371"/>
              <p:cNvSpPr/>
              <p:nvPr/>
            </p:nvSpPr>
            <p:spPr>
              <a:xfrm>
                <a:off x="280936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0" name="Rechteck 379"/>
              <p:cNvSpPr/>
              <p:nvPr/>
            </p:nvSpPr>
            <p:spPr>
              <a:xfrm>
                <a:off x="236559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8" name="Rechteck 387"/>
              <p:cNvSpPr/>
              <p:nvPr/>
            </p:nvSpPr>
            <p:spPr>
              <a:xfrm>
                <a:off x="325312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6" name="Rechteck 395"/>
              <p:cNvSpPr/>
              <p:nvPr/>
            </p:nvSpPr>
            <p:spPr>
              <a:xfrm>
                <a:off x="9022028"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4" name="Rechteck 403"/>
              <p:cNvSpPr/>
              <p:nvPr/>
            </p:nvSpPr>
            <p:spPr>
              <a:xfrm>
                <a:off x="9465790"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2" name="Rechteck 411"/>
              <p:cNvSpPr/>
              <p:nvPr/>
            </p:nvSpPr>
            <p:spPr>
              <a:xfrm>
                <a:off x="9909552"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0" name="Rechteck 419"/>
              <p:cNvSpPr/>
              <p:nvPr/>
            </p:nvSpPr>
            <p:spPr>
              <a:xfrm>
                <a:off x="1035331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8" name="Rechteck 427"/>
              <p:cNvSpPr/>
              <p:nvPr/>
            </p:nvSpPr>
            <p:spPr>
              <a:xfrm>
                <a:off x="10797076"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6" name="Rechteck 435"/>
              <p:cNvSpPr/>
              <p:nvPr/>
            </p:nvSpPr>
            <p:spPr>
              <a:xfrm>
                <a:off x="11240844" y="1560514"/>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4" name="Rechteck 443"/>
              <p:cNvSpPr/>
              <p:nvPr/>
            </p:nvSpPr>
            <p:spPr>
              <a:xfrm>
                <a:off x="59055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2" name="Rechteck 451"/>
              <p:cNvSpPr/>
              <p:nvPr/>
            </p:nvSpPr>
            <p:spPr>
              <a:xfrm>
                <a:off x="103431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0" name="Rechteck 459"/>
              <p:cNvSpPr/>
              <p:nvPr/>
            </p:nvSpPr>
            <p:spPr>
              <a:xfrm>
                <a:off x="147807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8" name="Rechteck 467"/>
              <p:cNvSpPr/>
              <p:nvPr/>
            </p:nvSpPr>
            <p:spPr>
              <a:xfrm>
                <a:off x="192183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nvGrpSpPr>
            <p:cNvPr id="480" name="Gruppieren 479"/>
            <p:cNvGrpSpPr/>
            <p:nvPr/>
          </p:nvGrpSpPr>
          <p:grpSpPr>
            <a:xfrm>
              <a:off x="590550" y="4041281"/>
              <a:ext cx="11007725" cy="357431"/>
              <a:chOff x="590550" y="4041281"/>
              <a:chExt cx="11007725" cy="357431"/>
            </a:xfrm>
            <a:solidFill>
              <a:schemeClr val="accent3"/>
            </a:solidFill>
          </p:grpSpPr>
          <p:sp>
            <p:nvSpPr>
              <p:cNvPr id="270" name="Rechteck 269"/>
              <p:cNvSpPr/>
              <p:nvPr/>
            </p:nvSpPr>
            <p:spPr>
              <a:xfrm>
                <a:off x="547193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78" name="Rechteck 277"/>
              <p:cNvSpPr/>
              <p:nvPr/>
            </p:nvSpPr>
            <p:spPr>
              <a:xfrm>
                <a:off x="502817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6" name="Rechteck 285"/>
              <p:cNvSpPr/>
              <p:nvPr/>
            </p:nvSpPr>
            <p:spPr>
              <a:xfrm>
                <a:off x="591569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94" name="Rechteck 293"/>
              <p:cNvSpPr/>
              <p:nvPr/>
            </p:nvSpPr>
            <p:spPr>
              <a:xfrm>
                <a:off x="414064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02" name="Rechteck 301"/>
              <p:cNvSpPr/>
              <p:nvPr/>
            </p:nvSpPr>
            <p:spPr>
              <a:xfrm>
                <a:off x="369688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0" name="Rechteck 309"/>
              <p:cNvSpPr/>
              <p:nvPr/>
            </p:nvSpPr>
            <p:spPr>
              <a:xfrm>
                <a:off x="458440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18" name="Rechteck 317"/>
              <p:cNvSpPr/>
              <p:nvPr/>
            </p:nvSpPr>
            <p:spPr>
              <a:xfrm>
                <a:off x="680321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26" name="Rechteck 325"/>
              <p:cNvSpPr/>
              <p:nvPr/>
            </p:nvSpPr>
            <p:spPr>
              <a:xfrm>
                <a:off x="635945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34" name="Rechteck 333"/>
              <p:cNvSpPr/>
              <p:nvPr/>
            </p:nvSpPr>
            <p:spPr>
              <a:xfrm>
                <a:off x="724698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42" name="Rechteck 341"/>
              <p:cNvSpPr/>
              <p:nvPr/>
            </p:nvSpPr>
            <p:spPr>
              <a:xfrm>
                <a:off x="813450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0" name="Rechteck 349"/>
              <p:cNvSpPr/>
              <p:nvPr/>
            </p:nvSpPr>
            <p:spPr>
              <a:xfrm>
                <a:off x="769074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58" name="Rechteck 357"/>
              <p:cNvSpPr/>
              <p:nvPr/>
            </p:nvSpPr>
            <p:spPr>
              <a:xfrm>
                <a:off x="857826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66" name="Rechteck 365"/>
              <p:cNvSpPr/>
              <p:nvPr/>
            </p:nvSpPr>
            <p:spPr>
              <a:xfrm>
                <a:off x="280936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74" name="Rechteck 373"/>
              <p:cNvSpPr/>
              <p:nvPr/>
            </p:nvSpPr>
            <p:spPr>
              <a:xfrm>
                <a:off x="236559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82" name="Rechteck 381"/>
              <p:cNvSpPr/>
              <p:nvPr/>
            </p:nvSpPr>
            <p:spPr>
              <a:xfrm>
                <a:off x="325312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0" name="Rechteck 389"/>
              <p:cNvSpPr/>
              <p:nvPr/>
            </p:nvSpPr>
            <p:spPr>
              <a:xfrm>
                <a:off x="902202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398" name="Rechteck 397"/>
              <p:cNvSpPr/>
              <p:nvPr/>
            </p:nvSpPr>
            <p:spPr>
              <a:xfrm>
                <a:off x="946579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06" name="Rechteck 405"/>
              <p:cNvSpPr/>
              <p:nvPr/>
            </p:nvSpPr>
            <p:spPr>
              <a:xfrm>
                <a:off x="990955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14" name="Rechteck 413"/>
              <p:cNvSpPr/>
              <p:nvPr/>
            </p:nvSpPr>
            <p:spPr>
              <a:xfrm>
                <a:off x="1035331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22" name="Rechteck 421"/>
              <p:cNvSpPr/>
              <p:nvPr/>
            </p:nvSpPr>
            <p:spPr>
              <a:xfrm>
                <a:off x="1079707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99</a:t>
                </a:r>
              </a:p>
            </p:txBody>
          </p:sp>
          <p:sp>
            <p:nvSpPr>
              <p:cNvPr id="430" name="Rechteck 429"/>
              <p:cNvSpPr/>
              <p:nvPr/>
            </p:nvSpPr>
            <p:spPr>
              <a:xfrm>
                <a:off x="11240844" y="4041281"/>
                <a:ext cx="357431" cy="3574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38" name="Rechteck 437"/>
              <p:cNvSpPr/>
              <p:nvPr/>
            </p:nvSpPr>
            <p:spPr>
              <a:xfrm>
                <a:off x="59055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46" name="Rechteck 445"/>
              <p:cNvSpPr/>
              <p:nvPr/>
            </p:nvSpPr>
            <p:spPr>
              <a:xfrm>
                <a:off x="103431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54" name="Rechteck 453"/>
              <p:cNvSpPr/>
              <p:nvPr/>
            </p:nvSpPr>
            <p:spPr>
              <a:xfrm>
                <a:off x="147807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462" name="Rechteck 461"/>
              <p:cNvSpPr/>
              <p:nvPr/>
            </p:nvSpPr>
            <p:spPr>
              <a:xfrm>
                <a:off x="192183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grpSp>
      <p:cxnSp>
        <p:nvCxnSpPr>
          <p:cNvPr id="472" name="Gerade Verbindung 471"/>
          <p:cNvCxnSpPr/>
          <p:nvPr/>
        </p:nvCxnSpPr>
        <p:spPr>
          <a:xfrm>
            <a:off x="6095206" y="4842656"/>
            <a:ext cx="0" cy="962832"/>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9" name="Gerade Verbindung 188"/>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92" name="Inhaltsplatzhalter 19"/>
          <p:cNvSpPr txBox="1">
            <a:spLocks/>
          </p:cNvSpPr>
          <p:nvPr/>
        </p:nvSpPr>
        <p:spPr>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800" dirty="0" smtClean="0"/>
              <a:t>If you don’t want to use the style and size of the fonts as used in this placeholder it is possible to replace it by selecting different options. </a:t>
            </a:r>
            <a:endParaRPr lang="en-US" sz="1800" dirty="0"/>
          </a:p>
        </p:txBody>
      </p:sp>
      <p:sp>
        <p:nvSpPr>
          <p:cNvPr id="193" name="Inhaltsplatzhalter 19"/>
          <p:cNvSpPr txBox="1">
            <a:spLocks/>
          </p:cNvSpPr>
          <p:nvPr/>
        </p:nvSpPr>
        <p:spPr>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t>The text demonstrates how your own </a:t>
            </a:r>
            <a:br>
              <a:rPr lang="en-US" sz="1800" dirty="0" smtClean="0"/>
            </a:br>
            <a:r>
              <a:rPr lang="en-US" sz="1800" dirty="0" smtClean="0"/>
              <a:t>text will look when you replace the </a:t>
            </a:r>
            <a:br>
              <a:rPr lang="en-US" sz="1800" dirty="0" smtClean="0"/>
            </a:br>
            <a:r>
              <a:rPr lang="en-US" sz="1800" dirty="0" smtClean="0"/>
              <a:t>placeholder with your own text. </a:t>
            </a:r>
            <a:endParaRPr lang="en-US" sz="1800" dirty="0"/>
          </a:p>
        </p:txBody>
      </p:sp>
    </p:spTree>
    <p:extLst>
      <p:ext uri="{BB962C8B-B14F-4D97-AF65-F5344CB8AC3E}">
        <p14:creationId xmlns:p14="http://schemas.microsoft.com/office/powerpoint/2010/main" val="187392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Rechteck 284"/>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a:noFill/>
        </p:spPr>
        <p:txBody>
          <a:bodyPr/>
          <a:lstStyle/>
          <a:p>
            <a:r>
              <a:rPr lang="en-US" dirty="0" smtClean="0"/>
              <a:t>Infographics – Diagrams</a:t>
            </a:r>
            <a:endParaRPr lang="en-US" dirty="0">
              <a:solidFill>
                <a:schemeClr val="bg1"/>
              </a:solidFill>
            </a:endParaRPr>
          </a:p>
        </p:txBody>
      </p:sp>
      <p:grpSp>
        <p:nvGrpSpPr>
          <p:cNvPr id="7" name="Gruppieren 6"/>
          <p:cNvGrpSpPr/>
          <p:nvPr/>
        </p:nvGrpSpPr>
        <p:grpSpPr bwMode="gray">
          <a:xfrm>
            <a:off x="542925" y="1535544"/>
            <a:ext cx="11104563" cy="2863167"/>
            <a:chOff x="590550" y="1560514"/>
            <a:chExt cx="11007725" cy="2838198"/>
          </a:xfrm>
          <a:solidFill>
            <a:srgbClr val="227EBC"/>
          </a:solidFill>
        </p:grpSpPr>
        <p:sp>
          <p:nvSpPr>
            <p:cNvPr id="279" name="Rechteck 278"/>
            <p:cNvSpPr/>
            <p:nvPr/>
          </p:nvSpPr>
          <p:spPr bwMode="gray">
            <a:xfrm>
              <a:off x="1124084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a:latin typeface="+mj-lt"/>
              </a:endParaRPr>
            </a:p>
          </p:txBody>
        </p:sp>
        <p:sp>
          <p:nvSpPr>
            <p:cNvPr id="65" name="Rechteck 64"/>
            <p:cNvSpPr/>
            <p:nvPr/>
          </p:nvSpPr>
          <p:spPr bwMode="gray">
            <a:xfrm>
              <a:off x="5471932" y="3627818"/>
              <a:ext cx="357431" cy="35743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7" name="Rechteck 66"/>
            <p:cNvSpPr/>
            <p:nvPr/>
          </p:nvSpPr>
          <p:spPr bwMode="gray">
            <a:xfrm>
              <a:off x="502817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8" name="Rechteck 67"/>
            <p:cNvSpPr/>
            <p:nvPr/>
          </p:nvSpPr>
          <p:spPr bwMode="gray">
            <a:xfrm>
              <a:off x="5915694"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5" name="Rechteck 94"/>
            <p:cNvSpPr/>
            <p:nvPr/>
          </p:nvSpPr>
          <p:spPr bwMode="gray">
            <a:xfrm>
              <a:off x="4140646" y="3627818"/>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7" name="Rechteck 96"/>
            <p:cNvSpPr/>
            <p:nvPr/>
          </p:nvSpPr>
          <p:spPr bwMode="gray">
            <a:xfrm>
              <a:off x="3696884" y="3627818"/>
              <a:ext cx="357431" cy="35743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8" name="Rechteck 97"/>
            <p:cNvSpPr/>
            <p:nvPr/>
          </p:nvSpPr>
          <p:spPr bwMode="gray">
            <a:xfrm>
              <a:off x="4584408" y="3627818"/>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07" name="Rechteck 106"/>
            <p:cNvSpPr/>
            <p:nvPr/>
          </p:nvSpPr>
          <p:spPr bwMode="gray">
            <a:xfrm>
              <a:off x="680321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08" name="Rechteck 107"/>
            <p:cNvSpPr/>
            <p:nvPr/>
          </p:nvSpPr>
          <p:spPr bwMode="gray">
            <a:xfrm>
              <a:off x="6359456" y="3627818"/>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09" name="Rechteck 108"/>
            <p:cNvSpPr/>
            <p:nvPr/>
          </p:nvSpPr>
          <p:spPr bwMode="gray">
            <a:xfrm>
              <a:off x="7246980" y="3627818"/>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10" name="Rechteck 109"/>
            <p:cNvSpPr/>
            <p:nvPr/>
          </p:nvSpPr>
          <p:spPr bwMode="gray">
            <a:xfrm>
              <a:off x="8134504" y="3627818"/>
              <a:ext cx="357431" cy="357431"/>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solidFill>
                    <a:schemeClr val="tx1"/>
                  </a:solidFill>
                  <a:latin typeface="+mj-lt"/>
                </a:rPr>
                <a:t>20</a:t>
              </a:r>
            </a:p>
          </p:txBody>
        </p:sp>
        <p:sp>
          <p:nvSpPr>
            <p:cNvPr id="119" name="Rechteck 118"/>
            <p:cNvSpPr/>
            <p:nvPr/>
          </p:nvSpPr>
          <p:spPr bwMode="gray">
            <a:xfrm>
              <a:off x="7690742" y="3627818"/>
              <a:ext cx="357431" cy="3574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0" name="Rechteck 119"/>
            <p:cNvSpPr/>
            <p:nvPr/>
          </p:nvSpPr>
          <p:spPr bwMode="gray">
            <a:xfrm>
              <a:off x="857826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1" name="Rechteck 120"/>
            <p:cNvSpPr/>
            <p:nvPr/>
          </p:nvSpPr>
          <p:spPr bwMode="gray">
            <a:xfrm>
              <a:off x="280936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2" name="Rechteck 121"/>
            <p:cNvSpPr/>
            <p:nvPr/>
          </p:nvSpPr>
          <p:spPr bwMode="gray">
            <a:xfrm>
              <a:off x="236559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3" name="Rechteck 122"/>
            <p:cNvSpPr/>
            <p:nvPr/>
          </p:nvSpPr>
          <p:spPr bwMode="gray">
            <a:xfrm>
              <a:off x="325312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4" name="Rechteck 123"/>
            <p:cNvSpPr/>
            <p:nvPr/>
          </p:nvSpPr>
          <p:spPr bwMode="gray">
            <a:xfrm>
              <a:off x="9022028"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5" name="Rechteck 124"/>
            <p:cNvSpPr/>
            <p:nvPr/>
          </p:nvSpPr>
          <p:spPr bwMode="gray">
            <a:xfrm>
              <a:off x="946579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6" name="Rechteck 125"/>
            <p:cNvSpPr/>
            <p:nvPr/>
          </p:nvSpPr>
          <p:spPr bwMode="gray">
            <a:xfrm>
              <a:off x="990955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127" name="Rechteck 126"/>
            <p:cNvSpPr/>
            <p:nvPr/>
          </p:nvSpPr>
          <p:spPr bwMode="gray">
            <a:xfrm>
              <a:off x="1035331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8" name="Rechteck 127"/>
            <p:cNvSpPr/>
            <p:nvPr/>
          </p:nvSpPr>
          <p:spPr bwMode="gray">
            <a:xfrm>
              <a:off x="1079707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9" name="Rechteck 128"/>
            <p:cNvSpPr/>
            <p:nvPr/>
          </p:nvSpPr>
          <p:spPr bwMode="gray">
            <a:xfrm>
              <a:off x="1124084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0" name="Rechteck 129"/>
            <p:cNvSpPr/>
            <p:nvPr/>
          </p:nvSpPr>
          <p:spPr bwMode="gray">
            <a:xfrm>
              <a:off x="590550"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1" name="Rechteck 130"/>
            <p:cNvSpPr/>
            <p:nvPr/>
          </p:nvSpPr>
          <p:spPr bwMode="gray">
            <a:xfrm>
              <a:off x="1034312"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2" name="Rechteck 131"/>
            <p:cNvSpPr/>
            <p:nvPr/>
          </p:nvSpPr>
          <p:spPr bwMode="gray">
            <a:xfrm>
              <a:off x="1478074"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3" name="Rechteck 132"/>
            <p:cNvSpPr/>
            <p:nvPr/>
          </p:nvSpPr>
          <p:spPr bwMode="gray">
            <a:xfrm>
              <a:off x="1921836" y="362781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4" name="Rechteck 133"/>
            <p:cNvSpPr/>
            <p:nvPr/>
          </p:nvSpPr>
          <p:spPr bwMode="gray">
            <a:xfrm>
              <a:off x="5471932" y="3214358"/>
              <a:ext cx="357431" cy="35743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30</a:t>
              </a:r>
            </a:p>
          </p:txBody>
        </p:sp>
        <p:sp>
          <p:nvSpPr>
            <p:cNvPr id="135" name="Rechteck 134"/>
            <p:cNvSpPr/>
            <p:nvPr/>
          </p:nvSpPr>
          <p:spPr bwMode="gray">
            <a:xfrm>
              <a:off x="502817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6" name="Rechteck 135"/>
            <p:cNvSpPr/>
            <p:nvPr/>
          </p:nvSpPr>
          <p:spPr bwMode="gray">
            <a:xfrm>
              <a:off x="5915694"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7" name="Rechteck 136"/>
            <p:cNvSpPr/>
            <p:nvPr/>
          </p:nvSpPr>
          <p:spPr bwMode="gray">
            <a:xfrm>
              <a:off x="4140646" y="3214358"/>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8" name="Rechteck 137"/>
            <p:cNvSpPr/>
            <p:nvPr/>
          </p:nvSpPr>
          <p:spPr bwMode="gray">
            <a:xfrm>
              <a:off x="3696884" y="3214358"/>
              <a:ext cx="357431" cy="35743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9" name="Rechteck 138"/>
            <p:cNvSpPr/>
            <p:nvPr/>
          </p:nvSpPr>
          <p:spPr bwMode="gray">
            <a:xfrm>
              <a:off x="4584408" y="3214358"/>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0" name="Rechteck 139"/>
            <p:cNvSpPr/>
            <p:nvPr/>
          </p:nvSpPr>
          <p:spPr bwMode="gray">
            <a:xfrm>
              <a:off x="680321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1" name="Rechteck 140"/>
            <p:cNvSpPr/>
            <p:nvPr/>
          </p:nvSpPr>
          <p:spPr bwMode="gray">
            <a:xfrm>
              <a:off x="6359456" y="3214358"/>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2" name="Rechteck 141"/>
            <p:cNvSpPr/>
            <p:nvPr/>
          </p:nvSpPr>
          <p:spPr bwMode="gray">
            <a:xfrm>
              <a:off x="7246980" y="3214358"/>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3" name="Rechteck 142"/>
            <p:cNvSpPr/>
            <p:nvPr/>
          </p:nvSpPr>
          <p:spPr bwMode="gray">
            <a:xfrm>
              <a:off x="813450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4" name="Rechteck 143"/>
            <p:cNvSpPr/>
            <p:nvPr/>
          </p:nvSpPr>
          <p:spPr bwMode="gray">
            <a:xfrm>
              <a:off x="7690742" y="3214358"/>
              <a:ext cx="357431" cy="3574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145" name="Rechteck 144"/>
            <p:cNvSpPr/>
            <p:nvPr/>
          </p:nvSpPr>
          <p:spPr bwMode="gray">
            <a:xfrm>
              <a:off x="857826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6" name="Rechteck 145"/>
            <p:cNvSpPr/>
            <p:nvPr/>
          </p:nvSpPr>
          <p:spPr bwMode="gray">
            <a:xfrm>
              <a:off x="280936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7" name="Rechteck 146"/>
            <p:cNvSpPr/>
            <p:nvPr/>
          </p:nvSpPr>
          <p:spPr bwMode="gray">
            <a:xfrm>
              <a:off x="236559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8" name="Rechteck 147"/>
            <p:cNvSpPr/>
            <p:nvPr/>
          </p:nvSpPr>
          <p:spPr bwMode="gray">
            <a:xfrm>
              <a:off x="325312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9" name="Rechteck 148"/>
            <p:cNvSpPr/>
            <p:nvPr/>
          </p:nvSpPr>
          <p:spPr bwMode="gray">
            <a:xfrm>
              <a:off x="9022028"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0" name="Rechteck 149"/>
            <p:cNvSpPr/>
            <p:nvPr/>
          </p:nvSpPr>
          <p:spPr bwMode="gray">
            <a:xfrm>
              <a:off x="946579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1" name="Rechteck 150"/>
            <p:cNvSpPr/>
            <p:nvPr/>
          </p:nvSpPr>
          <p:spPr bwMode="gray">
            <a:xfrm>
              <a:off x="990955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2" name="Rechteck 151"/>
            <p:cNvSpPr/>
            <p:nvPr/>
          </p:nvSpPr>
          <p:spPr bwMode="gray">
            <a:xfrm>
              <a:off x="1035331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3" name="Rechteck 152"/>
            <p:cNvSpPr/>
            <p:nvPr/>
          </p:nvSpPr>
          <p:spPr bwMode="gray">
            <a:xfrm>
              <a:off x="1079707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4" name="Rechteck 153"/>
            <p:cNvSpPr/>
            <p:nvPr/>
          </p:nvSpPr>
          <p:spPr bwMode="gray">
            <a:xfrm>
              <a:off x="1124084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5" name="Rechteck 154"/>
            <p:cNvSpPr/>
            <p:nvPr/>
          </p:nvSpPr>
          <p:spPr bwMode="gray">
            <a:xfrm>
              <a:off x="590550"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6" name="Rechteck 155"/>
            <p:cNvSpPr/>
            <p:nvPr/>
          </p:nvSpPr>
          <p:spPr bwMode="gray">
            <a:xfrm>
              <a:off x="1034312"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7" name="Rechteck 156"/>
            <p:cNvSpPr/>
            <p:nvPr/>
          </p:nvSpPr>
          <p:spPr bwMode="gray">
            <a:xfrm>
              <a:off x="1478074"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8" name="Rechteck 157"/>
            <p:cNvSpPr/>
            <p:nvPr/>
          </p:nvSpPr>
          <p:spPr bwMode="gray">
            <a:xfrm>
              <a:off x="1921836" y="3214358"/>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9" name="Rechteck 158"/>
            <p:cNvSpPr/>
            <p:nvPr/>
          </p:nvSpPr>
          <p:spPr bwMode="gray">
            <a:xfrm>
              <a:off x="547193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0" name="Rechteck 159"/>
            <p:cNvSpPr/>
            <p:nvPr/>
          </p:nvSpPr>
          <p:spPr bwMode="gray">
            <a:xfrm>
              <a:off x="502817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1" name="Rechteck 160"/>
            <p:cNvSpPr/>
            <p:nvPr/>
          </p:nvSpPr>
          <p:spPr bwMode="gray">
            <a:xfrm>
              <a:off x="5915694" y="2800897"/>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2" name="Rechteck 161"/>
            <p:cNvSpPr/>
            <p:nvPr/>
          </p:nvSpPr>
          <p:spPr bwMode="gray">
            <a:xfrm>
              <a:off x="4140646" y="2800897"/>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3" name="Rechteck 162"/>
            <p:cNvSpPr/>
            <p:nvPr/>
          </p:nvSpPr>
          <p:spPr bwMode="gray">
            <a:xfrm>
              <a:off x="3696884" y="2800897"/>
              <a:ext cx="357431" cy="35743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4" name="Rechteck 163"/>
            <p:cNvSpPr/>
            <p:nvPr/>
          </p:nvSpPr>
          <p:spPr bwMode="gray">
            <a:xfrm>
              <a:off x="4584408" y="2800897"/>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40</a:t>
              </a:r>
            </a:p>
          </p:txBody>
        </p:sp>
        <p:sp>
          <p:nvSpPr>
            <p:cNvPr id="165" name="Rechteck 164"/>
            <p:cNvSpPr/>
            <p:nvPr/>
          </p:nvSpPr>
          <p:spPr bwMode="gray">
            <a:xfrm>
              <a:off x="680321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6" name="Rechteck 165"/>
            <p:cNvSpPr/>
            <p:nvPr/>
          </p:nvSpPr>
          <p:spPr bwMode="gray">
            <a:xfrm>
              <a:off x="6359456" y="2800897"/>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7" name="Rechteck 166"/>
            <p:cNvSpPr/>
            <p:nvPr/>
          </p:nvSpPr>
          <p:spPr bwMode="gray">
            <a:xfrm>
              <a:off x="7246980" y="2800897"/>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168" name="Rechteck 167"/>
            <p:cNvSpPr/>
            <p:nvPr/>
          </p:nvSpPr>
          <p:spPr bwMode="gray">
            <a:xfrm>
              <a:off x="813450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9" name="Rechteck 168"/>
            <p:cNvSpPr/>
            <p:nvPr/>
          </p:nvSpPr>
          <p:spPr bwMode="gray">
            <a:xfrm>
              <a:off x="7690742" y="2800897"/>
              <a:ext cx="357431" cy="3574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solidFill>
                    <a:schemeClr val="tx1"/>
                  </a:solidFill>
                  <a:latin typeface="+mj-lt"/>
                </a:rPr>
                <a:t>40</a:t>
              </a:r>
            </a:p>
          </p:txBody>
        </p:sp>
        <p:sp>
          <p:nvSpPr>
            <p:cNvPr id="170" name="Rechteck 169"/>
            <p:cNvSpPr/>
            <p:nvPr/>
          </p:nvSpPr>
          <p:spPr bwMode="gray">
            <a:xfrm>
              <a:off x="857826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1" name="Rechteck 170"/>
            <p:cNvSpPr/>
            <p:nvPr/>
          </p:nvSpPr>
          <p:spPr bwMode="gray">
            <a:xfrm>
              <a:off x="280936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2" name="Rechteck 171"/>
            <p:cNvSpPr/>
            <p:nvPr/>
          </p:nvSpPr>
          <p:spPr bwMode="gray">
            <a:xfrm>
              <a:off x="236559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3" name="Rechteck 172"/>
            <p:cNvSpPr/>
            <p:nvPr/>
          </p:nvSpPr>
          <p:spPr bwMode="gray">
            <a:xfrm>
              <a:off x="325312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4" name="Rechteck 173"/>
            <p:cNvSpPr/>
            <p:nvPr/>
          </p:nvSpPr>
          <p:spPr bwMode="gray">
            <a:xfrm>
              <a:off x="9022028"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5" name="Rechteck 174"/>
            <p:cNvSpPr/>
            <p:nvPr/>
          </p:nvSpPr>
          <p:spPr bwMode="gray">
            <a:xfrm>
              <a:off x="946579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6" name="Rechteck 175"/>
            <p:cNvSpPr/>
            <p:nvPr/>
          </p:nvSpPr>
          <p:spPr bwMode="gray">
            <a:xfrm>
              <a:off x="990955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7" name="Rechteck 176"/>
            <p:cNvSpPr/>
            <p:nvPr/>
          </p:nvSpPr>
          <p:spPr bwMode="gray">
            <a:xfrm>
              <a:off x="1035331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8" name="Rechteck 177"/>
            <p:cNvSpPr/>
            <p:nvPr/>
          </p:nvSpPr>
          <p:spPr bwMode="gray">
            <a:xfrm>
              <a:off x="1079707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9" name="Rechteck 178"/>
            <p:cNvSpPr/>
            <p:nvPr/>
          </p:nvSpPr>
          <p:spPr bwMode="gray">
            <a:xfrm>
              <a:off x="1124084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0" name="Rechteck 179"/>
            <p:cNvSpPr/>
            <p:nvPr/>
          </p:nvSpPr>
          <p:spPr bwMode="gray">
            <a:xfrm>
              <a:off x="590550"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1" name="Rechteck 180"/>
            <p:cNvSpPr/>
            <p:nvPr/>
          </p:nvSpPr>
          <p:spPr bwMode="gray">
            <a:xfrm>
              <a:off x="1034312"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2" name="Rechteck 181"/>
            <p:cNvSpPr/>
            <p:nvPr/>
          </p:nvSpPr>
          <p:spPr bwMode="gray">
            <a:xfrm>
              <a:off x="1478074"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3" name="Rechteck 182"/>
            <p:cNvSpPr/>
            <p:nvPr/>
          </p:nvSpPr>
          <p:spPr bwMode="gray">
            <a:xfrm>
              <a:off x="1921836" y="2800897"/>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4" name="Rechteck 183"/>
            <p:cNvSpPr/>
            <p:nvPr/>
          </p:nvSpPr>
          <p:spPr bwMode="gray">
            <a:xfrm>
              <a:off x="547193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5" name="Rechteck 184"/>
            <p:cNvSpPr/>
            <p:nvPr/>
          </p:nvSpPr>
          <p:spPr bwMode="gray">
            <a:xfrm>
              <a:off x="502817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6" name="Rechteck 185"/>
            <p:cNvSpPr/>
            <p:nvPr/>
          </p:nvSpPr>
          <p:spPr bwMode="gray">
            <a:xfrm>
              <a:off x="5915694" y="2387436"/>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7" name="Rechteck 186"/>
            <p:cNvSpPr/>
            <p:nvPr/>
          </p:nvSpPr>
          <p:spPr bwMode="gray">
            <a:xfrm>
              <a:off x="4140646" y="2387436"/>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8" name="Rechteck 187"/>
            <p:cNvSpPr/>
            <p:nvPr/>
          </p:nvSpPr>
          <p:spPr bwMode="gray">
            <a:xfrm>
              <a:off x="3696884" y="2387436"/>
              <a:ext cx="357431" cy="35743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50</a:t>
              </a:r>
            </a:p>
          </p:txBody>
        </p:sp>
        <p:sp>
          <p:nvSpPr>
            <p:cNvPr id="189" name="Rechteck 188"/>
            <p:cNvSpPr/>
            <p:nvPr/>
          </p:nvSpPr>
          <p:spPr bwMode="gray">
            <a:xfrm>
              <a:off x="458440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0" name="Rechteck 189"/>
            <p:cNvSpPr/>
            <p:nvPr/>
          </p:nvSpPr>
          <p:spPr bwMode="gray">
            <a:xfrm>
              <a:off x="680321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1" name="Rechteck 190"/>
            <p:cNvSpPr/>
            <p:nvPr/>
          </p:nvSpPr>
          <p:spPr bwMode="gray">
            <a:xfrm>
              <a:off x="6359456" y="2387436"/>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50</a:t>
              </a:r>
            </a:p>
          </p:txBody>
        </p:sp>
        <p:sp>
          <p:nvSpPr>
            <p:cNvPr id="192" name="Rechteck 191"/>
            <p:cNvSpPr/>
            <p:nvPr/>
          </p:nvSpPr>
          <p:spPr bwMode="gray">
            <a:xfrm>
              <a:off x="7246980" y="2387436"/>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solidFill>
                  <a:schemeClr val="tx1"/>
                </a:solidFill>
                <a:latin typeface="+mj-lt"/>
              </a:endParaRPr>
            </a:p>
          </p:txBody>
        </p:sp>
        <p:sp>
          <p:nvSpPr>
            <p:cNvPr id="193" name="Rechteck 192"/>
            <p:cNvSpPr/>
            <p:nvPr/>
          </p:nvSpPr>
          <p:spPr bwMode="gray">
            <a:xfrm>
              <a:off x="813450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4" name="Rechteck 193"/>
            <p:cNvSpPr/>
            <p:nvPr/>
          </p:nvSpPr>
          <p:spPr bwMode="gray">
            <a:xfrm>
              <a:off x="769074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5" name="Rechteck 194"/>
            <p:cNvSpPr/>
            <p:nvPr/>
          </p:nvSpPr>
          <p:spPr bwMode="gray">
            <a:xfrm>
              <a:off x="857826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6" name="Rechteck 195"/>
            <p:cNvSpPr/>
            <p:nvPr/>
          </p:nvSpPr>
          <p:spPr bwMode="gray">
            <a:xfrm>
              <a:off x="280936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7" name="Rechteck 196"/>
            <p:cNvSpPr/>
            <p:nvPr/>
          </p:nvSpPr>
          <p:spPr bwMode="gray">
            <a:xfrm>
              <a:off x="236559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8" name="Rechteck 197"/>
            <p:cNvSpPr/>
            <p:nvPr/>
          </p:nvSpPr>
          <p:spPr bwMode="gray">
            <a:xfrm>
              <a:off x="325312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9" name="Rechteck 198"/>
            <p:cNvSpPr/>
            <p:nvPr/>
          </p:nvSpPr>
          <p:spPr bwMode="gray">
            <a:xfrm>
              <a:off x="9022028"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0" name="Rechteck 199"/>
            <p:cNvSpPr/>
            <p:nvPr/>
          </p:nvSpPr>
          <p:spPr bwMode="gray">
            <a:xfrm>
              <a:off x="946579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1" name="Rechteck 200"/>
            <p:cNvSpPr/>
            <p:nvPr/>
          </p:nvSpPr>
          <p:spPr bwMode="gray">
            <a:xfrm>
              <a:off x="990955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2" name="Rechteck 201"/>
            <p:cNvSpPr/>
            <p:nvPr/>
          </p:nvSpPr>
          <p:spPr bwMode="gray">
            <a:xfrm>
              <a:off x="1035331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203" name="Rechteck 202"/>
            <p:cNvSpPr/>
            <p:nvPr/>
          </p:nvSpPr>
          <p:spPr bwMode="gray">
            <a:xfrm>
              <a:off x="1079707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4" name="Rechteck 203"/>
            <p:cNvSpPr/>
            <p:nvPr/>
          </p:nvSpPr>
          <p:spPr bwMode="gray">
            <a:xfrm>
              <a:off x="1124084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5" name="Rechteck 204"/>
            <p:cNvSpPr/>
            <p:nvPr/>
          </p:nvSpPr>
          <p:spPr bwMode="gray">
            <a:xfrm>
              <a:off x="590550"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6" name="Rechteck 205"/>
            <p:cNvSpPr/>
            <p:nvPr/>
          </p:nvSpPr>
          <p:spPr bwMode="gray">
            <a:xfrm>
              <a:off x="1034312"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7" name="Rechteck 206"/>
            <p:cNvSpPr/>
            <p:nvPr/>
          </p:nvSpPr>
          <p:spPr bwMode="gray">
            <a:xfrm>
              <a:off x="1478074"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8" name="Rechteck 207"/>
            <p:cNvSpPr/>
            <p:nvPr/>
          </p:nvSpPr>
          <p:spPr bwMode="gray">
            <a:xfrm>
              <a:off x="1921836" y="2387436"/>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9" name="Rechteck 208"/>
            <p:cNvSpPr/>
            <p:nvPr/>
          </p:nvSpPr>
          <p:spPr bwMode="gray">
            <a:xfrm>
              <a:off x="547193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0" name="Rechteck 209"/>
            <p:cNvSpPr/>
            <p:nvPr/>
          </p:nvSpPr>
          <p:spPr bwMode="gray">
            <a:xfrm>
              <a:off x="502817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1" name="Rechteck 210"/>
            <p:cNvSpPr/>
            <p:nvPr/>
          </p:nvSpPr>
          <p:spPr bwMode="gray">
            <a:xfrm>
              <a:off x="5915694" y="1973975"/>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2" name="Rechteck 211"/>
            <p:cNvSpPr/>
            <p:nvPr/>
          </p:nvSpPr>
          <p:spPr bwMode="gray">
            <a:xfrm>
              <a:off x="4140646" y="1973975"/>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60</a:t>
              </a:r>
            </a:p>
          </p:txBody>
        </p:sp>
        <p:sp>
          <p:nvSpPr>
            <p:cNvPr id="213" name="Rechteck 212"/>
            <p:cNvSpPr/>
            <p:nvPr/>
          </p:nvSpPr>
          <p:spPr bwMode="gray">
            <a:xfrm>
              <a:off x="369688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4" name="Rechteck 213"/>
            <p:cNvSpPr/>
            <p:nvPr/>
          </p:nvSpPr>
          <p:spPr bwMode="gray">
            <a:xfrm>
              <a:off x="458440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5" name="Rechteck 214"/>
            <p:cNvSpPr/>
            <p:nvPr/>
          </p:nvSpPr>
          <p:spPr bwMode="gray">
            <a:xfrm>
              <a:off x="680321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6" name="Rechteck 215"/>
            <p:cNvSpPr/>
            <p:nvPr/>
          </p:nvSpPr>
          <p:spPr bwMode="gray">
            <a:xfrm>
              <a:off x="635945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7" name="Rechteck 216"/>
            <p:cNvSpPr/>
            <p:nvPr/>
          </p:nvSpPr>
          <p:spPr bwMode="gray">
            <a:xfrm>
              <a:off x="7246980" y="1973975"/>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solidFill>
                    <a:schemeClr val="tx1"/>
                  </a:solidFill>
                  <a:latin typeface="+mj-lt"/>
                </a:rPr>
                <a:t>60</a:t>
              </a:r>
            </a:p>
          </p:txBody>
        </p:sp>
        <p:sp>
          <p:nvSpPr>
            <p:cNvPr id="218" name="Rechteck 217"/>
            <p:cNvSpPr/>
            <p:nvPr/>
          </p:nvSpPr>
          <p:spPr bwMode="gray">
            <a:xfrm>
              <a:off x="813450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9" name="Rechteck 218"/>
            <p:cNvSpPr/>
            <p:nvPr/>
          </p:nvSpPr>
          <p:spPr bwMode="gray">
            <a:xfrm>
              <a:off x="769074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0" name="Rechteck 219"/>
            <p:cNvSpPr/>
            <p:nvPr/>
          </p:nvSpPr>
          <p:spPr bwMode="gray">
            <a:xfrm>
              <a:off x="857826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1" name="Rechteck 220"/>
            <p:cNvSpPr/>
            <p:nvPr/>
          </p:nvSpPr>
          <p:spPr bwMode="gray">
            <a:xfrm>
              <a:off x="280936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2" name="Rechteck 221"/>
            <p:cNvSpPr/>
            <p:nvPr/>
          </p:nvSpPr>
          <p:spPr bwMode="gray">
            <a:xfrm>
              <a:off x="236559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3" name="Rechteck 222"/>
            <p:cNvSpPr/>
            <p:nvPr/>
          </p:nvSpPr>
          <p:spPr bwMode="gray">
            <a:xfrm>
              <a:off x="325312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4" name="Rechteck 223"/>
            <p:cNvSpPr/>
            <p:nvPr/>
          </p:nvSpPr>
          <p:spPr bwMode="gray">
            <a:xfrm>
              <a:off x="9022028"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5" name="Rechteck 224"/>
            <p:cNvSpPr/>
            <p:nvPr/>
          </p:nvSpPr>
          <p:spPr bwMode="gray">
            <a:xfrm>
              <a:off x="946579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226" name="Rechteck 225"/>
            <p:cNvSpPr/>
            <p:nvPr/>
          </p:nvSpPr>
          <p:spPr bwMode="gray">
            <a:xfrm>
              <a:off x="990955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7" name="Rechteck 226"/>
            <p:cNvSpPr/>
            <p:nvPr/>
          </p:nvSpPr>
          <p:spPr bwMode="gray">
            <a:xfrm>
              <a:off x="1035331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8" name="Rechteck 227"/>
            <p:cNvSpPr/>
            <p:nvPr/>
          </p:nvSpPr>
          <p:spPr bwMode="gray">
            <a:xfrm>
              <a:off x="1079707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9" name="Rechteck 228"/>
            <p:cNvSpPr/>
            <p:nvPr/>
          </p:nvSpPr>
          <p:spPr bwMode="gray">
            <a:xfrm>
              <a:off x="1124084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0" name="Rechteck 229"/>
            <p:cNvSpPr/>
            <p:nvPr/>
          </p:nvSpPr>
          <p:spPr bwMode="gray">
            <a:xfrm>
              <a:off x="590550"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1" name="Rechteck 230"/>
            <p:cNvSpPr/>
            <p:nvPr/>
          </p:nvSpPr>
          <p:spPr bwMode="gray">
            <a:xfrm>
              <a:off x="1034312"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2" name="Rechteck 231"/>
            <p:cNvSpPr/>
            <p:nvPr/>
          </p:nvSpPr>
          <p:spPr bwMode="gray">
            <a:xfrm>
              <a:off x="1478074"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3" name="Rechteck 232"/>
            <p:cNvSpPr/>
            <p:nvPr/>
          </p:nvSpPr>
          <p:spPr bwMode="gray">
            <a:xfrm>
              <a:off x="1921836" y="1973975"/>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4" name="Rechteck 233"/>
            <p:cNvSpPr/>
            <p:nvPr/>
          </p:nvSpPr>
          <p:spPr bwMode="gray">
            <a:xfrm>
              <a:off x="547193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5" name="Rechteck 234"/>
            <p:cNvSpPr/>
            <p:nvPr/>
          </p:nvSpPr>
          <p:spPr bwMode="gray">
            <a:xfrm>
              <a:off x="502817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6" name="Rechteck 235"/>
            <p:cNvSpPr/>
            <p:nvPr/>
          </p:nvSpPr>
          <p:spPr bwMode="gray">
            <a:xfrm>
              <a:off x="5915694" y="1560514"/>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70</a:t>
              </a:r>
            </a:p>
          </p:txBody>
        </p:sp>
        <p:sp>
          <p:nvSpPr>
            <p:cNvPr id="237" name="Rechteck 236"/>
            <p:cNvSpPr/>
            <p:nvPr/>
          </p:nvSpPr>
          <p:spPr bwMode="gray">
            <a:xfrm>
              <a:off x="414064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8" name="Rechteck 237"/>
            <p:cNvSpPr/>
            <p:nvPr/>
          </p:nvSpPr>
          <p:spPr bwMode="gray">
            <a:xfrm>
              <a:off x="369688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9" name="Rechteck 238"/>
            <p:cNvSpPr/>
            <p:nvPr/>
          </p:nvSpPr>
          <p:spPr bwMode="gray">
            <a:xfrm>
              <a:off x="458440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40" name="Rechteck 239"/>
            <p:cNvSpPr/>
            <p:nvPr/>
          </p:nvSpPr>
          <p:spPr bwMode="gray">
            <a:xfrm>
              <a:off x="680321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41" name="Rechteck 240"/>
            <p:cNvSpPr/>
            <p:nvPr/>
          </p:nvSpPr>
          <p:spPr bwMode="gray">
            <a:xfrm>
              <a:off x="635945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42" name="Rechteck 241"/>
            <p:cNvSpPr/>
            <p:nvPr/>
          </p:nvSpPr>
          <p:spPr bwMode="gray">
            <a:xfrm>
              <a:off x="724698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43" name="Rechteck 242"/>
            <p:cNvSpPr/>
            <p:nvPr/>
          </p:nvSpPr>
          <p:spPr bwMode="gray">
            <a:xfrm>
              <a:off x="813450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44" name="Rechteck 243"/>
            <p:cNvSpPr/>
            <p:nvPr/>
          </p:nvSpPr>
          <p:spPr bwMode="gray">
            <a:xfrm>
              <a:off x="769074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45" name="Rechteck 244"/>
            <p:cNvSpPr/>
            <p:nvPr/>
          </p:nvSpPr>
          <p:spPr bwMode="gray">
            <a:xfrm>
              <a:off x="857826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246" name="Rechteck 245"/>
            <p:cNvSpPr/>
            <p:nvPr/>
          </p:nvSpPr>
          <p:spPr bwMode="gray">
            <a:xfrm>
              <a:off x="280936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47" name="Rechteck 246"/>
            <p:cNvSpPr/>
            <p:nvPr/>
          </p:nvSpPr>
          <p:spPr bwMode="gray">
            <a:xfrm>
              <a:off x="236559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48" name="Rechteck 247"/>
            <p:cNvSpPr/>
            <p:nvPr/>
          </p:nvSpPr>
          <p:spPr bwMode="gray">
            <a:xfrm>
              <a:off x="325312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49" name="Rechteck 248"/>
            <p:cNvSpPr/>
            <p:nvPr/>
          </p:nvSpPr>
          <p:spPr bwMode="gray">
            <a:xfrm>
              <a:off x="9022028"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50" name="Rechteck 249"/>
            <p:cNvSpPr/>
            <p:nvPr/>
          </p:nvSpPr>
          <p:spPr bwMode="gray">
            <a:xfrm>
              <a:off x="946579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51" name="Rechteck 250"/>
            <p:cNvSpPr/>
            <p:nvPr/>
          </p:nvSpPr>
          <p:spPr bwMode="gray">
            <a:xfrm>
              <a:off x="990955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52" name="Rechteck 251"/>
            <p:cNvSpPr/>
            <p:nvPr/>
          </p:nvSpPr>
          <p:spPr bwMode="gray">
            <a:xfrm>
              <a:off x="1035331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53" name="Rechteck 252"/>
            <p:cNvSpPr/>
            <p:nvPr/>
          </p:nvSpPr>
          <p:spPr bwMode="gray">
            <a:xfrm>
              <a:off x="1079707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54" name="Rechteck 253"/>
            <p:cNvSpPr/>
            <p:nvPr/>
          </p:nvSpPr>
          <p:spPr bwMode="gray">
            <a:xfrm>
              <a:off x="1124084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55" name="Rechteck 254"/>
            <p:cNvSpPr/>
            <p:nvPr/>
          </p:nvSpPr>
          <p:spPr bwMode="gray">
            <a:xfrm>
              <a:off x="590550"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56" name="Rechteck 255"/>
            <p:cNvSpPr/>
            <p:nvPr/>
          </p:nvSpPr>
          <p:spPr bwMode="gray">
            <a:xfrm>
              <a:off x="1034312"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57" name="Rechteck 256"/>
            <p:cNvSpPr/>
            <p:nvPr/>
          </p:nvSpPr>
          <p:spPr bwMode="gray">
            <a:xfrm>
              <a:off x="1478074"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58" name="Rechteck 257"/>
            <p:cNvSpPr/>
            <p:nvPr/>
          </p:nvSpPr>
          <p:spPr bwMode="gray">
            <a:xfrm>
              <a:off x="1921836" y="1560514"/>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59" name="Rechteck 258"/>
            <p:cNvSpPr/>
            <p:nvPr/>
          </p:nvSpPr>
          <p:spPr bwMode="gray">
            <a:xfrm>
              <a:off x="5471932" y="4041281"/>
              <a:ext cx="357431" cy="35743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60" name="Rechteck 259"/>
            <p:cNvSpPr/>
            <p:nvPr/>
          </p:nvSpPr>
          <p:spPr bwMode="gray">
            <a:xfrm>
              <a:off x="502817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61" name="Rechteck 260"/>
            <p:cNvSpPr/>
            <p:nvPr/>
          </p:nvSpPr>
          <p:spPr bwMode="gray">
            <a:xfrm>
              <a:off x="5915694"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62" name="Rechteck 261"/>
            <p:cNvSpPr/>
            <p:nvPr/>
          </p:nvSpPr>
          <p:spPr bwMode="gray">
            <a:xfrm>
              <a:off x="4140646" y="4041281"/>
              <a:ext cx="357431" cy="35743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63" name="Rechteck 262"/>
            <p:cNvSpPr/>
            <p:nvPr/>
          </p:nvSpPr>
          <p:spPr bwMode="gray">
            <a:xfrm>
              <a:off x="3696884" y="4041281"/>
              <a:ext cx="357431" cy="35743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64" name="Rechteck 263"/>
            <p:cNvSpPr/>
            <p:nvPr/>
          </p:nvSpPr>
          <p:spPr bwMode="gray">
            <a:xfrm>
              <a:off x="4584408" y="4041281"/>
              <a:ext cx="357431" cy="35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65" name="Rechteck 264"/>
            <p:cNvSpPr/>
            <p:nvPr/>
          </p:nvSpPr>
          <p:spPr bwMode="gray">
            <a:xfrm>
              <a:off x="680321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66" name="Rechteck 265"/>
            <p:cNvSpPr/>
            <p:nvPr/>
          </p:nvSpPr>
          <p:spPr bwMode="gray">
            <a:xfrm>
              <a:off x="6359456" y="4041281"/>
              <a:ext cx="357431" cy="35743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67" name="Rechteck 266"/>
            <p:cNvSpPr/>
            <p:nvPr/>
          </p:nvSpPr>
          <p:spPr bwMode="gray">
            <a:xfrm>
              <a:off x="7246980" y="4041281"/>
              <a:ext cx="357431" cy="357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68" name="Rechteck 267"/>
            <p:cNvSpPr/>
            <p:nvPr/>
          </p:nvSpPr>
          <p:spPr bwMode="gray">
            <a:xfrm>
              <a:off x="8134504" y="4041281"/>
              <a:ext cx="357431" cy="357431"/>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69" name="Rechteck 268"/>
            <p:cNvSpPr/>
            <p:nvPr/>
          </p:nvSpPr>
          <p:spPr bwMode="gray">
            <a:xfrm>
              <a:off x="7690742" y="4041281"/>
              <a:ext cx="357431" cy="35743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70" name="Rechteck 269"/>
            <p:cNvSpPr/>
            <p:nvPr/>
          </p:nvSpPr>
          <p:spPr bwMode="gray">
            <a:xfrm>
              <a:off x="857826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71" name="Rechteck 270"/>
            <p:cNvSpPr/>
            <p:nvPr/>
          </p:nvSpPr>
          <p:spPr bwMode="gray">
            <a:xfrm>
              <a:off x="280936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72" name="Rechteck 271"/>
            <p:cNvSpPr/>
            <p:nvPr/>
          </p:nvSpPr>
          <p:spPr bwMode="gray">
            <a:xfrm>
              <a:off x="236559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73" name="Rechteck 272"/>
            <p:cNvSpPr/>
            <p:nvPr/>
          </p:nvSpPr>
          <p:spPr bwMode="gray">
            <a:xfrm>
              <a:off x="325312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74" name="Rechteck 273"/>
            <p:cNvSpPr/>
            <p:nvPr/>
          </p:nvSpPr>
          <p:spPr bwMode="gray">
            <a:xfrm>
              <a:off x="9022028"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75" name="Rechteck 274"/>
            <p:cNvSpPr/>
            <p:nvPr/>
          </p:nvSpPr>
          <p:spPr bwMode="gray">
            <a:xfrm>
              <a:off x="946579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76" name="Rechteck 275"/>
            <p:cNvSpPr/>
            <p:nvPr/>
          </p:nvSpPr>
          <p:spPr bwMode="gray">
            <a:xfrm>
              <a:off x="990955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77" name="Rechteck 276"/>
            <p:cNvSpPr/>
            <p:nvPr/>
          </p:nvSpPr>
          <p:spPr bwMode="gray">
            <a:xfrm>
              <a:off x="1035331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78" name="Rechteck 277"/>
            <p:cNvSpPr/>
            <p:nvPr/>
          </p:nvSpPr>
          <p:spPr bwMode="gray">
            <a:xfrm>
              <a:off x="1079707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280" name="Rechteck 279"/>
            <p:cNvSpPr/>
            <p:nvPr/>
          </p:nvSpPr>
          <p:spPr bwMode="gray">
            <a:xfrm>
              <a:off x="590550"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1" name="Rechteck 280"/>
            <p:cNvSpPr/>
            <p:nvPr/>
          </p:nvSpPr>
          <p:spPr bwMode="gray">
            <a:xfrm>
              <a:off x="1034312"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2" name="Rechteck 281"/>
            <p:cNvSpPr/>
            <p:nvPr/>
          </p:nvSpPr>
          <p:spPr bwMode="gray">
            <a:xfrm>
              <a:off x="1478074"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83" name="Rechteck 282"/>
            <p:cNvSpPr/>
            <p:nvPr/>
          </p:nvSpPr>
          <p:spPr bwMode="gray">
            <a:xfrm>
              <a:off x="1921836" y="4041281"/>
              <a:ext cx="357431" cy="3574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sp>
        <p:nvSpPr>
          <p:cNvPr id="461" name="Inhaltsplatzhalter 19"/>
          <p:cNvSpPr txBox="1">
            <a:spLocks/>
          </p:cNvSpPr>
          <p:nvPr/>
        </p:nvSpPr>
        <p:spPr bwMode="gray">
          <a:xfrm>
            <a:off x="590549"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1">
                    <a:lumMod val="60000"/>
                    <a:lumOff val="40000"/>
                  </a:schemeClr>
                </a:solidFill>
                <a:latin typeface="Bebas Neue" panose="020B0506020202020201" pitchFamily="34" charset="0"/>
              </a:rPr>
              <a:t>DESCRIPTION</a:t>
            </a:r>
            <a:r>
              <a:rPr lang="en-US" sz="1600" dirty="0" smtClean="0">
                <a:solidFill>
                  <a:schemeClr val="bg1"/>
                </a:solidFill>
                <a:latin typeface="Bebas Neue" panose="020B0506020202020201" pitchFamily="34" charset="0"/>
              </a:rPr>
              <a:t/>
            </a:r>
            <a:br>
              <a:rPr lang="en-US" sz="1600" dirty="0" smtClean="0">
                <a:solidFill>
                  <a:schemeClr val="bg1"/>
                </a:solidFill>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462" name="Inhaltsplatzhalter 19"/>
          <p:cNvSpPr txBox="1">
            <a:spLocks/>
          </p:cNvSpPr>
          <p:nvPr/>
        </p:nvSpPr>
        <p:spPr bwMode="gray">
          <a:xfrm>
            <a:off x="4259791"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3"/>
                </a:solidFill>
                <a:latin typeface="Bebas Neue" panose="020B0506020202020201" pitchFamily="34" charset="0"/>
              </a:rPr>
              <a:t>DESCRIPTION</a:t>
            </a:r>
            <a:r>
              <a:rPr lang="en-US" sz="1600" dirty="0" smtClean="0">
                <a:solidFill>
                  <a:schemeClr val="bg1"/>
                </a:solidFill>
                <a:latin typeface="Bebas Neue" panose="020B0506020202020201" pitchFamily="34" charset="0"/>
              </a:rPr>
              <a:t/>
            </a:r>
            <a:br>
              <a:rPr lang="en-US" sz="1600" dirty="0" smtClean="0">
                <a:solidFill>
                  <a:schemeClr val="bg1"/>
                </a:solidFill>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463" name="Inhaltsplatzhalter 19"/>
          <p:cNvSpPr txBox="1">
            <a:spLocks/>
          </p:cNvSpPr>
          <p:nvPr/>
        </p:nvSpPr>
        <p:spPr bwMode="gray">
          <a:xfrm>
            <a:off x="7929032"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bg1"/>
                </a:solidFill>
                <a:latin typeface="Bebas Neue" panose="020B0506020202020201" pitchFamily="34" charset="0"/>
              </a:rPr>
              <a:t>DESCRIPTION</a:t>
            </a:r>
            <a:r>
              <a:rPr lang="en-US" sz="1600" dirty="0" smtClean="0">
                <a:solidFill>
                  <a:schemeClr val="bg1"/>
                </a:solidFill>
                <a:latin typeface="Bebas Neue" panose="020B0506020202020201" pitchFamily="34" charset="0"/>
              </a:rPr>
              <a:t/>
            </a:r>
            <a:br>
              <a:rPr lang="en-US" sz="1600" dirty="0" smtClean="0">
                <a:solidFill>
                  <a:schemeClr val="bg1"/>
                </a:solidFill>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cxnSp>
        <p:nvCxnSpPr>
          <p:cNvPr id="284" name="Gerade Verbindung 283"/>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0151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Rechteck 237"/>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3" name="Gruppieren 2"/>
          <p:cNvGrpSpPr/>
          <p:nvPr/>
        </p:nvGrpSpPr>
        <p:grpSpPr bwMode="gray">
          <a:xfrm>
            <a:off x="540000" y="1537486"/>
            <a:ext cx="11097034" cy="2861226"/>
            <a:chOff x="590550" y="1560514"/>
            <a:chExt cx="11007725" cy="2838198"/>
          </a:xfrm>
        </p:grpSpPr>
        <p:sp>
          <p:nvSpPr>
            <p:cNvPr id="49" name="Rechteck 48"/>
            <p:cNvSpPr/>
            <p:nvPr/>
          </p:nvSpPr>
          <p:spPr bwMode="gray">
            <a:xfrm>
              <a:off x="5471932"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50" name="Rechteck 49"/>
            <p:cNvSpPr/>
            <p:nvPr/>
          </p:nvSpPr>
          <p:spPr bwMode="gray">
            <a:xfrm>
              <a:off x="5028170"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58" name="Rechteck 57"/>
            <p:cNvSpPr/>
            <p:nvPr/>
          </p:nvSpPr>
          <p:spPr bwMode="gray">
            <a:xfrm>
              <a:off x="5915694"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59" name="Rechteck 58"/>
            <p:cNvSpPr/>
            <p:nvPr/>
          </p:nvSpPr>
          <p:spPr bwMode="gray">
            <a:xfrm>
              <a:off x="4140646"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0" name="Rechteck 59"/>
            <p:cNvSpPr/>
            <p:nvPr/>
          </p:nvSpPr>
          <p:spPr bwMode="gray">
            <a:xfrm>
              <a:off x="3696884"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1" name="Rechteck 60"/>
            <p:cNvSpPr/>
            <p:nvPr/>
          </p:nvSpPr>
          <p:spPr bwMode="gray">
            <a:xfrm>
              <a:off x="4584408"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2" name="Rechteck 61"/>
            <p:cNvSpPr/>
            <p:nvPr/>
          </p:nvSpPr>
          <p:spPr bwMode="gray">
            <a:xfrm>
              <a:off x="6803218"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3" name="Rechteck 62"/>
            <p:cNvSpPr/>
            <p:nvPr/>
          </p:nvSpPr>
          <p:spPr bwMode="gray">
            <a:xfrm>
              <a:off x="6359456"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4" name="Rechteck 63"/>
            <p:cNvSpPr/>
            <p:nvPr/>
          </p:nvSpPr>
          <p:spPr bwMode="gray">
            <a:xfrm>
              <a:off x="7246980"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5" name="Rechteck 64"/>
            <p:cNvSpPr/>
            <p:nvPr/>
          </p:nvSpPr>
          <p:spPr bwMode="gray">
            <a:xfrm>
              <a:off x="8134504"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6" name="Rechteck 65"/>
            <p:cNvSpPr/>
            <p:nvPr/>
          </p:nvSpPr>
          <p:spPr bwMode="gray">
            <a:xfrm>
              <a:off x="7690742"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7" name="Rechteck 66"/>
            <p:cNvSpPr/>
            <p:nvPr/>
          </p:nvSpPr>
          <p:spPr bwMode="gray">
            <a:xfrm>
              <a:off x="8578266"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8" name="Rechteck 67"/>
            <p:cNvSpPr/>
            <p:nvPr/>
          </p:nvSpPr>
          <p:spPr bwMode="gray">
            <a:xfrm>
              <a:off x="2809360"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69" name="Rechteck 68"/>
            <p:cNvSpPr/>
            <p:nvPr/>
          </p:nvSpPr>
          <p:spPr bwMode="gray">
            <a:xfrm>
              <a:off x="2365598"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70" name="Rechteck 69"/>
            <p:cNvSpPr/>
            <p:nvPr/>
          </p:nvSpPr>
          <p:spPr bwMode="gray">
            <a:xfrm>
              <a:off x="3253122"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71" name="Rechteck 70"/>
            <p:cNvSpPr/>
            <p:nvPr/>
          </p:nvSpPr>
          <p:spPr bwMode="gray">
            <a:xfrm>
              <a:off x="9022028"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72" name="Rechteck 71"/>
            <p:cNvSpPr/>
            <p:nvPr/>
          </p:nvSpPr>
          <p:spPr bwMode="gray">
            <a:xfrm>
              <a:off x="9465790"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73" name="Rechteck 72"/>
            <p:cNvSpPr/>
            <p:nvPr/>
          </p:nvSpPr>
          <p:spPr bwMode="gray">
            <a:xfrm>
              <a:off x="9909552" y="362781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74" name="Rechteck 73"/>
            <p:cNvSpPr/>
            <p:nvPr/>
          </p:nvSpPr>
          <p:spPr bwMode="gray">
            <a:xfrm>
              <a:off x="10353314"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75" name="Rechteck 74"/>
            <p:cNvSpPr/>
            <p:nvPr/>
          </p:nvSpPr>
          <p:spPr bwMode="gray">
            <a:xfrm>
              <a:off x="10797076" y="362781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76" name="Rechteck 75"/>
            <p:cNvSpPr/>
            <p:nvPr/>
          </p:nvSpPr>
          <p:spPr bwMode="gray">
            <a:xfrm>
              <a:off x="11240844"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77" name="Rechteck 76"/>
            <p:cNvSpPr/>
            <p:nvPr/>
          </p:nvSpPr>
          <p:spPr bwMode="gray">
            <a:xfrm>
              <a:off x="590550"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78" name="Rechteck 77"/>
            <p:cNvSpPr/>
            <p:nvPr/>
          </p:nvSpPr>
          <p:spPr bwMode="gray">
            <a:xfrm>
              <a:off x="1034312" y="362781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79" name="Rechteck 78"/>
            <p:cNvSpPr/>
            <p:nvPr/>
          </p:nvSpPr>
          <p:spPr bwMode="gray">
            <a:xfrm>
              <a:off x="1478074" y="362781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80" name="Rechteck 79"/>
            <p:cNvSpPr/>
            <p:nvPr/>
          </p:nvSpPr>
          <p:spPr bwMode="gray">
            <a:xfrm>
              <a:off x="1921836" y="362781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82" name="Rechteck 81"/>
            <p:cNvSpPr/>
            <p:nvPr/>
          </p:nvSpPr>
          <p:spPr bwMode="gray">
            <a:xfrm>
              <a:off x="5471932"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83" name="Rechteck 82"/>
            <p:cNvSpPr/>
            <p:nvPr/>
          </p:nvSpPr>
          <p:spPr bwMode="gray">
            <a:xfrm>
              <a:off x="5028170"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30</a:t>
              </a:r>
            </a:p>
          </p:txBody>
        </p:sp>
        <p:sp>
          <p:nvSpPr>
            <p:cNvPr id="84" name="Rechteck 83"/>
            <p:cNvSpPr/>
            <p:nvPr/>
          </p:nvSpPr>
          <p:spPr bwMode="gray">
            <a:xfrm>
              <a:off x="5915694"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85" name="Rechteck 84"/>
            <p:cNvSpPr/>
            <p:nvPr/>
          </p:nvSpPr>
          <p:spPr bwMode="gray">
            <a:xfrm>
              <a:off x="4140646"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86" name="Rechteck 85"/>
            <p:cNvSpPr/>
            <p:nvPr/>
          </p:nvSpPr>
          <p:spPr bwMode="gray">
            <a:xfrm>
              <a:off x="3696884"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87" name="Rechteck 86"/>
            <p:cNvSpPr/>
            <p:nvPr/>
          </p:nvSpPr>
          <p:spPr bwMode="gray">
            <a:xfrm>
              <a:off x="4584408"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88" name="Rechteck 87"/>
            <p:cNvSpPr/>
            <p:nvPr/>
          </p:nvSpPr>
          <p:spPr bwMode="gray">
            <a:xfrm>
              <a:off x="6803218"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30</a:t>
              </a:r>
            </a:p>
          </p:txBody>
        </p:sp>
        <p:sp>
          <p:nvSpPr>
            <p:cNvPr id="89" name="Rechteck 88"/>
            <p:cNvSpPr/>
            <p:nvPr/>
          </p:nvSpPr>
          <p:spPr bwMode="gray">
            <a:xfrm>
              <a:off x="6359456"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0" name="Rechteck 89"/>
            <p:cNvSpPr/>
            <p:nvPr/>
          </p:nvSpPr>
          <p:spPr bwMode="gray">
            <a:xfrm>
              <a:off x="7246980"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1" name="Rechteck 90"/>
            <p:cNvSpPr/>
            <p:nvPr/>
          </p:nvSpPr>
          <p:spPr bwMode="gray">
            <a:xfrm>
              <a:off x="8134504"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2" name="Rechteck 91"/>
            <p:cNvSpPr/>
            <p:nvPr/>
          </p:nvSpPr>
          <p:spPr bwMode="gray">
            <a:xfrm>
              <a:off x="7690742"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93" name="Rechteck 92"/>
            <p:cNvSpPr/>
            <p:nvPr/>
          </p:nvSpPr>
          <p:spPr bwMode="gray">
            <a:xfrm>
              <a:off x="8578266"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4" name="Rechteck 93"/>
            <p:cNvSpPr/>
            <p:nvPr/>
          </p:nvSpPr>
          <p:spPr bwMode="gray">
            <a:xfrm>
              <a:off x="2809360"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5" name="Rechteck 94"/>
            <p:cNvSpPr/>
            <p:nvPr/>
          </p:nvSpPr>
          <p:spPr bwMode="gray">
            <a:xfrm>
              <a:off x="2365598"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6" name="Rechteck 95"/>
            <p:cNvSpPr/>
            <p:nvPr/>
          </p:nvSpPr>
          <p:spPr bwMode="gray">
            <a:xfrm>
              <a:off x="3253122"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7" name="Rechteck 96"/>
            <p:cNvSpPr/>
            <p:nvPr/>
          </p:nvSpPr>
          <p:spPr bwMode="gray">
            <a:xfrm>
              <a:off x="9022028"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8" name="Rechteck 97"/>
            <p:cNvSpPr/>
            <p:nvPr/>
          </p:nvSpPr>
          <p:spPr bwMode="gray">
            <a:xfrm>
              <a:off x="9465790"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99" name="Rechteck 98"/>
            <p:cNvSpPr/>
            <p:nvPr/>
          </p:nvSpPr>
          <p:spPr bwMode="gray">
            <a:xfrm>
              <a:off x="9909552"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00" name="Rechteck 99"/>
            <p:cNvSpPr/>
            <p:nvPr/>
          </p:nvSpPr>
          <p:spPr bwMode="gray">
            <a:xfrm>
              <a:off x="10353314"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01" name="Rechteck 100"/>
            <p:cNvSpPr/>
            <p:nvPr/>
          </p:nvSpPr>
          <p:spPr bwMode="gray">
            <a:xfrm>
              <a:off x="10797076"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02" name="Rechteck 101"/>
            <p:cNvSpPr/>
            <p:nvPr/>
          </p:nvSpPr>
          <p:spPr bwMode="gray">
            <a:xfrm>
              <a:off x="11240844" y="3214358"/>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03" name="Rechteck 102"/>
            <p:cNvSpPr/>
            <p:nvPr/>
          </p:nvSpPr>
          <p:spPr bwMode="gray">
            <a:xfrm>
              <a:off x="590550"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04" name="Rechteck 103"/>
            <p:cNvSpPr/>
            <p:nvPr/>
          </p:nvSpPr>
          <p:spPr bwMode="gray">
            <a:xfrm>
              <a:off x="1034312"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05" name="Rechteck 104"/>
            <p:cNvSpPr/>
            <p:nvPr/>
          </p:nvSpPr>
          <p:spPr bwMode="gray">
            <a:xfrm>
              <a:off x="1478074" y="3214358"/>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30</a:t>
              </a:r>
            </a:p>
          </p:txBody>
        </p:sp>
        <p:sp>
          <p:nvSpPr>
            <p:cNvPr id="106" name="Rechteck 105"/>
            <p:cNvSpPr/>
            <p:nvPr/>
          </p:nvSpPr>
          <p:spPr bwMode="gray">
            <a:xfrm>
              <a:off x="1921836" y="3214358"/>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08" name="Rechteck 107"/>
            <p:cNvSpPr/>
            <p:nvPr/>
          </p:nvSpPr>
          <p:spPr bwMode="gray">
            <a:xfrm>
              <a:off x="5471932"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09" name="Rechteck 108"/>
            <p:cNvSpPr/>
            <p:nvPr/>
          </p:nvSpPr>
          <p:spPr bwMode="gray">
            <a:xfrm>
              <a:off x="5028170"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10" name="Rechteck 109"/>
            <p:cNvSpPr/>
            <p:nvPr/>
          </p:nvSpPr>
          <p:spPr bwMode="gray">
            <a:xfrm>
              <a:off x="5915694" y="2800897"/>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11" name="Rechteck 110"/>
            <p:cNvSpPr/>
            <p:nvPr/>
          </p:nvSpPr>
          <p:spPr bwMode="gray">
            <a:xfrm>
              <a:off x="4140646" y="2800897"/>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12" name="Rechteck 111"/>
            <p:cNvSpPr/>
            <p:nvPr/>
          </p:nvSpPr>
          <p:spPr bwMode="gray">
            <a:xfrm>
              <a:off x="3696884"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13" name="Rechteck 112"/>
            <p:cNvSpPr/>
            <p:nvPr/>
          </p:nvSpPr>
          <p:spPr bwMode="gray">
            <a:xfrm>
              <a:off x="4584408"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14" name="Rechteck 113"/>
            <p:cNvSpPr/>
            <p:nvPr/>
          </p:nvSpPr>
          <p:spPr bwMode="gray">
            <a:xfrm>
              <a:off x="6803218"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15" name="Rechteck 114"/>
            <p:cNvSpPr/>
            <p:nvPr/>
          </p:nvSpPr>
          <p:spPr bwMode="gray">
            <a:xfrm>
              <a:off x="6359456"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16" name="Rechteck 115"/>
            <p:cNvSpPr/>
            <p:nvPr/>
          </p:nvSpPr>
          <p:spPr bwMode="gray">
            <a:xfrm>
              <a:off x="7246980"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117" name="Rechteck 116"/>
            <p:cNvSpPr/>
            <p:nvPr/>
          </p:nvSpPr>
          <p:spPr bwMode="gray">
            <a:xfrm>
              <a:off x="8134504"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18" name="Rechteck 117"/>
            <p:cNvSpPr/>
            <p:nvPr/>
          </p:nvSpPr>
          <p:spPr bwMode="gray">
            <a:xfrm>
              <a:off x="7690742"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19" name="Rechteck 118"/>
            <p:cNvSpPr/>
            <p:nvPr/>
          </p:nvSpPr>
          <p:spPr bwMode="gray">
            <a:xfrm>
              <a:off x="8578266"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0" name="Rechteck 119"/>
            <p:cNvSpPr/>
            <p:nvPr/>
          </p:nvSpPr>
          <p:spPr bwMode="gray">
            <a:xfrm>
              <a:off x="2809360"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1" name="Rechteck 120"/>
            <p:cNvSpPr/>
            <p:nvPr/>
          </p:nvSpPr>
          <p:spPr bwMode="gray">
            <a:xfrm>
              <a:off x="2365598"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2" name="Rechteck 121"/>
            <p:cNvSpPr/>
            <p:nvPr/>
          </p:nvSpPr>
          <p:spPr bwMode="gray">
            <a:xfrm>
              <a:off x="3253122"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3" name="Rechteck 122"/>
            <p:cNvSpPr/>
            <p:nvPr/>
          </p:nvSpPr>
          <p:spPr bwMode="gray">
            <a:xfrm>
              <a:off x="9022028"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4" name="Rechteck 123"/>
            <p:cNvSpPr/>
            <p:nvPr/>
          </p:nvSpPr>
          <p:spPr bwMode="gray">
            <a:xfrm>
              <a:off x="9465790"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5" name="Rechteck 124"/>
            <p:cNvSpPr/>
            <p:nvPr/>
          </p:nvSpPr>
          <p:spPr bwMode="gray">
            <a:xfrm>
              <a:off x="9909552" y="2800897"/>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6" name="Rechteck 125"/>
            <p:cNvSpPr/>
            <p:nvPr/>
          </p:nvSpPr>
          <p:spPr bwMode="gray">
            <a:xfrm>
              <a:off x="10353314"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7" name="Rechteck 126"/>
            <p:cNvSpPr/>
            <p:nvPr/>
          </p:nvSpPr>
          <p:spPr bwMode="gray">
            <a:xfrm>
              <a:off x="10797076" y="2800897"/>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8" name="Rechteck 127"/>
            <p:cNvSpPr/>
            <p:nvPr/>
          </p:nvSpPr>
          <p:spPr bwMode="gray">
            <a:xfrm>
              <a:off x="11240844"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29" name="Rechteck 128"/>
            <p:cNvSpPr/>
            <p:nvPr/>
          </p:nvSpPr>
          <p:spPr bwMode="gray">
            <a:xfrm>
              <a:off x="590550"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0" name="Rechteck 129"/>
            <p:cNvSpPr/>
            <p:nvPr/>
          </p:nvSpPr>
          <p:spPr bwMode="gray">
            <a:xfrm>
              <a:off x="1034312"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1" name="Rechteck 130"/>
            <p:cNvSpPr/>
            <p:nvPr/>
          </p:nvSpPr>
          <p:spPr bwMode="gray">
            <a:xfrm>
              <a:off x="1478074" y="2800897"/>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2" name="Rechteck 131"/>
            <p:cNvSpPr/>
            <p:nvPr/>
          </p:nvSpPr>
          <p:spPr bwMode="gray">
            <a:xfrm>
              <a:off x="1921836" y="2800897"/>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4" name="Rechteck 133"/>
            <p:cNvSpPr/>
            <p:nvPr/>
          </p:nvSpPr>
          <p:spPr bwMode="gray">
            <a:xfrm>
              <a:off x="5471932"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5" name="Rechteck 134"/>
            <p:cNvSpPr/>
            <p:nvPr/>
          </p:nvSpPr>
          <p:spPr bwMode="gray">
            <a:xfrm>
              <a:off x="5028170"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6" name="Rechteck 135"/>
            <p:cNvSpPr/>
            <p:nvPr/>
          </p:nvSpPr>
          <p:spPr bwMode="gray">
            <a:xfrm>
              <a:off x="5915694"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7" name="Rechteck 136"/>
            <p:cNvSpPr/>
            <p:nvPr/>
          </p:nvSpPr>
          <p:spPr bwMode="gray">
            <a:xfrm>
              <a:off x="4140646"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8" name="Rechteck 137"/>
            <p:cNvSpPr/>
            <p:nvPr/>
          </p:nvSpPr>
          <p:spPr bwMode="gray">
            <a:xfrm>
              <a:off x="3696884"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39" name="Rechteck 138"/>
            <p:cNvSpPr/>
            <p:nvPr/>
          </p:nvSpPr>
          <p:spPr bwMode="gray">
            <a:xfrm>
              <a:off x="4584408"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0" name="Rechteck 139"/>
            <p:cNvSpPr/>
            <p:nvPr/>
          </p:nvSpPr>
          <p:spPr bwMode="gray">
            <a:xfrm>
              <a:off x="6803218"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1" name="Rechteck 140"/>
            <p:cNvSpPr/>
            <p:nvPr/>
          </p:nvSpPr>
          <p:spPr bwMode="gray">
            <a:xfrm>
              <a:off x="6359456"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2" name="Rechteck 141"/>
            <p:cNvSpPr/>
            <p:nvPr/>
          </p:nvSpPr>
          <p:spPr bwMode="gray">
            <a:xfrm>
              <a:off x="7246980"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3" name="Rechteck 142"/>
            <p:cNvSpPr/>
            <p:nvPr/>
          </p:nvSpPr>
          <p:spPr bwMode="gray">
            <a:xfrm>
              <a:off x="8134504"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4" name="Rechteck 143"/>
            <p:cNvSpPr/>
            <p:nvPr/>
          </p:nvSpPr>
          <p:spPr bwMode="gray">
            <a:xfrm>
              <a:off x="7690742"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5" name="Rechteck 144"/>
            <p:cNvSpPr/>
            <p:nvPr/>
          </p:nvSpPr>
          <p:spPr bwMode="gray">
            <a:xfrm>
              <a:off x="8578266"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6" name="Rechteck 145"/>
            <p:cNvSpPr/>
            <p:nvPr/>
          </p:nvSpPr>
          <p:spPr bwMode="gray">
            <a:xfrm>
              <a:off x="2809360"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50</a:t>
              </a:r>
            </a:p>
          </p:txBody>
        </p:sp>
        <p:sp>
          <p:nvSpPr>
            <p:cNvPr id="147" name="Rechteck 146"/>
            <p:cNvSpPr/>
            <p:nvPr/>
          </p:nvSpPr>
          <p:spPr bwMode="gray">
            <a:xfrm>
              <a:off x="2365598"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8" name="Rechteck 147"/>
            <p:cNvSpPr/>
            <p:nvPr/>
          </p:nvSpPr>
          <p:spPr bwMode="gray">
            <a:xfrm>
              <a:off x="3253122"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49" name="Rechteck 148"/>
            <p:cNvSpPr/>
            <p:nvPr/>
          </p:nvSpPr>
          <p:spPr bwMode="gray">
            <a:xfrm>
              <a:off x="9022028"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0" name="Rechteck 149"/>
            <p:cNvSpPr/>
            <p:nvPr/>
          </p:nvSpPr>
          <p:spPr bwMode="gray">
            <a:xfrm>
              <a:off x="9465790"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1" name="Rechteck 150"/>
            <p:cNvSpPr/>
            <p:nvPr/>
          </p:nvSpPr>
          <p:spPr bwMode="gray">
            <a:xfrm>
              <a:off x="9909552"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2" name="Rechteck 151"/>
            <p:cNvSpPr/>
            <p:nvPr/>
          </p:nvSpPr>
          <p:spPr bwMode="gray">
            <a:xfrm>
              <a:off x="10353314"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153" name="Rechteck 152"/>
            <p:cNvSpPr/>
            <p:nvPr/>
          </p:nvSpPr>
          <p:spPr bwMode="gray">
            <a:xfrm>
              <a:off x="10797076"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4" name="Rechteck 153"/>
            <p:cNvSpPr/>
            <p:nvPr/>
          </p:nvSpPr>
          <p:spPr bwMode="gray">
            <a:xfrm>
              <a:off x="11240844" y="2387436"/>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50</a:t>
              </a:r>
            </a:p>
          </p:txBody>
        </p:sp>
        <p:sp>
          <p:nvSpPr>
            <p:cNvPr id="155" name="Rechteck 154"/>
            <p:cNvSpPr/>
            <p:nvPr/>
          </p:nvSpPr>
          <p:spPr bwMode="gray">
            <a:xfrm>
              <a:off x="590550"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6" name="Rechteck 155"/>
            <p:cNvSpPr/>
            <p:nvPr/>
          </p:nvSpPr>
          <p:spPr bwMode="gray">
            <a:xfrm>
              <a:off x="1034312"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7" name="Rechteck 156"/>
            <p:cNvSpPr/>
            <p:nvPr/>
          </p:nvSpPr>
          <p:spPr bwMode="gray">
            <a:xfrm>
              <a:off x="1478074" y="2387436"/>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58" name="Rechteck 157"/>
            <p:cNvSpPr/>
            <p:nvPr/>
          </p:nvSpPr>
          <p:spPr bwMode="gray">
            <a:xfrm>
              <a:off x="1921836" y="2387436"/>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0" name="Rechteck 159"/>
            <p:cNvSpPr/>
            <p:nvPr/>
          </p:nvSpPr>
          <p:spPr bwMode="gray">
            <a:xfrm>
              <a:off x="5471932"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1" name="Rechteck 160"/>
            <p:cNvSpPr/>
            <p:nvPr/>
          </p:nvSpPr>
          <p:spPr bwMode="gray">
            <a:xfrm>
              <a:off x="5028170"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2" name="Rechteck 161"/>
            <p:cNvSpPr/>
            <p:nvPr/>
          </p:nvSpPr>
          <p:spPr bwMode="gray">
            <a:xfrm>
              <a:off x="5915694"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3" name="Rechteck 162"/>
            <p:cNvSpPr/>
            <p:nvPr/>
          </p:nvSpPr>
          <p:spPr bwMode="gray">
            <a:xfrm>
              <a:off x="4140646"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4" name="Rechteck 163"/>
            <p:cNvSpPr/>
            <p:nvPr/>
          </p:nvSpPr>
          <p:spPr bwMode="gray">
            <a:xfrm>
              <a:off x="3696884"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5" name="Rechteck 164"/>
            <p:cNvSpPr/>
            <p:nvPr/>
          </p:nvSpPr>
          <p:spPr bwMode="gray">
            <a:xfrm>
              <a:off x="4584408"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6" name="Rechteck 165"/>
            <p:cNvSpPr/>
            <p:nvPr/>
          </p:nvSpPr>
          <p:spPr bwMode="gray">
            <a:xfrm>
              <a:off x="6803218"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7" name="Rechteck 166"/>
            <p:cNvSpPr/>
            <p:nvPr/>
          </p:nvSpPr>
          <p:spPr bwMode="gray">
            <a:xfrm>
              <a:off x="6359456"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8" name="Rechteck 167"/>
            <p:cNvSpPr/>
            <p:nvPr/>
          </p:nvSpPr>
          <p:spPr bwMode="gray">
            <a:xfrm>
              <a:off x="7246980" y="1973975"/>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69" name="Rechteck 168"/>
            <p:cNvSpPr/>
            <p:nvPr/>
          </p:nvSpPr>
          <p:spPr bwMode="gray">
            <a:xfrm>
              <a:off x="8134504" y="1973975"/>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60</a:t>
              </a:r>
            </a:p>
          </p:txBody>
        </p:sp>
        <p:sp>
          <p:nvSpPr>
            <p:cNvPr id="170" name="Rechteck 169"/>
            <p:cNvSpPr/>
            <p:nvPr/>
          </p:nvSpPr>
          <p:spPr bwMode="gray">
            <a:xfrm>
              <a:off x="7690742" y="1973975"/>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1" name="Rechteck 170"/>
            <p:cNvSpPr/>
            <p:nvPr/>
          </p:nvSpPr>
          <p:spPr bwMode="gray">
            <a:xfrm>
              <a:off x="8578266" y="1973975"/>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2" name="Rechteck 171"/>
            <p:cNvSpPr/>
            <p:nvPr/>
          </p:nvSpPr>
          <p:spPr bwMode="gray">
            <a:xfrm>
              <a:off x="2809360"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3" name="Rechteck 172"/>
            <p:cNvSpPr/>
            <p:nvPr/>
          </p:nvSpPr>
          <p:spPr bwMode="gray">
            <a:xfrm>
              <a:off x="2365598"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4" name="Rechteck 173"/>
            <p:cNvSpPr/>
            <p:nvPr/>
          </p:nvSpPr>
          <p:spPr bwMode="gray">
            <a:xfrm>
              <a:off x="3253122"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5" name="Rechteck 174"/>
            <p:cNvSpPr/>
            <p:nvPr/>
          </p:nvSpPr>
          <p:spPr bwMode="gray">
            <a:xfrm>
              <a:off x="9022028" y="1973975"/>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6" name="Rechteck 175"/>
            <p:cNvSpPr/>
            <p:nvPr/>
          </p:nvSpPr>
          <p:spPr bwMode="gray">
            <a:xfrm>
              <a:off x="9465790"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177" name="Rechteck 176"/>
            <p:cNvSpPr/>
            <p:nvPr/>
          </p:nvSpPr>
          <p:spPr bwMode="gray">
            <a:xfrm>
              <a:off x="9909552"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8" name="Rechteck 177"/>
            <p:cNvSpPr/>
            <p:nvPr/>
          </p:nvSpPr>
          <p:spPr bwMode="gray">
            <a:xfrm>
              <a:off x="10353314"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79" name="Rechteck 178"/>
            <p:cNvSpPr/>
            <p:nvPr/>
          </p:nvSpPr>
          <p:spPr bwMode="gray">
            <a:xfrm>
              <a:off x="10797076"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0" name="Rechteck 179"/>
            <p:cNvSpPr/>
            <p:nvPr/>
          </p:nvSpPr>
          <p:spPr bwMode="gray">
            <a:xfrm>
              <a:off x="11240844"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1" name="Rechteck 180"/>
            <p:cNvSpPr/>
            <p:nvPr/>
          </p:nvSpPr>
          <p:spPr bwMode="gray">
            <a:xfrm>
              <a:off x="590550"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2" name="Rechteck 181"/>
            <p:cNvSpPr/>
            <p:nvPr/>
          </p:nvSpPr>
          <p:spPr bwMode="gray">
            <a:xfrm>
              <a:off x="1034312"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3" name="Rechteck 182"/>
            <p:cNvSpPr/>
            <p:nvPr/>
          </p:nvSpPr>
          <p:spPr bwMode="gray">
            <a:xfrm>
              <a:off x="1478074"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4" name="Rechteck 183"/>
            <p:cNvSpPr/>
            <p:nvPr/>
          </p:nvSpPr>
          <p:spPr bwMode="gray">
            <a:xfrm>
              <a:off x="1921836" y="1973975"/>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6" name="Rechteck 185"/>
            <p:cNvSpPr/>
            <p:nvPr/>
          </p:nvSpPr>
          <p:spPr bwMode="gray">
            <a:xfrm>
              <a:off x="5471932"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7" name="Rechteck 186"/>
            <p:cNvSpPr/>
            <p:nvPr/>
          </p:nvSpPr>
          <p:spPr bwMode="gray">
            <a:xfrm>
              <a:off x="5028170"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8" name="Rechteck 187"/>
            <p:cNvSpPr/>
            <p:nvPr/>
          </p:nvSpPr>
          <p:spPr bwMode="gray">
            <a:xfrm>
              <a:off x="591569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89" name="Rechteck 188"/>
            <p:cNvSpPr/>
            <p:nvPr/>
          </p:nvSpPr>
          <p:spPr bwMode="gray">
            <a:xfrm>
              <a:off x="4140646"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0" name="Rechteck 189"/>
            <p:cNvSpPr/>
            <p:nvPr/>
          </p:nvSpPr>
          <p:spPr bwMode="gray">
            <a:xfrm>
              <a:off x="369688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1" name="Rechteck 190"/>
            <p:cNvSpPr/>
            <p:nvPr/>
          </p:nvSpPr>
          <p:spPr bwMode="gray">
            <a:xfrm>
              <a:off x="4584408"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2" name="Rechteck 191"/>
            <p:cNvSpPr/>
            <p:nvPr/>
          </p:nvSpPr>
          <p:spPr bwMode="gray">
            <a:xfrm>
              <a:off x="6803218"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3" name="Rechteck 192"/>
            <p:cNvSpPr/>
            <p:nvPr/>
          </p:nvSpPr>
          <p:spPr bwMode="gray">
            <a:xfrm>
              <a:off x="6359456"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4" name="Rechteck 193"/>
            <p:cNvSpPr/>
            <p:nvPr/>
          </p:nvSpPr>
          <p:spPr bwMode="gray">
            <a:xfrm>
              <a:off x="7246980"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5" name="Rechteck 194"/>
            <p:cNvSpPr/>
            <p:nvPr/>
          </p:nvSpPr>
          <p:spPr bwMode="gray">
            <a:xfrm>
              <a:off x="813450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6" name="Rechteck 195"/>
            <p:cNvSpPr/>
            <p:nvPr/>
          </p:nvSpPr>
          <p:spPr bwMode="gray">
            <a:xfrm>
              <a:off x="7690742"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7" name="Rechteck 196"/>
            <p:cNvSpPr/>
            <p:nvPr/>
          </p:nvSpPr>
          <p:spPr bwMode="gray">
            <a:xfrm>
              <a:off x="8578266"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198" name="Rechteck 197"/>
            <p:cNvSpPr/>
            <p:nvPr/>
          </p:nvSpPr>
          <p:spPr bwMode="gray">
            <a:xfrm>
              <a:off x="2809360"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199" name="Rechteck 198"/>
            <p:cNvSpPr/>
            <p:nvPr/>
          </p:nvSpPr>
          <p:spPr bwMode="gray">
            <a:xfrm>
              <a:off x="2365598"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0" name="Rechteck 199"/>
            <p:cNvSpPr/>
            <p:nvPr/>
          </p:nvSpPr>
          <p:spPr bwMode="gray">
            <a:xfrm>
              <a:off x="3253122"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1" name="Rechteck 200"/>
            <p:cNvSpPr/>
            <p:nvPr/>
          </p:nvSpPr>
          <p:spPr bwMode="gray">
            <a:xfrm>
              <a:off x="9022028"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2" name="Rechteck 201"/>
            <p:cNvSpPr/>
            <p:nvPr/>
          </p:nvSpPr>
          <p:spPr bwMode="gray">
            <a:xfrm>
              <a:off x="9465790"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3" name="Rechteck 202"/>
            <p:cNvSpPr/>
            <p:nvPr/>
          </p:nvSpPr>
          <p:spPr bwMode="gray">
            <a:xfrm>
              <a:off x="9909552"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4" name="Rechteck 203"/>
            <p:cNvSpPr/>
            <p:nvPr/>
          </p:nvSpPr>
          <p:spPr bwMode="gray">
            <a:xfrm>
              <a:off x="1035331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5" name="Rechteck 204"/>
            <p:cNvSpPr/>
            <p:nvPr/>
          </p:nvSpPr>
          <p:spPr bwMode="gray">
            <a:xfrm>
              <a:off x="10797076"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6" name="Rechteck 205"/>
            <p:cNvSpPr/>
            <p:nvPr/>
          </p:nvSpPr>
          <p:spPr bwMode="gray">
            <a:xfrm>
              <a:off x="1124084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7" name="Rechteck 206"/>
            <p:cNvSpPr/>
            <p:nvPr/>
          </p:nvSpPr>
          <p:spPr bwMode="gray">
            <a:xfrm>
              <a:off x="590550"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8" name="Rechteck 207"/>
            <p:cNvSpPr/>
            <p:nvPr/>
          </p:nvSpPr>
          <p:spPr bwMode="gray">
            <a:xfrm>
              <a:off x="1034312"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09" name="Rechteck 208"/>
            <p:cNvSpPr/>
            <p:nvPr/>
          </p:nvSpPr>
          <p:spPr bwMode="gray">
            <a:xfrm>
              <a:off x="1478074"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0" name="Rechteck 209"/>
            <p:cNvSpPr/>
            <p:nvPr/>
          </p:nvSpPr>
          <p:spPr bwMode="gray">
            <a:xfrm>
              <a:off x="1921836" y="1560514"/>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2" name="Rechteck 211"/>
            <p:cNvSpPr/>
            <p:nvPr/>
          </p:nvSpPr>
          <p:spPr bwMode="gray">
            <a:xfrm>
              <a:off x="5471932"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3" name="Rechteck 212"/>
            <p:cNvSpPr/>
            <p:nvPr/>
          </p:nvSpPr>
          <p:spPr bwMode="gray">
            <a:xfrm>
              <a:off x="5028170"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4" name="Rechteck 213"/>
            <p:cNvSpPr/>
            <p:nvPr/>
          </p:nvSpPr>
          <p:spPr bwMode="gray">
            <a:xfrm>
              <a:off x="5915694"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5" name="Rechteck 214"/>
            <p:cNvSpPr/>
            <p:nvPr/>
          </p:nvSpPr>
          <p:spPr bwMode="gray">
            <a:xfrm>
              <a:off x="4140646"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10</a:t>
              </a:r>
            </a:p>
          </p:txBody>
        </p:sp>
        <p:sp>
          <p:nvSpPr>
            <p:cNvPr id="216" name="Rechteck 215"/>
            <p:cNvSpPr/>
            <p:nvPr/>
          </p:nvSpPr>
          <p:spPr bwMode="gray">
            <a:xfrm>
              <a:off x="3696884"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7" name="Rechteck 216"/>
            <p:cNvSpPr/>
            <p:nvPr/>
          </p:nvSpPr>
          <p:spPr bwMode="gray">
            <a:xfrm>
              <a:off x="4584408"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8" name="Rechteck 217"/>
            <p:cNvSpPr/>
            <p:nvPr/>
          </p:nvSpPr>
          <p:spPr bwMode="gray">
            <a:xfrm>
              <a:off x="6803218"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19" name="Rechteck 218"/>
            <p:cNvSpPr/>
            <p:nvPr/>
          </p:nvSpPr>
          <p:spPr bwMode="gray">
            <a:xfrm>
              <a:off x="6359456"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0" name="Rechteck 219"/>
            <p:cNvSpPr/>
            <p:nvPr/>
          </p:nvSpPr>
          <p:spPr bwMode="gray">
            <a:xfrm>
              <a:off x="7246980"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1" name="Rechteck 220"/>
            <p:cNvSpPr/>
            <p:nvPr/>
          </p:nvSpPr>
          <p:spPr bwMode="gray">
            <a:xfrm>
              <a:off x="8134504"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2" name="Rechteck 221"/>
            <p:cNvSpPr/>
            <p:nvPr/>
          </p:nvSpPr>
          <p:spPr bwMode="gray">
            <a:xfrm>
              <a:off x="7690742"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3" name="Rechteck 222"/>
            <p:cNvSpPr/>
            <p:nvPr/>
          </p:nvSpPr>
          <p:spPr bwMode="gray">
            <a:xfrm>
              <a:off x="8578266"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10</a:t>
              </a:r>
            </a:p>
          </p:txBody>
        </p:sp>
        <p:sp>
          <p:nvSpPr>
            <p:cNvPr id="224" name="Rechteck 223"/>
            <p:cNvSpPr/>
            <p:nvPr/>
          </p:nvSpPr>
          <p:spPr bwMode="gray">
            <a:xfrm>
              <a:off x="2809360"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5" name="Rechteck 224"/>
            <p:cNvSpPr/>
            <p:nvPr/>
          </p:nvSpPr>
          <p:spPr bwMode="gray">
            <a:xfrm>
              <a:off x="2365598"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6" name="Rechteck 225"/>
            <p:cNvSpPr/>
            <p:nvPr/>
          </p:nvSpPr>
          <p:spPr bwMode="gray">
            <a:xfrm>
              <a:off x="3253122"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7" name="Rechteck 226"/>
            <p:cNvSpPr/>
            <p:nvPr/>
          </p:nvSpPr>
          <p:spPr bwMode="gray">
            <a:xfrm>
              <a:off x="9022028"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8" name="Rechteck 227"/>
            <p:cNvSpPr/>
            <p:nvPr/>
          </p:nvSpPr>
          <p:spPr bwMode="gray">
            <a:xfrm>
              <a:off x="9465790" y="4041281"/>
              <a:ext cx="357431" cy="3574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29" name="Rechteck 228"/>
            <p:cNvSpPr/>
            <p:nvPr/>
          </p:nvSpPr>
          <p:spPr bwMode="gray">
            <a:xfrm>
              <a:off x="9909552"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0" name="Rechteck 229"/>
            <p:cNvSpPr/>
            <p:nvPr/>
          </p:nvSpPr>
          <p:spPr bwMode="gray">
            <a:xfrm>
              <a:off x="10353314"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1" name="Rechteck 230"/>
            <p:cNvSpPr/>
            <p:nvPr/>
          </p:nvSpPr>
          <p:spPr bwMode="gray">
            <a:xfrm>
              <a:off x="10797076"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 </a:t>
              </a:r>
            </a:p>
          </p:txBody>
        </p:sp>
        <p:sp>
          <p:nvSpPr>
            <p:cNvPr id="232" name="Rechteck 231"/>
            <p:cNvSpPr/>
            <p:nvPr/>
          </p:nvSpPr>
          <p:spPr bwMode="gray">
            <a:xfrm>
              <a:off x="11240844" y="4041281"/>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10</a:t>
              </a:r>
            </a:p>
          </p:txBody>
        </p:sp>
        <p:sp>
          <p:nvSpPr>
            <p:cNvPr id="233" name="Rechteck 232"/>
            <p:cNvSpPr/>
            <p:nvPr/>
          </p:nvSpPr>
          <p:spPr bwMode="gray">
            <a:xfrm>
              <a:off x="590550" y="4041281"/>
              <a:ext cx="357431" cy="35743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1400" b="1" dirty="0" smtClean="0">
                  <a:latin typeface="+mj-lt"/>
                </a:rPr>
                <a:t>10</a:t>
              </a:r>
            </a:p>
          </p:txBody>
        </p:sp>
        <p:sp>
          <p:nvSpPr>
            <p:cNvPr id="234" name="Rechteck 233"/>
            <p:cNvSpPr/>
            <p:nvPr/>
          </p:nvSpPr>
          <p:spPr bwMode="gray">
            <a:xfrm>
              <a:off x="1034312"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5" name="Rechteck 234"/>
            <p:cNvSpPr/>
            <p:nvPr/>
          </p:nvSpPr>
          <p:spPr bwMode="gray">
            <a:xfrm>
              <a:off x="1478074"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sp>
          <p:nvSpPr>
            <p:cNvPr id="236" name="Rechteck 235"/>
            <p:cNvSpPr/>
            <p:nvPr/>
          </p:nvSpPr>
          <p:spPr bwMode="gray">
            <a:xfrm>
              <a:off x="1921836" y="4041281"/>
              <a:ext cx="357431" cy="35743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1400" b="1" dirty="0" smtClean="0">
                <a:latin typeface="+mj-lt"/>
              </a:endParaRPr>
            </a:p>
          </p:txBody>
        </p:sp>
      </p:grpSp>
      <p:cxnSp>
        <p:nvCxnSpPr>
          <p:cNvPr id="185" name="Gerade Verbindung 184"/>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11" name="Inhaltsplatzhalter 19"/>
          <p:cNvSpPr txBox="1">
            <a:spLocks/>
          </p:cNvSpPr>
          <p:nvPr/>
        </p:nvSpPr>
        <p:spPr bwMode="gray">
          <a:xfrm>
            <a:off x="540000"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000" dirty="0" smtClean="0">
                <a:solidFill>
                  <a:schemeClr val="accent1">
                    <a:lumMod val="60000"/>
                    <a:lumOff val="40000"/>
                  </a:schemeClr>
                </a:solidFill>
                <a:latin typeface="Bebas Neue" panose="020B0506020202020201" pitchFamily="34" charset="0"/>
              </a:rPr>
              <a:t>PLACEHOLDER</a:t>
            </a:r>
            <a:r>
              <a:rPr lang="en-US" sz="1500" dirty="0" smtClean="0"/>
              <a:t/>
            </a:r>
            <a:br>
              <a:rPr lang="en-US" sz="1500" dirty="0" smtClean="0"/>
            </a:br>
            <a:r>
              <a:rPr lang="en-US" sz="1800" dirty="0" smtClean="0">
                <a:solidFill>
                  <a:schemeClr val="bg1"/>
                </a:solidFill>
              </a:rPr>
              <a:t>If you don’t want to use the style and size of the fonts as used in this placeholder it is possible to replace it by selecting different options.</a:t>
            </a:r>
            <a:endParaRPr lang="en-US" sz="1800" dirty="0">
              <a:solidFill>
                <a:schemeClr val="bg1"/>
              </a:solidFill>
            </a:endParaRPr>
          </a:p>
        </p:txBody>
      </p:sp>
      <p:sp>
        <p:nvSpPr>
          <p:cNvPr id="237" name="Inhaltsplatzhalter 19"/>
          <p:cNvSpPr txBox="1">
            <a:spLocks/>
          </p:cNvSpPr>
          <p:nvPr/>
        </p:nvSpPr>
        <p:spPr bwMode="gray">
          <a:xfrm>
            <a:off x="6190302"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000" dirty="0" smtClean="0">
                <a:solidFill>
                  <a:schemeClr val="accent3"/>
                </a:solidFill>
                <a:latin typeface="Bebas Neue" panose="020B0506020202020201" pitchFamily="34" charset="0"/>
              </a:rPr>
              <a:t>PLACEHOLDER</a:t>
            </a:r>
            <a:r>
              <a:rPr lang="en-US" sz="1500" dirty="0" smtClean="0"/>
              <a:t/>
            </a:r>
            <a:br>
              <a:rPr lang="en-US" sz="1500" dirty="0" smtClean="0"/>
            </a:br>
            <a:r>
              <a:rPr lang="en-US" sz="1800" dirty="0" smtClean="0">
                <a:solidFill>
                  <a:schemeClr val="bg1"/>
                </a:solidFill>
              </a:rPr>
              <a:t>If you don’t want to use the style and size of the fonts as used in this placeholder it is possible to replace it by selecting different options.</a:t>
            </a:r>
            <a:endParaRPr lang="en-US" sz="1800" dirty="0">
              <a:solidFill>
                <a:schemeClr val="bg1"/>
              </a:solidFill>
            </a:endParaRPr>
          </a:p>
        </p:txBody>
      </p:sp>
      <p:cxnSp>
        <p:nvCxnSpPr>
          <p:cNvPr id="240" name="Gerade Verbindung 239"/>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0357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hteck 3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12" name="Gruppieren 11"/>
          <p:cNvGrpSpPr/>
          <p:nvPr/>
        </p:nvGrpSpPr>
        <p:grpSpPr>
          <a:xfrm>
            <a:off x="5308962" y="3180201"/>
            <a:ext cx="6034774" cy="1225682"/>
            <a:chOff x="5308962" y="3180201"/>
            <a:chExt cx="6034774" cy="1225682"/>
          </a:xfrm>
        </p:grpSpPr>
        <p:sp>
          <p:nvSpPr>
            <p:cNvPr id="24" name="Freeform 6"/>
            <p:cNvSpPr>
              <a:spLocks/>
            </p:cNvSpPr>
            <p:nvPr/>
          </p:nvSpPr>
          <p:spPr bwMode="auto">
            <a:xfrm>
              <a:off x="5308962" y="3213269"/>
              <a:ext cx="6034774" cy="1192614"/>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1">
                <a:lumMod val="50000"/>
                <a:alpha val="8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31" name="Gerade Verbindung 30"/>
            <p:cNvCxnSpPr/>
            <p:nvPr/>
          </p:nvCxnSpPr>
          <p:spPr>
            <a:xfrm>
              <a:off x="8326349" y="3252201"/>
              <a:ext cx="0" cy="1146510"/>
            </a:xfrm>
            <a:prstGeom prst="line">
              <a:avLst/>
            </a:prstGeom>
            <a:ln w="19050">
              <a:solidFill>
                <a:schemeClr val="accent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32" name="Ellipse 31"/>
            <p:cNvSpPr/>
            <p:nvPr/>
          </p:nvSpPr>
          <p:spPr>
            <a:xfrm>
              <a:off x="8289607" y="3180201"/>
              <a:ext cx="73484" cy="720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nvGrpSpPr>
          <p:cNvPr id="6" name="Gruppieren 5"/>
          <p:cNvGrpSpPr/>
          <p:nvPr/>
        </p:nvGrpSpPr>
        <p:grpSpPr>
          <a:xfrm>
            <a:off x="853702" y="3266025"/>
            <a:ext cx="6034774" cy="1139858"/>
            <a:chOff x="853702" y="3266025"/>
            <a:chExt cx="6034774" cy="1139858"/>
          </a:xfrm>
        </p:grpSpPr>
        <p:sp>
          <p:nvSpPr>
            <p:cNvPr id="21" name="Freeform 6"/>
            <p:cNvSpPr>
              <a:spLocks/>
            </p:cNvSpPr>
            <p:nvPr/>
          </p:nvSpPr>
          <p:spPr bwMode="auto">
            <a:xfrm>
              <a:off x="853702" y="3302025"/>
              <a:ext cx="6034774" cy="1103858"/>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tx2">
                <a:lumMod val="50000"/>
                <a:alpha val="8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14" name="Gruppieren 13"/>
            <p:cNvGrpSpPr/>
            <p:nvPr/>
          </p:nvGrpSpPr>
          <p:grpSpPr>
            <a:xfrm>
              <a:off x="3834347" y="3266025"/>
              <a:ext cx="73484" cy="1132686"/>
              <a:chOff x="7015514" y="3116129"/>
              <a:chExt cx="73484" cy="1288817"/>
            </a:xfrm>
          </p:grpSpPr>
          <p:cxnSp>
            <p:nvCxnSpPr>
              <p:cNvPr id="18" name="Gerade Verbindung 17"/>
              <p:cNvCxnSpPr/>
              <p:nvPr/>
            </p:nvCxnSpPr>
            <p:spPr>
              <a:xfrm>
                <a:off x="7052256" y="3198054"/>
                <a:ext cx="0" cy="1206892"/>
              </a:xfrm>
              <a:prstGeom prst="line">
                <a:avLst/>
              </a:prstGeom>
              <a:ln w="19050">
                <a:solidFill>
                  <a:schemeClr val="tx2">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16" name="Ellipse 15"/>
              <p:cNvSpPr/>
              <p:nvPr/>
            </p:nvSpPr>
            <p:spPr>
              <a:xfrm>
                <a:off x="7015514" y="3116129"/>
                <a:ext cx="73484" cy="81925"/>
              </a:xfrm>
              <a:prstGeom prst="ellips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grpSp>
        <p:nvGrpSpPr>
          <p:cNvPr id="8" name="Gruppieren 7"/>
          <p:cNvGrpSpPr/>
          <p:nvPr/>
        </p:nvGrpSpPr>
        <p:grpSpPr>
          <a:xfrm>
            <a:off x="2277507" y="2670849"/>
            <a:ext cx="6034774" cy="1735034"/>
            <a:chOff x="2277507" y="2670849"/>
            <a:chExt cx="6034774" cy="1735034"/>
          </a:xfrm>
        </p:grpSpPr>
        <p:sp>
          <p:nvSpPr>
            <p:cNvPr id="22" name="Freeform 6"/>
            <p:cNvSpPr>
              <a:spLocks/>
            </p:cNvSpPr>
            <p:nvPr/>
          </p:nvSpPr>
          <p:spPr bwMode="auto">
            <a:xfrm>
              <a:off x="2277507" y="2716971"/>
              <a:ext cx="6034774" cy="1688912"/>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3">
                <a:alpha val="8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25" name="Gerade Verbindung 24"/>
            <p:cNvCxnSpPr/>
            <p:nvPr/>
          </p:nvCxnSpPr>
          <p:spPr>
            <a:xfrm>
              <a:off x="5294894" y="2742849"/>
              <a:ext cx="0" cy="1655862"/>
            </a:xfrm>
            <a:prstGeom prst="line">
              <a:avLst/>
            </a:prstGeom>
            <a:ln w="19050">
              <a:solidFill>
                <a:schemeClr val="accent3"/>
              </a:solidFill>
              <a:tailEnd type="none"/>
            </a:ln>
          </p:spPr>
          <p:style>
            <a:lnRef idx="1">
              <a:schemeClr val="accent1"/>
            </a:lnRef>
            <a:fillRef idx="0">
              <a:schemeClr val="accent1"/>
            </a:fillRef>
            <a:effectRef idx="0">
              <a:schemeClr val="accent1"/>
            </a:effectRef>
            <a:fontRef idx="minor">
              <a:schemeClr val="tx1"/>
            </a:fontRef>
          </p:style>
        </p:cxnSp>
        <p:sp>
          <p:nvSpPr>
            <p:cNvPr id="26" name="Ellipse 25"/>
            <p:cNvSpPr/>
            <p:nvPr/>
          </p:nvSpPr>
          <p:spPr>
            <a:xfrm>
              <a:off x="5258152" y="2670849"/>
              <a:ext cx="73484" cy="72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sp>
        <p:nvSpPr>
          <p:cNvPr id="2" name="Title"/>
          <p:cNvSpPr>
            <a:spLocks noGrp="1"/>
          </p:cNvSpPr>
          <p:nvPr>
            <p:ph type="title"/>
          </p:nvPr>
        </p:nvSpPr>
        <p:spPr/>
        <p:txBody>
          <a:bodyPr/>
          <a:lstStyle/>
          <a:p>
            <a:r>
              <a:rPr lang="en-US" dirty="0" smtClean="0"/>
              <a:t>Infographics – Diagrams</a:t>
            </a:r>
            <a:endParaRPr lang="en-US" dirty="0"/>
          </a:p>
        </p:txBody>
      </p:sp>
      <p:sp>
        <p:nvSpPr>
          <p:cNvPr id="48" name="Freeform 6"/>
          <p:cNvSpPr>
            <a:spLocks/>
          </p:cNvSpPr>
          <p:nvPr/>
        </p:nvSpPr>
        <p:spPr bwMode="auto">
          <a:xfrm>
            <a:off x="6330430" y="1944323"/>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rgbClr val="3498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20.000€</a:t>
            </a:r>
            <a:endParaRPr lang="en-US" sz="1600" dirty="0"/>
          </a:p>
        </p:txBody>
      </p:sp>
      <p:sp>
        <p:nvSpPr>
          <p:cNvPr id="50" name="Freeform 6"/>
          <p:cNvSpPr>
            <a:spLocks/>
          </p:cNvSpPr>
          <p:nvPr/>
        </p:nvSpPr>
        <p:spPr bwMode="auto">
          <a:xfrm>
            <a:off x="7984032" y="2245341"/>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1">
              <a:lumMod val="50000"/>
            </a:schemeClr>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15.000€</a:t>
            </a:r>
            <a:endParaRPr lang="en-US" sz="1600" dirty="0"/>
          </a:p>
        </p:txBody>
      </p:sp>
      <p:sp>
        <p:nvSpPr>
          <p:cNvPr id="51" name="Freeform 6"/>
          <p:cNvSpPr>
            <a:spLocks/>
          </p:cNvSpPr>
          <p:nvPr/>
        </p:nvSpPr>
        <p:spPr bwMode="auto">
          <a:xfrm>
            <a:off x="4952577" y="1737295"/>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3"/>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30.000€</a:t>
            </a:r>
            <a:endParaRPr lang="en-US" sz="1600" dirty="0"/>
          </a:p>
        </p:txBody>
      </p:sp>
      <p:sp>
        <p:nvSpPr>
          <p:cNvPr id="52" name="Freeform 6"/>
          <p:cNvSpPr>
            <a:spLocks/>
          </p:cNvSpPr>
          <p:nvPr/>
        </p:nvSpPr>
        <p:spPr bwMode="auto">
          <a:xfrm>
            <a:off x="3528772" y="2340231"/>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tx2">
              <a:lumMod val="75000"/>
            </a:schemeClr>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10.000€</a:t>
            </a:r>
            <a:endParaRPr lang="en-US" sz="1600" dirty="0"/>
          </a:p>
        </p:txBody>
      </p:sp>
      <p:grpSp>
        <p:nvGrpSpPr>
          <p:cNvPr id="10" name="Gruppieren 9"/>
          <p:cNvGrpSpPr/>
          <p:nvPr/>
        </p:nvGrpSpPr>
        <p:grpSpPr>
          <a:xfrm>
            <a:off x="3655360" y="2888082"/>
            <a:ext cx="6034774" cy="1517801"/>
            <a:chOff x="3655360" y="2888082"/>
            <a:chExt cx="6034774" cy="1517801"/>
          </a:xfrm>
        </p:grpSpPr>
        <p:sp>
          <p:nvSpPr>
            <p:cNvPr id="23" name="Freeform 6"/>
            <p:cNvSpPr>
              <a:spLocks/>
            </p:cNvSpPr>
            <p:nvPr/>
          </p:nvSpPr>
          <p:spPr bwMode="auto">
            <a:xfrm>
              <a:off x="3655360" y="2915490"/>
              <a:ext cx="6034774" cy="1490393"/>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1">
                <a:alpha val="8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27" name="Gerade Verbindung 26"/>
            <p:cNvCxnSpPr/>
            <p:nvPr/>
          </p:nvCxnSpPr>
          <p:spPr>
            <a:xfrm>
              <a:off x="6672747" y="2960082"/>
              <a:ext cx="0" cy="1438629"/>
            </a:xfrm>
            <a:prstGeom prst="line">
              <a:avLst/>
            </a:prstGeom>
            <a:ln w="19050">
              <a:solidFill>
                <a:schemeClr val="accent1"/>
              </a:solidFill>
              <a:tailEnd type="none"/>
            </a:ln>
          </p:spPr>
          <p:style>
            <a:lnRef idx="1">
              <a:schemeClr val="accent1"/>
            </a:lnRef>
            <a:fillRef idx="0">
              <a:schemeClr val="accent1"/>
            </a:fillRef>
            <a:effectRef idx="0">
              <a:schemeClr val="accent1"/>
            </a:effectRef>
            <a:fontRef idx="minor">
              <a:schemeClr val="tx1"/>
            </a:fontRef>
          </p:style>
        </p:cxnSp>
        <p:sp>
          <p:nvSpPr>
            <p:cNvPr id="28" name="Ellipse 27"/>
            <p:cNvSpPr/>
            <p:nvPr/>
          </p:nvSpPr>
          <p:spPr>
            <a:xfrm>
              <a:off x="6636005" y="2888082"/>
              <a:ext cx="73484" cy="72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sp>
        <p:nvSpPr>
          <p:cNvPr id="29" name="Inhaltsplatzhalter 19"/>
          <p:cNvSpPr txBox="1">
            <a:spLocks/>
          </p:cNvSpPr>
          <p:nvPr/>
        </p:nvSpPr>
        <p:spPr>
          <a:xfrm>
            <a:off x="540000" y="4920132"/>
            <a:ext cx="11109600" cy="885356"/>
          </a:xfrm>
          <a:prstGeom prst="rect">
            <a:avLst/>
          </a:prstGeom>
        </p:spPr>
        <p:txBody>
          <a:bodyP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1"/>
                </a:solidFill>
                <a:latin typeface="Bebas Neue" panose="020B0506020202020201" pitchFamily="34" charset="0"/>
              </a:rPr>
              <a:t>Placeholder</a:t>
            </a:r>
            <a:endParaRPr lang="en-US" sz="1500" dirty="0" smtClean="0">
              <a:solidFill>
                <a:schemeClr val="accent1"/>
              </a:solidFill>
              <a:latin typeface="Bebas Neue" panose="020B0506020202020201" pitchFamily="34" charset="0"/>
            </a:endParaRPr>
          </a:p>
          <a:p>
            <a:pPr marL="0" indent="0" algn="ctr">
              <a:buNone/>
            </a:pPr>
            <a:r>
              <a:rPr lang="en-US" sz="1800" dirty="0" smtClean="0"/>
              <a:t>If you don’t want to use the style and size of the fonts as used in this placeholder </a:t>
            </a:r>
            <a:br>
              <a:rPr lang="en-US" sz="1800" dirty="0" smtClean="0"/>
            </a:br>
            <a:r>
              <a:rPr lang="en-US" sz="1800" dirty="0" smtClean="0"/>
              <a:t>it is possible to replace it by selecting different options.</a:t>
            </a:r>
            <a:endParaRPr lang="en-US" sz="1800" dirty="0"/>
          </a:p>
        </p:txBody>
      </p:sp>
      <p:pic>
        <p:nvPicPr>
          <p:cNvPr id="30"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cxnSp>
        <p:nvCxnSpPr>
          <p:cNvPr id="34" name="Gerade Verbindung 33"/>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3272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hteck 4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15" name="Gruppieren 14"/>
          <p:cNvGrpSpPr/>
          <p:nvPr/>
        </p:nvGrpSpPr>
        <p:grpSpPr>
          <a:xfrm>
            <a:off x="3073102" y="2649784"/>
            <a:ext cx="6034774" cy="1749749"/>
            <a:chOff x="4756512" y="2656134"/>
            <a:chExt cx="6034774" cy="1749749"/>
          </a:xfrm>
        </p:grpSpPr>
        <p:grpSp>
          <p:nvGrpSpPr>
            <p:cNvPr id="16" name="Gruppieren 15"/>
            <p:cNvGrpSpPr/>
            <p:nvPr/>
          </p:nvGrpSpPr>
          <p:grpSpPr>
            <a:xfrm>
              <a:off x="4756512" y="2687321"/>
              <a:ext cx="6034774" cy="1718562"/>
              <a:chOff x="4756512" y="3363192"/>
              <a:chExt cx="6034774" cy="1042691"/>
            </a:xfrm>
          </p:grpSpPr>
          <p:sp>
            <p:nvSpPr>
              <p:cNvPr id="19" name="Freeform 6"/>
              <p:cNvSpPr>
                <a:spLocks/>
              </p:cNvSpPr>
              <p:nvPr/>
            </p:nvSpPr>
            <p:spPr bwMode="auto">
              <a:xfrm>
                <a:off x="4756512" y="3363192"/>
                <a:ext cx="6034774" cy="1042691"/>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3">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20" name="Gerade Verbindung 19"/>
              <p:cNvCxnSpPr/>
              <p:nvPr/>
            </p:nvCxnSpPr>
            <p:spPr>
              <a:xfrm>
                <a:off x="7781203" y="3366112"/>
                <a:ext cx="0" cy="1039771"/>
              </a:xfrm>
              <a:prstGeom prst="line">
                <a:avLst/>
              </a:prstGeom>
              <a:ln w="19050">
                <a:solidFill>
                  <a:schemeClr val="accent3"/>
                </a:solidFill>
                <a:tailEnd type="none"/>
              </a:ln>
            </p:spPr>
            <p:style>
              <a:lnRef idx="1">
                <a:schemeClr val="accent1"/>
              </a:lnRef>
              <a:fillRef idx="0">
                <a:schemeClr val="accent1"/>
              </a:fillRef>
              <a:effectRef idx="0">
                <a:schemeClr val="accent1"/>
              </a:effectRef>
              <a:fontRef idx="minor">
                <a:schemeClr val="tx1"/>
              </a:fontRef>
            </p:style>
          </p:cxnSp>
        </p:grpSp>
        <p:sp>
          <p:nvSpPr>
            <p:cNvPr id="17" name="Ellipse 16"/>
            <p:cNvSpPr/>
            <p:nvPr/>
          </p:nvSpPr>
          <p:spPr>
            <a:xfrm>
              <a:off x="7744461" y="2656134"/>
              <a:ext cx="73484" cy="72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nvGrpSpPr>
          <p:cNvPr id="58" name="Gruppieren 57"/>
          <p:cNvGrpSpPr/>
          <p:nvPr/>
        </p:nvGrpSpPr>
        <p:grpSpPr>
          <a:xfrm>
            <a:off x="1556782" y="3357294"/>
            <a:ext cx="5332154" cy="1042237"/>
            <a:chOff x="4377661" y="3219980"/>
            <a:chExt cx="5332154" cy="1185901"/>
          </a:xfrm>
        </p:grpSpPr>
        <p:grpSp>
          <p:nvGrpSpPr>
            <p:cNvPr id="59" name="Gruppieren 58"/>
            <p:cNvGrpSpPr/>
            <p:nvPr/>
          </p:nvGrpSpPr>
          <p:grpSpPr>
            <a:xfrm>
              <a:off x="4377661" y="3260096"/>
              <a:ext cx="5332154" cy="1145785"/>
              <a:chOff x="4377661" y="2929516"/>
              <a:chExt cx="5332154" cy="1476367"/>
            </a:xfrm>
          </p:grpSpPr>
          <p:sp>
            <p:nvSpPr>
              <p:cNvPr id="61" name="Freeform 6"/>
              <p:cNvSpPr>
                <a:spLocks/>
              </p:cNvSpPr>
              <p:nvPr/>
            </p:nvSpPr>
            <p:spPr bwMode="auto">
              <a:xfrm>
                <a:off x="4377661" y="2929516"/>
                <a:ext cx="5332154" cy="1476367"/>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1">
                  <a:lumMod val="50000"/>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62" name="Gerade Verbindung 61"/>
              <p:cNvCxnSpPr/>
              <p:nvPr/>
            </p:nvCxnSpPr>
            <p:spPr>
              <a:xfrm>
                <a:off x="7052256" y="2929519"/>
                <a:ext cx="0" cy="1464541"/>
              </a:xfrm>
              <a:prstGeom prst="line">
                <a:avLst/>
              </a:prstGeom>
              <a:ln w="19050">
                <a:solidFill>
                  <a:schemeClr val="accent1">
                    <a:lumMod val="50000"/>
                  </a:schemeClr>
                </a:solidFill>
                <a:tailEnd type="none"/>
              </a:ln>
            </p:spPr>
            <p:style>
              <a:lnRef idx="1">
                <a:schemeClr val="accent1"/>
              </a:lnRef>
              <a:fillRef idx="0">
                <a:schemeClr val="accent1"/>
              </a:fillRef>
              <a:effectRef idx="0">
                <a:schemeClr val="accent1"/>
              </a:effectRef>
              <a:fontRef idx="minor">
                <a:schemeClr val="tx1"/>
              </a:fontRef>
            </p:style>
          </p:cxnSp>
        </p:grpSp>
        <p:sp>
          <p:nvSpPr>
            <p:cNvPr id="60" name="Ellipse 59"/>
            <p:cNvSpPr/>
            <p:nvPr/>
          </p:nvSpPr>
          <p:spPr>
            <a:xfrm>
              <a:off x="7015514" y="3219980"/>
              <a:ext cx="73484" cy="81925"/>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nvGrpSpPr>
          <p:cNvPr id="22" name="Gruppieren 21"/>
          <p:cNvGrpSpPr/>
          <p:nvPr/>
        </p:nvGrpSpPr>
        <p:grpSpPr>
          <a:xfrm>
            <a:off x="1959667" y="2085105"/>
            <a:ext cx="2234968" cy="1308189"/>
            <a:chOff x="7465006" y="1346943"/>
            <a:chExt cx="2234968" cy="1308189"/>
          </a:xfrm>
        </p:grpSpPr>
        <p:cxnSp>
          <p:nvCxnSpPr>
            <p:cNvPr id="23" name="Gerade Verbindung 22"/>
            <p:cNvCxnSpPr>
              <a:stCxn id="60" idx="2"/>
              <a:endCxn id="26" idx="2"/>
            </p:cNvCxnSpPr>
            <p:nvPr/>
          </p:nvCxnSpPr>
          <p:spPr>
            <a:xfrm flipH="1" flipV="1">
              <a:off x="8263453" y="2393950"/>
              <a:ext cx="1436521" cy="261182"/>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grpSp>
          <p:nvGrpSpPr>
            <p:cNvPr id="24" name="Gruppieren 23"/>
            <p:cNvGrpSpPr/>
            <p:nvPr/>
          </p:nvGrpSpPr>
          <p:grpSpPr>
            <a:xfrm>
              <a:off x="7465006" y="1346943"/>
              <a:ext cx="1596894" cy="1047007"/>
              <a:chOff x="8328156" y="1860550"/>
              <a:chExt cx="1596894" cy="1047007"/>
            </a:xfrm>
          </p:grpSpPr>
          <p:sp>
            <p:nvSpPr>
              <p:cNvPr id="26" name="Rechteck 25"/>
              <p:cNvSpPr/>
              <p:nvPr/>
            </p:nvSpPr>
            <p:spPr>
              <a:xfrm>
                <a:off x="8328156" y="2020656"/>
                <a:ext cx="1596894" cy="886901"/>
              </a:xfrm>
              <a:prstGeom prst="rect">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1100" dirty="0" smtClean="0">
                    <a:solidFill>
                      <a:sysClr val="windowText" lastClr="000000"/>
                    </a:solidFill>
                    <a:latin typeface="Bebas Neue" panose="020B0506020202020201" pitchFamily="34" charset="0"/>
                  </a:rPr>
                  <a:t>Placeholder</a:t>
                </a:r>
              </a:p>
              <a:p>
                <a:pPr>
                  <a:lnSpc>
                    <a:spcPct val="90000"/>
                  </a:lnSpc>
                  <a:spcAft>
                    <a:spcPts val="1000"/>
                  </a:spcAft>
                </a:pPr>
                <a:r>
                  <a:rPr lang="en-US" sz="1100" dirty="0" smtClean="0">
                    <a:solidFill>
                      <a:sysClr val="windowText" lastClr="000000"/>
                    </a:solidFill>
                  </a:rPr>
                  <a:t>This text can be replaced with your own text. This is a </a:t>
                </a:r>
                <a:r>
                  <a:rPr lang="en-US" sz="1100" dirty="0" smtClean="0">
                    <a:solidFill>
                      <a:schemeClr val="accent1">
                        <a:lumMod val="50000"/>
                      </a:schemeClr>
                    </a:solidFill>
                    <a:latin typeface="+mj-lt"/>
                  </a:rPr>
                  <a:t>placeholder text. </a:t>
                </a:r>
                <a:endParaRPr lang="en-US" sz="1100" dirty="0">
                  <a:solidFill>
                    <a:schemeClr val="accent1">
                      <a:lumMod val="50000"/>
                    </a:schemeClr>
                  </a:solidFill>
                  <a:latin typeface="+mj-lt"/>
                </a:endParaRPr>
              </a:p>
            </p:txBody>
          </p:sp>
          <p:cxnSp>
            <p:nvCxnSpPr>
              <p:cNvPr id="27" name="Gerade Verbindung 26"/>
              <p:cNvCxnSpPr/>
              <p:nvPr/>
            </p:nvCxnSpPr>
            <p:spPr>
              <a:xfrm>
                <a:off x="8328156" y="2251075"/>
                <a:ext cx="1596894" cy="0"/>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28" name="Ellipse 27"/>
              <p:cNvSpPr/>
              <p:nvPr/>
            </p:nvSpPr>
            <p:spPr>
              <a:xfrm>
                <a:off x="9528175" y="1860550"/>
                <a:ext cx="288925" cy="288925"/>
              </a:xfrm>
              <a:prstGeom prst="ellipse">
                <a:avLst/>
              </a:prstGeom>
              <a:solidFill>
                <a:schemeClr val="accent1">
                  <a:lumMod val="50000"/>
                </a:schemeClr>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600" dirty="0" smtClean="0">
                    <a:solidFill>
                      <a:schemeClr val="bg1"/>
                    </a:solidFill>
                    <a:latin typeface="Bebas Neue" panose="020B0506020202020201" pitchFamily="34" charset="0"/>
                  </a:rPr>
                  <a:t>1</a:t>
                </a:r>
                <a:endParaRPr lang="en-US" sz="1600" dirty="0">
                  <a:solidFill>
                    <a:schemeClr val="bg1"/>
                  </a:solidFill>
                  <a:latin typeface="Bebas Neue" panose="020B0506020202020201" pitchFamily="34" charset="0"/>
                </a:endParaRPr>
              </a:p>
            </p:txBody>
          </p:sp>
        </p:grpSp>
        <p:sp>
          <p:nvSpPr>
            <p:cNvPr id="25" name="Ellipse 24"/>
            <p:cNvSpPr/>
            <p:nvPr/>
          </p:nvSpPr>
          <p:spPr>
            <a:xfrm>
              <a:off x="8226711" y="2357208"/>
              <a:ext cx="73484" cy="73484"/>
            </a:xfrm>
            <a:prstGeom prst="ellipse">
              <a:avLst/>
            </a:prstGeom>
            <a:solidFill>
              <a:schemeClr val="bg1"/>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600" dirty="0">
                <a:solidFill>
                  <a:sysClr val="windowText" lastClr="000000"/>
                </a:solidFill>
                <a:latin typeface="Bebas Neue" panose="020B0506020202020201" pitchFamily="34" charset="0"/>
              </a:endParaRPr>
            </a:p>
          </p:txBody>
        </p:sp>
      </p:grpSp>
      <p:grpSp>
        <p:nvGrpSpPr>
          <p:cNvPr id="29" name="Gruppieren 28"/>
          <p:cNvGrpSpPr/>
          <p:nvPr/>
        </p:nvGrpSpPr>
        <p:grpSpPr>
          <a:xfrm>
            <a:off x="4456853" y="1356469"/>
            <a:ext cx="1640940" cy="1293315"/>
            <a:chOff x="7465006" y="1346943"/>
            <a:chExt cx="1640940" cy="1293315"/>
          </a:xfrm>
        </p:grpSpPr>
        <p:cxnSp>
          <p:nvCxnSpPr>
            <p:cNvPr id="30" name="Gerade Verbindung 29"/>
            <p:cNvCxnSpPr>
              <a:stCxn id="17" idx="0"/>
            </p:cNvCxnSpPr>
            <p:nvPr/>
          </p:nvCxnSpPr>
          <p:spPr>
            <a:xfrm flipH="1" flipV="1">
              <a:off x="8272817" y="2430693"/>
              <a:ext cx="833129" cy="209565"/>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grpSp>
          <p:nvGrpSpPr>
            <p:cNvPr id="31" name="Gruppieren 30"/>
            <p:cNvGrpSpPr/>
            <p:nvPr/>
          </p:nvGrpSpPr>
          <p:grpSpPr>
            <a:xfrm>
              <a:off x="7465006" y="1346943"/>
              <a:ext cx="1596894" cy="1047007"/>
              <a:chOff x="8328156" y="1860550"/>
              <a:chExt cx="1596894" cy="1047007"/>
            </a:xfrm>
          </p:grpSpPr>
          <p:sp>
            <p:nvSpPr>
              <p:cNvPr id="33" name="Rechteck 32"/>
              <p:cNvSpPr/>
              <p:nvPr/>
            </p:nvSpPr>
            <p:spPr>
              <a:xfrm>
                <a:off x="8328156" y="2020656"/>
                <a:ext cx="1596894" cy="886901"/>
              </a:xfrm>
              <a:prstGeom prst="rect">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1100" dirty="0" smtClean="0">
                    <a:solidFill>
                      <a:sysClr val="windowText" lastClr="000000"/>
                    </a:solidFill>
                    <a:latin typeface="Bebas Neue" panose="020B0506020202020201" pitchFamily="34" charset="0"/>
                  </a:rPr>
                  <a:t>Placeholder</a:t>
                </a:r>
              </a:p>
              <a:p>
                <a:pPr>
                  <a:lnSpc>
                    <a:spcPct val="90000"/>
                  </a:lnSpc>
                  <a:spcAft>
                    <a:spcPts val="1000"/>
                  </a:spcAft>
                </a:pPr>
                <a:r>
                  <a:rPr lang="en-US" sz="1100" dirty="0" smtClean="0">
                    <a:solidFill>
                      <a:sysClr val="windowText" lastClr="000000"/>
                    </a:solidFill>
                  </a:rPr>
                  <a:t>This text can be replaced with your own text. This is a </a:t>
                </a:r>
                <a:r>
                  <a:rPr lang="en-US" sz="1100" dirty="0" smtClean="0">
                    <a:solidFill>
                      <a:schemeClr val="accent3"/>
                    </a:solidFill>
                    <a:latin typeface="+mj-lt"/>
                  </a:rPr>
                  <a:t>placeholder text. </a:t>
                </a:r>
                <a:endParaRPr lang="en-US" sz="1100" dirty="0">
                  <a:solidFill>
                    <a:schemeClr val="accent3"/>
                  </a:solidFill>
                  <a:latin typeface="+mj-lt"/>
                </a:endParaRPr>
              </a:p>
            </p:txBody>
          </p:sp>
          <p:cxnSp>
            <p:nvCxnSpPr>
              <p:cNvPr id="34" name="Gerade Verbindung 33"/>
              <p:cNvCxnSpPr/>
              <p:nvPr/>
            </p:nvCxnSpPr>
            <p:spPr>
              <a:xfrm>
                <a:off x="8328156" y="2251075"/>
                <a:ext cx="1596894" cy="0"/>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35" name="Ellipse 34"/>
              <p:cNvSpPr/>
              <p:nvPr/>
            </p:nvSpPr>
            <p:spPr>
              <a:xfrm>
                <a:off x="9528175" y="1860550"/>
                <a:ext cx="288925" cy="288925"/>
              </a:xfrm>
              <a:prstGeom prst="ellipse">
                <a:avLst/>
              </a:prstGeom>
              <a:solidFill>
                <a:schemeClr val="accent3"/>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600" dirty="0" smtClean="0">
                    <a:solidFill>
                      <a:schemeClr val="bg1"/>
                    </a:solidFill>
                    <a:latin typeface="Bebas Neue" panose="020B0506020202020201" pitchFamily="34" charset="0"/>
                  </a:rPr>
                  <a:t>2</a:t>
                </a:r>
                <a:endParaRPr lang="en-US" sz="1600" dirty="0">
                  <a:solidFill>
                    <a:schemeClr val="bg1"/>
                  </a:solidFill>
                  <a:latin typeface="Bebas Neue" panose="020B0506020202020201" pitchFamily="34" charset="0"/>
                </a:endParaRPr>
              </a:p>
            </p:txBody>
          </p:sp>
        </p:grpSp>
        <p:sp>
          <p:nvSpPr>
            <p:cNvPr id="32" name="Ellipse 31"/>
            <p:cNvSpPr/>
            <p:nvPr/>
          </p:nvSpPr>
          <p:spPr>
            <a:xfrm>
              <a:off x="8226711" y="2357208"/>
              <a:ext cx="73484" cy="73484"/>
            </a:xfrm>
            <a:prstGeom prst="ellipse">
              <a:avLst/>
            </a:prstGeom>
            <a:solidFill>
              <a:schemeClr val="bg1"/>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600" dirty="0">
                <a:solidFill>
                  <a:sysClr val="windowText" lastClr="000000"/>
                </a:solidFill>
                <a:latin typeface="Bebas Neue" panose="020B0506020202020201" pitchFamily="34" charset="0"/>
              </a:endParaRPr>
            </a:p>
          </p:txBody>
        </p:sp>
      </p:grpSp>
      <p:grpSp>
        <p:nvGrpSpPr>
          <p:cNvPr id="36" name="Gruppieren 35"/>
          <p:cNvGrpSpPr/>
          <p:nvPr/>
        </p:nvGrpSpPr>
        <p:grpSpPr>
          <a:xfrm>
            <a:off x="4271294" y="3018790"/>
            <a:ext cx="6556958" cy="1380743"/>
            <a:chOff x="3765259" y="2834816"/>
            <a:chExt cx="6556958" cy="1571067"/>
          </a:xfrm>
        </p:grpSpPr>
        <p:grpSp>
          <p:nvGrpSpPr>
            <p:cNvPr id="37" name="Gruppieren 36"/>
            <p:cNvGrpSpPr/>
            <p:nvPr/>
          </p:nvGrpSpPr>
          <p:grpSpPr>
            <a:xfrm>
              <a:off x="3765259" y="2871558"/>
              <a:ext cx="6556958" cy="1534325"/>
              <a:chOff x="3765259" y="2428876"/>
              <a:chExt cx="6556958" cy="1977008"/>
            </a:xfrm>
          </p:grpSpPr>
          <p:sp>
            <p:nvSpPr>
              <p:cNvPr id="40" name="Freeform 6"/>
              <p:cNvSpPr>
                <a:spLocks/>
              </p:cNvSpPr>
              <p:nvPr/>
            </p:nvSpPr>
            <p:spPr bwMode="auto">
              <a:xfrm>
                <a:off x="3765259" y="2428876"/>
                <a:ext cx="6556958" cy="1977008"/>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6">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41" name="Gerade Verbindung 40"/>
              <p:cNvCxnSpPr/>
              <p:nvPr/>
            </p:nvCxnSpPr>
            <p:spPr>
              <a:xfrm>
                <a:off x="7052256" y="2428876"/>
                <a:ext cx="0" cy="1969835"/>
              </a:xfrm>
              <a:prstGeom prst="line">
                <a:avLst/>
              </a:prstGeom>
              <a:ln w="19050">
                <a:solidFill>
                  <a:schemeClr val="accent6"/>
                </a:solidFill>
                <a:tailEnd type="none"/>
              </a:ln>
            </p:spPr>
            <p:style>
              <a:lnRef idx="1">
                <a:schemeClr val="accent1"/>
              </a:lnRef>
              <a:fillRef idx="0">
                <a:schemeClr val="accent1"/>
              </a:fillRef>
              <a:effectRef idx="0">
                <a:schemeClr val="accent1"/>
              </a:effectRef>
              <a:fontRef idx="minor">
                <a:schemeClr val="tx1"/>
              </a:fontRef>
            </p:style>
          </p:cxnSp>
        </p:grpSp>
        <p:sp>
          <p:nvSpPr>
            <p:cNvPr id="38" name="Ellipse 37"/>
            <p:cNvSpPr/>
            <p:nvPr/>
          </p:nvSpPr>
          <p:spPr>
            <a:xfrm>
              <a:off x="7015514" y="2834816"/>
              <a:ext cx="73484" cy="819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nvGrpSpPr>
          <p:cNvPr id="49" name="Gruppieren 48"/>
          <p:cNvGrpSpPr/>
          <p:nvPr/>
        </p:nvGrpSpPr>
        <p:grpSpPr>
          <a:xfrm>
            <a:off x="7591427" y="1595385"/>
            <a:ext cx="2421362" cy="1440072"/>
            <a:chOff x="6640538" y="1346943"/>
            <a:chExt cx="2421362" cy="1440072"/>
          </a:xfrm>
        </p:grpSpPr>
        <p:cxnSp>
          <p:nvCxnSpPr>
            <p:cNvPr id="50" name="Gerade Verbindung 49"/>
            <p:cNvCxnSpPr/>
            <p:nvPr/>
          </p:nvCxnSpPr>
          <p:spPr>
            <a:xfrm flipV="1">
              <a:off x="6640538" y="2410617"/>
              <a:ext cx="1606248" cy="376398"/>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grpSp>
          <p:nvGrpSpPr>
            <p:cNvPr id="51" name="Gruppieren 50"/>
            <p:cNvGrpSpPr/>
            <p:nvPr/>
          </p:nvGrpSpPr>
          <p:grpSpPr>
            <a:xfrm>
              <a:off x="7465006" y="1346943"/>
              <a:ext cx="1596894" cy="1047007"/>
              <a:chOff x="8328156" y="1860550"/>
              <a:chExt cx="1596894" cy="1047007"/>
            </a:xfrm>
          </p:grpSpPr>
          <p:sp>
            <p:nvSpPr>
              <p:cNvPr id="53" name="Rechteck 52"/>
              <p:cNvSpPr/>
              <p:nvPr/>
            </p:nvSpPr>
            <p:spPr>
              <a:xfrm>
                <a:off x="8328156" y="2020656"/>
                <a:ext cx="1596894" cy="886901"/>
              </a:xfrm>
              <a:prstGeom prst="rect">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1100" dirty="0" smtClean="0">
                    <a:solidFill>
                      <a:sysClr val="windowText" lastClr="000000"/>
                    </a:solidFill>
                    <a:latin typeface="Bebas Neue" panose="020B0506020202020201" pitchFamily="34" charset="0"/>
                  </a:rPr>
                  <a:t>Placeholder</a:t>
                </a:r>
              </a:p>
              <a:p>
                <a:pPr>
                  <a:lnSpc>
                    <a:spcPct val="90000"/>
                  </a:lnSpc>
                  <a:spcAft>
                    <a:spcPts val="1000"/>
                  </a:spcAft>
                </a:pPr>
                <a:r>
                  <a:rPr lang="en-US" sz="1100" dirty="0" smtClean="0">
                    <a:solidFill>
                      <a:sysClr val="windowText" lastClr="000000"/>
                    </a:solidFill>
                  </a:rPr>
                  <a:t>This text can be replaced with your own text. This is a </a:t>
                </a:r>
                <a:r>
                  <a:rPr lang="en-US" sz="1100" dirty="0" smtClean="0">
                    <a:solidFill>
                      <a:schemeClr val="accent6"/>
                    </a:solidFill>
                    <a:latin typeface="+mj-lt"/>
                  </a:rPr>
                  <a:t>placeholder text. </a:t>
                </a:r>
                <a:endParaRPr lang="en-US" sz="1100" dirty="0">
                  <a:solidFill>
                    <a:schemeClr val="accent6"/>
                  </a:solidFill>
                  <a:latin typeface="+mj-lt"/>
                </a:endParaRPr>
              </a:p>
            </p:txBody>
          </p:sp>
          <p:cxnSp>
            <p:nvCxnSpPr>
              <p:cNvPr id="54" name="Gerade Verbindung 53"/>
              <p:cNvCxnSpPr/>
              <p:nvPr/>
            </p:nvCxnSpPr>
            <p:spPr>
              <a:xfrm>
                <a:off x="8328156" y="2251075"/>
                <a:ext cx="1596894" cy="0"/>
              </a:xfrm>
              <a:prstGeom prst="line">
                <a:avLst/>
              </a:prstGeom>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55" name="Ellipse 54"/>
              <p:cNvSpPr/>
              <p:nvPr/>
            </p:nvSpPr>
            <p:spPr>
              <a:xfrm>
                <a:off x="9528175" y="1860550"/>
                <a:ext cx="288925" cy="288925"/>
              </a:xfrm>
              <a:prstGeom prst="ellipse">
                <a:avLst/>
              </a:prstGeom>
              <a:solidFill>
                <a:schemeClr val="accent6"/>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600" dirty="0" smtClean="0">
                    <a:solidFill>
                      <a:schemeClr val="bg1"/>
                    </a:solidFill>
                    <a:latin typeface="Bebas Neue" panose="020B0506020202020201" pitchFamily="34" charset="0"/>
                  </a:rPr>
                  <a:t>3</a:t>
                </a:r>
                <a:endParaRPr lang="en-US" sz="1600" dirty="0">
                  <a:solidFill>
                    <a:schemeClr val="bg1"/>
                  </a:solidFill>
                  <a:latin typeface="Bebas Neue" panose="020B0506020202020201" pitchFamily="34" charset="0"/>
                </a:endParaRPr>
              </a:p>
            </p:txBody>
          </p:sp>
        </p:grpSp>
        <p:sp>
          <p:nvSpPr>
            <p:cNvPr id="52" name="Ellipse 51"/>
            <p:cNvSpPr/>
            <p:nvPr/>
          </p:nvSpPr>
          <p:spPr>
            <a:xfrm>
              <a:off x="8226711" y="2357208"/>
              <a:ext cx="73484" cy="73484"/>
            </a:xfrm>
            <a:prstGeom prst="ellipse">
              <a:avLst/>
            </a:prstGeom>
            <a:solidFill>
              <a:schemeClr val="bg1"/>
            </a:solidFill>
            <a:ln w="3175">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600" u="sng" dirty="0">
                <a:solidFill>
                  <a:sysClr val="windowText" lastClr="000000"/>
                </a:solidFill>
                <a:latin typeface="Bebas Neue" panose="020B0506020202020201" pitchFamily="34" charset="0"/>
              </a:endParaRPr>
            </a:p>
          </p:txBody>
        </p:sp>
      </p:grpSp>
      <p:sp>
        <p:nvSpPr>
          <p:cNvPr id="2" name="Titel 1"/>
          <p:cNvSpPr>
            <a:spLocks noGrp="1"/>
          </p:cNvSpPr>
          <p:nvPr>
            <p:ph type="title"/>
          </p:nvPr>
        </p:nvSpPr>
        <p:spPr/>
        <p:txBody>
          <a:bodyPr/>
          <a:lstStyle/>
          <a:p>
            <a:r>
              <a:rPr lang="en-US" dirty="0" smtClean="0"/>
              <a:t>Infographics – Diagrams</a:t>
            </a:r>
            <a:endParaRPr lang="en-US" dirty="0"/>
          </a:p>
        </p:txBody>
      </p:sp>
      <p:cxnSp>
        <p:nvCxnSpPr>
          <p:cNvPr id="45" name="Gerade Verbindung 44"/>
          <p:cNvCxnSpPr/>
          <p:nvPr/>
        </p:nvCxnSpPr>
        <p:spPr>
          <a:xfrm>
            <a:off x="6095206" y="4842656"/>
            <a:ext cx="0" cy="962832"/>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47" name="Gerade Verbindung 46"/>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6" name="Inhaltsplatzhalter 19"/>
          <p:cNvSpPr txBox="1">
            <a:spLocks/>
          </p:cNvSpPr>
          <p:nvPr/>
        </p:nvSpPr>
        <p:spPr>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2000" dirty="0" smtClean="0">
                <a:latin typeface="Bebas Neue" panose="020B0506020202020201" pitchFamily="34" charset="0"/>
              </a:rPr>
              <a:t>If you don’t want to use the style and size of the fonts as used in this placeholder it is possible to replace it by selecting different options.</a:t>
            </a:r>
            <a:endParaRPr lang="en-US" sz="2000" dirty="0">
              <a:latin typeface="Bebas Neue" panose="020B0506020202020201" pitchFamily="34" charset="0"/>
            </a:endParaRPr>
          </a:p>
        </p:txBody>
      </p:sp>
      <p:sp>
        <p:nvSpPr>
          <p:cNvPr id="48" name="Inhaltsplatzhalter 19"/>
          <p:cNvSpPr txBox="1">
            <a:spLocks/>
          </p:cNvSpPr>
          <p:nvPr/>
        </p:nvSpPr>
        <p:spPr>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t>If you don’t want to use the style and size of the fonts as used in this placeholder it is possible to replace it by selecting different options. </a:t>
            </a:r>
            <a:endParaRPr lang="en-US" sz="1800" dirty="0"/>
          </a:p>
        </p:txBody>
      </p:sp>
    </p:spTree>
    <p:extLst>
      <p:ext uri="{BB962C8B-B14F-4D97-AF65-F5344CB8AC3E}">
        <p14:creationId xmlns:p14="http://schemas.microsoft.com/office/powerpoint/2010/main" val="3655073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hteck 57"/>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92" name="Gruppieren 91"/>
          <p:cNvGrpSpPr/>
          <p:nvPr/>
        </p:nvGrpSpPr>
        <p:grpSpPr bwMode="gray">
          <a:xfrm>
            <a:off x="3080201" y="2680971"/>
            <a:ext cx="6034774" cy="1724912"/>
            <a:chOff x="3080201" y="2680971"/>
            <a:chExt cx="6034774" cy="1724912"/>
          </a:xfrm>
        </p:grpSpPr>
        <p:grpSp>
          <p:nvGrpSpPr>
            <p:cNvPr id="64" name="Gruppieren 63"/>
            <p:cNvGrpSpPr/>
            <p:nvPr/>
          </p:nvGrpSpPr>
          <p:grpSpPr bwMode="gray">
            <a:xfrm>
              <a:off x="3080201" y="2716971"/>
              <a:ext cx="6034774" cy="1688912"/>
              <a:chOff x="3080201" y="2716971"/>
              <a:chExt cx="6034774" cy="1688912"/>
            </a:xfrm>
          </p:grpSpPr>
          <p:sp>
            <p:nvSpPr>
              <p:cNvPr id="54" name="Freeform 6"/>
              <p:cNvSpPr>
                <a:spLocks/>
              </p:cNvSpPr>
              <p:nvPr/>
            </p:nvSpPr>
            <p:spPr bwMode="gray">
              <a:xfrm>
                <a:off x="3080201" y="2716971"/>
                <a:ext cx="6034774" cy="1688912"/>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bg1">
                  <a:lumMod val="95000"/>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61" name="Gerade Verbindung 60"/>
              <p:cNvCxnSpPr>
                <a:stCxn id="54" idx="2"/>
              </p:cNvCxnSpPr>
              <p:nvPr/>
            </p:nvCxnSpPr>
            <p:spPr bwMode="gray">
              <a:xfrm flipH="1">
                <a:off x="6095278" y="2716971"/>
                <a:ext cx="2310" cy="1684018"/>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
          <p:nvSpPr>
            <p:cNvPr id="91" name="Ellipse 90"/>
            <p:cNvSpPr/>
            <p:nvPr/>
          </p:nvSpPr>
          <p:spPr bwMode="gray">
            <a:xfrm>
              <a:off x="6060846" y="2680971"/>
              <a:ext cx="73484"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nvGrpSpPr>
          <p:cNvPr id="94" name="Gruppieren 93"/>
          <p:cNvGrpSpPr/>
          <p:nvPr/>
        </p:nvGrpSpPr>
        <p:grpSpPr bwMode="gray">
          <a:xfrm>
            <a:off x="1244227" y="1480575"/>
            <a:ext cx="6034774" cy="2920414"/>
            <a:chOff x="1244227" y="1480575"/>
            <a:chExt cx="6034774" cy="2920414"/>
          </a:xfrm>
        </p:grpSpPr>
        <p:grpSp>
          <p:nvGrpSpPr>
            <p:cNvPr id="59" name="Gruppieren 58"/>
            <p:cNvGrpSpPr/>
            <p:nvPr/>
          </p:nvGrpSpPr>
          <p:grpSpPr bwMode="gray">
            <a:xfrm>
              <a:off x="1244227" y="1512000"/>
              <a:ext cx="6034774" cy="2888989"/>
              <a:chOff x="1244227" y="1512000"/>
              <a:chExt cx="6034774" cy="2888989"/>
            </a:xfrm>
          </p:grpSpPr>
          <p:sp>
            <p:nvSpPr>
              <p:cNvPr id="53" name="Freeform 6"/>
              <p:cNvSpPr>
                <a:spLocks/>
              </p:cNvSpPr>
              <p:nvPr/>
            </p:nvSpPr>
            <p:spPr bwMode="gray">
              <a:xfrm>
                <a:off x="1244227" y="1512000"/>
                <a:ext cx="6034774" cy="2886711"/>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bg1">
                  <a:lumMod val="95000"/>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57" name="Gerade Verbindung 56"/>
              <p:cNvCxnSpPr/>
              <p:nvPr/>
            </p:nvCxnSpPr>
            <p:spPr bwMode="gray">
              <a:xfrm>
                <a:off x="4247428" y="1519238"/>
                <a:ext cx="0" cy="2881751"/>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
          <p:nvSpPr>
            <p:cNvPr id="93" name="Ellipse 92"/>
            <p:cNvSpPr/>
            <p:nvPr/>
          </p:nvSpPr>
          <p:spPr bwMode="gray">
            <a:xfrm>
              <a:off x="4212098" y="1480575"/>
              <a:ext cx="73484"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sp>
          <p:nvSpPr>
            <p:cNvPr id="96" name="Ellipse 95"/>
            <p:cNvSpPr/>
            <p:nvPr/>
          </p:nvSpPr>
          <p:spPr bwMode="gray">
            <a:xfrm>
              <a:off x="4212098" y="3322319"/>
              <a:ext cx="73484"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nvGrpSpPr>
          <p:cNvPr id="90" name="Gruppieren 89"/>
          <p:cNvGrpSpPr/>
          <p:nvPr/>
        </p:nvGrpSpPr>
        <p:grpSpPr bwMode="gray">
          <a:xfrm>
            <a:off x="4756512" y="2402003"/>
            <a:ext cx="6034774" cy="2003880"/>
            <a:chOff x="4756512" y="2402003"/>
            <a:chExt cx="6034774" cy="2003880"/>
          </a:xfrm>
        </p:grpSpPr>
        <p:grpSp>
          <p:nvGrpSpPr>
            <p:cNvPr id="69" name="Gruppieren 68"/>
            <p:cNvGrpSpPr/>
            <p:nvPr/>
          </p:nvGrpSpPr>
          <p:grpSpPr bwMode="gray">
            <a:xfrm>
              <a:off x="4756512" y="2440218"/>
              <a:ext cx="6034774" cy="1965665"/>
              <a:chOff x="4756512" y="3213269"/>
              <a:chExt cx="6034774" cy="1192614"/>
            </a:xfrm>
          </p:grpSpPr>
          <p:sp>
            <p:nvSpPr>
              <p:cNvPr id="56" name="Freeform 6"/>
              <p:cNvSpPr>
                <a:spLocks/>
              </p:cNvSpPr>
              <p:nvPr/>
            </p:nvSpPr>
            <p:spPr bwMode="gray">
              <a:xfrm>
                <a:off x="4756512" y="3213269"/>
                <a:ext cx="6034774" cy="1192614"/>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bg1">
                  <a:lumMod val="95000"/>
                  <a:alpha val="66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66" name="Gerade Verbindung 65"/>
              <p:cNvCxnSpPr/>
              <p:nvPr/>
            </p:nvCxnSpPr>
            <p:spPr bwMode="gray">
              <a:xfrm>
                <a:off x="7781203" y="3213269"/>
                <a:ext cx="0" cy="1187720"/>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sp>
          <p:nvSpPr>
            <p:cNvPr id="89" name="Ellipse 88"/>
            <p:cNvSpPr/>
            <p:nvPr/>
          </p:nvSpPr>
          <p:spPr bwMode="gray">
            <a:xfrm>
              <a:off x="7744461" y="2402003"/>
              <a:ext cx="73484"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sp>
          <p:nvSpPr>
            <p:cNvPr id="106" name="Ellipse 105"/>
            <p:cNvSpPr/>
            <p:nvPr/>
          </p:nvSpPr>
          <p:spPr bwMode="gray">
            <a:xfrm>
              <a:off x="7744461" y="2744241"/>
              <a:ext cx="73484" cy="7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nvGrpSpPr>
          <p:cNvPr id="70" name="Gruppieren 69"/>
          <p:cNvGrpSpPr/>
          <p:nvPr/>
        </p:nvGrpSpPr>
        <p:grpSpPr bwMode="gray">
          <a:xfrm>
            <a:off x="1167999" y="1356469"/>
            <a:ext cx="3054860" cy="1976394"/>
            <a:chOff x="7465006" y="1346943"/>
            <a:chExt cx="3054860" cy="1976394"/>
          </a:xfrm>
        </p:grpSpPr>
        <p:cxnSp>
          <p:nvCxnSpPr>
            <p:cNvPr id="71" name="Gerade Verbindung 70"/>
            <p:cNvCxnSpPr>
              <a:stCxn id="96" idx="1"/>
              <a:endCxn id="74" idx="2"/>
            </p:cNvCxnSpPr>
            <p:nvPr/>
          </p:nvCxnSpPr>
          <p:spPr bwMode="gray">
            <a:xfrm flipH="1" flipV="1">
              <a:off x="8263453" y="2393950"/>
              <a:ext cx="2256413" cy="929387"/>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72" name="Gruppieren 71"/>
            <p:cNvGrpSpPr/>
            <p:nvPr/>
          </p:nvGrpSpPr>
          <p:grpSpPr bwMode="gray">
            <a:xfrm>
              <a:off x="7465006" y="1346943"/>
              <a:ext cx="1596894" cy="1047007"/>
              <a:chOff x="8328156" y="1860550"/>
              <a:chExt cx="1596894" cy="1047007"/>
            </a:xfrm>
          </p:grpSpPr>
          <p:sp>
            <p:nvSpPr>
              <p:cNvPr id="74" name="Rechteck 73"/>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1100" dirty="0" smtClean="0">
                    <a:solidFill>
                      <a:schemeClr val="bg1"/>
                    </a:solidFill>
                    <a:latin typeface="Bebas Neue" panose="020B0506020202020201" pitchFamily="34" charset="0"/>
                  </a:rPr>
                  <a:t>Placeholder</a:t>
                </a:r>
              </a:p>
              <a:p>
                <a:pPr>
                  <a:lnSpc>
                    <a:spcPct val="90000"/>
                  </a:lnSpc>
                  <a:spcAft>
                    <a:spcPts val="1000"/>
                  </a:spcAft>
                </a:pPr>
                <a:r>
                  <a:rPr lang="en-US" sz="1100" dirty="0" smtClean="0">
                    <a:solidFill>
                      <a:schemeClr val="bg1"/>
                    </a:solidFill>
                  </a:rPr>
                  <a:t>This text can be replaced with your own text. This is a </a:t>
                </a:r>
                <a:r>
                  <a:rPr lang="en-US" sz="1100" dirty="0" smtClean="0">
                    <a:solidFill>
                      <a:schemeClr val="tx2">
                        <a:lumMod val="50000"/>
                      </a:schemeClr>
                    </a:solidFill>
                    <a:latin typeface="+mj-lt"/>
                  </a:rPr>
                  <a:t>placeholder text. </a:t>
                </a:r>
                <a:endParaRPr lang="en-US" sz="1100" dirty="0">
                  <a:solidFill>
                    <a:schemeClr val="tx2">
                      <a:lumMod val="50000"/>
                    </a:schemeClr>
                  </a:solidFill>
                  <a:latin typeface="+mj-lt"/>
                </a:endParaRPr>
              </a:p>
            </p:txBody>
          </p:sp>
          <p:cxnSp>
            <p:nvCxnSpPr>
              <p:cNvPr id="75" name="Gerade Verbindung 74"/>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76" name="Ellipse 75"/>
              <p:cNvSpPr/>
              <p:nvPr/>
            </p:nvSpPr>
            <p:spPr bwMode="gray">
              <a:xfrm>
                <a:off x="9528175" y="1860550"/>
                <a:ext cx="288925" cy="288925"/>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600" dirty="0" smtClean="0">
                    <a:solidFill>
                      <a:schemeClr val="bg1"/>
                    </a:solidFill>
                    <a:latin typeface="Bebas Neue" panose="020B0506020202020201" pitchFamily="34" charset="0"/>
                  </a:rPr>
                  <a:t>1</a:t>
                </a:r>
                <a:endParaRPr lang="en-US" sz="1600" dirty="0">
                  <a:solidFill>
                    <a:schemeClr val="bg1"/>
                  </a:solidFill>
                  <a:latin typeface="Bebas Neue" panose="020B0506020202020201" pitchFamily="34" charset="0"/>
                </a:endParaRPr>
              </a:p>
            </p:txBody>
          </p:sp>
        </p:grpSp>
        <p:sp>
          <p:nvSpPr>
            <p:cNvPr id="73" name="Ellipse 72"/>
            <p:cNvSpPr/>
            <p:nvPr/>
          </p:nvSpPr>
          <p:spPr bwMode="gray">
            <a:xfrm>
              <a:off x="8226711" y="2357208"/>
              <a:ext cx="73484" cy="73484"/>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600" dirty="0">
                <a:solidFill>
                  <a:schemeClr val="bg1"/>
                </a:solidFill>
                <a:latin typeface="Bebas Neue" panose="020B0506020202020201" pitchFamily="34" charset="0"/>
              </a:endParaRPr>
            </a:p>
          </p:txBody>
        </p:sp>
      </p:grpSp>
      <p:grpSp>
        <p:nvGrpSpPr>
          <p:cNvPr id="77" name="Gruppieren 76"/>
          <p:cNvGrpSpPr/>
          <p:nvPr/>
        </p:nvGrpSpPr>
        <p:grpSpPr bwMode="gray">
          <a:xfrm>
            <a:off x="5292042" y="1356469"/>
            <a:ext cx="1596894" cy="1324502"/>
            <a:chOff x="7465006" y="1346943"/>
            <a:chExt cx="1596894" cy="1324502"/>
          </a:xfrm>
        </p:grpSpPr>
        <p:cxnSp>
          <p:nvCxnSpPr>
            <p:cNvPr id="78" name="Gerade Verbindung 77"/>
            <p:cNvCxnSpPr>
              <a:stCxn id="91" idx="0"/>
              <a:endCxn id="81" idx="2"/>
            </p:cNvCxnSpPr>
            <p:nvPr/>
          </p:nvCxnSpPr>
          <p:spPr bwMode="gray">
            <a:xfrm flipH="1" flipV="1">
              <a:off x="8263453" y="2393950"/>
              <a:ext cx="7099" cy="277495"/>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79" name="Gruppieren 78"/>
            <p:cNvGrpSpPr/>
            <p:nvPr/>
          </p:nvGrpSpPr>
          <p:grpSpPr bwMode="gray">
            <a:xfrm>
              <a:off x="7465006" y="1346943"/>
              <a:ext cx="1596894" cy="1047007"/>
              <a:chOff x="8328156" y="1860550"/>
              <a:chExt cx="1596894" cy="1047007"/>
            </a:xfrm>
          </p:grpSpPr>
          <p:sp>
            <p:nvSpPr>
              <p:cNvPr id="81" name="Rechteck 80"/>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1100" dirty="0" smtClean="0">
                    <a:solidFill>
                      <a:schemeClr val="bg1"/>
                    </a:solidFill>
                    <a:latin typeface="Bebas Neue" panose="020B0506020202020201" pitchFamily="34" charset="0"/>
                  </a:rPr>
                  <a:t>Placeholder</a:t>
                </a:r>
              </a:p>
              <a:p>
                <a:pPr>
                  <a:lnSpc>
                    <a:spcPct val="90000"/>
                  </a:lnSpc>
                  <a:spcAft>
                    <a:spcPts val="1000"/>
                  </a:spcAft>
                </a:pPr>
                <a:r>
                  <a:rPr lang="en-US" sz="1100" dirty="0" smtClean="0">
                    <a:solidFill>
                      <a:schemeClr val="bg1"/>
                    </a:solidFill>
                  </a:rPr>
                  <a:t>This text can be replaced with your own text. This is a </a:t>
                </a:r>
                <a:r>
                  <a:rPr lang="en-US" sz="1100" dirty="0" smtClean="0">
                    <a:solidFill>
                      <a:schemeClr val="tx2">
                        <a:lumMod val="50000"/>
                      </a:schemeClr>
                    </a:solidFill>
                    <a:latin typeface="+mj-lt"/>
                  </a:rPr>
                  <a:t>placeholder text. </a:t>
                </a:r>
                <a:endParaRPr lang="en-US" sz="1100" dirty="0">
                  <a:solidFill>
                    <a:schemeClr val="tx2">
                      <a:lumMod val="50000"/>
                    </a:schemeClr>
                  </a:solidFill>
                  <a:latin typeface="+mj-lt"/>
                </a:endParaRPr>
              </a:p>
            </p:txBody>
          </p:sp>
          <p:cxnSp>
            <p:nvCxnSpPr>
              <p:cNvPr id="82" name="Gerade Verbindung 81"/>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83" name="Ellipse 82"/>
              <p:cNvSpPr/>
              <p:nvPr/>
            </p:nvSpPr>
            <p:spPr bwMode="gray">
              <a:xfrm>
                <a:off x="9528175" y="1860550"/>
                <a:ext cx="288925" cy="288925"/>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600" dirty="0" smtClean="0">
                    <a:solidFill>
                      <a:schemeClr val="bg1"/>
                    </a:solidFill>
                    <a:latin typeface="Bebas Neue" panose="020B0506020202020201" pitchFamily="34" charset="0"/>
                  </a:rPr>
                  <a:t>2</a:t>
                </a:r>
                <a:endParaRPr lang="en-US" sz="1600" dirty="0">
                  <a:solidFill>
                    <a:schemeClr val="bg1"/>
                  </a:solidFill>
                  <a:latin typeface="Bebas Neue" panose="020B0506020202020201" pitchFamily="34" charset="0"/>
                </a:endParaRPr>
              </a:p>
            </p:txBody>
          </p:sp>
        </p:grpSp>
        <p:sp>
          <p:nvSpPr>
            <p:cNvPr id="80" name="Ellipse 79"/>
            <p:cNvSpPr/>
            <p:nvPr/>
          </p:nvSpPr>
          <p:spPr bwMode="gray">
            <a:xfrm>
              <a:off x="8226711" y="2357208"/>
              <a:ext cx="73484" cy="73484"/>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600" dirty="0">
                <a:solidFill>
                  <a:schemeClr val="bg1"/>
                </a:solidFill>
                <a:latin typeface="Bebas Neue" panose="020B0506020202020201" pitchFamily="34" charset="0"/>
              </a:endParaRPr>
            </a:p>
          </p:txBody>
        </p:sp>
      </p:grpSp>
      <p:grpSp>
        <p:nvGrpSpPr>
          <p:cNvPr id="84" name="Gruppieren 83"/>
          <p:cNvGrpSpPr/>
          <p:nvPr/>
        </p:nvGrpSpPr>
        <p:grpSpPr bwMode="gray">
          <a:xfrm>
            <a:off x="4271294" y="3025140"/>
            <a:ext cx="6556958" cy="1380743"/>
            <a:chOff x="3765259" y="2834816"/>
            <a:chExt cx="6556958" cy="1571067"/>
          </a:xfrm>
        </p:grpSpPr>
        <p:grpSp>
          <p:nvGrpSpPr>
            <p:cNvPr id="85" name="Gruppieren 84"/>
            <p:cNvGrpSpPr/>
            <p:nvPr/>
          </p:nvGrpSpPr>
          <p:grpSpPr bwMode="gray">
            <a:xfrm>
              <a:off x="3765259" y="2871558"/>
              <a:ext cx="6556958" cy="1534325"/>
              <a:chOff x="3765259" y="2428876"/>
              <a:chExt cx="6556958" cy="1977008"/>
            </a:xfrm>
          </p:grpSpPr>
          <p:sp>
            <p:nvSpPr>
              <p:cNvPr id="87" name="Freeform 6"/>
              <p:cNvSpPr>
                <a:spLocks/>
              </p:cNvSpPr>
              <p:nvPr/>
            </p:nvSpPr>
            <p:spPr bwMode="gray">
              <a:xfrm>
                <a:off x="3765259" y="2428876"/>
                <a:ext cx="6556958" cy="1977008"/>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1">
                  <a:alpha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88" name="Gerade Verbindung 87"/>
              <p:cNvCxnSpPr/>
              <p:nvPr/>
            </p:nvCxnSpPr>
            <p:spPr bwMode="gray">
              <a:xfrm>
                <a:off x="7052256" y="2428876"/>
                <a:ext cx="0" cy="1969835"/>
              </a:xfrm>
              <a:prstGeom prst="line">
                <a:avLst/>
              </a:prstGeom>
              <a:ln w="19050">
                <a:solidFill>
                  <a:schemeClr val="accent1"/>
                </a:solidFill>
                <a:tailEnd type="none"/>
              </a:ln>
            </p:spPr>
            <p:style>
              <a:lnRef idx="1">
                <a:schemeClr val="accent1"/>
              </a:lnRef>
              <a:fillRef idx="0">
                <a:schemeClr val="accent1"/>
              </a:fillRef>
              <a:effectRef idx="0">
                <a:schemeClr val="accent1"/>
              </a:effectRef>
              <a:fontRef idx="minor">
                <a:schemeClr val="tx1"/>
              </a:fontRef>
            </p:style>
          </p:cxnSp>
        </p:grpSp>
        <p:sp>
          <p:nvSpPr>
            <p:cNvPr id="86" name="Ellipse 85"/>
            <p:cNvSpPr/>
            <p:nvPr/>
          </p:nvSpPr>
          <p:spPr bwMode="gray">
            <a:xfrm>
              <a:off x="7015514" y="2834816"/>
              <a:ext cx="73484" cy="8192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sp>
          <p:nvSpPr>
            <p:cNvPr id="118" name="Ellipse 117"/>
            <p:cNvSpPr/>
            <p:nvPr/>
          </p:nvSpPr>
          <p:spPr bwMode="gray">
            <a:xfrm>
              <a:off x="7015514" y="3594975"/>
              <a:ext cx="73484" cy="8192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nvGrpSpPr>
          <p:cNvPr id="99" name="Gruppieren 98"/>
          <p:cNvGrpSpPr/>
          <p:nvPr/>
        </p:nvGrpSpPr>
        <p:grpSpPr bwMode="gray">
          <a:xfrm>
            <a:off x="7817945" y="1356469"/>
            <a:ext cx="2555446" cy="1423772"/>
            <a:chOff x="6506454" y="1346943"/>
            <a:chExt cx="2555446" cy="1423772"/>
          </a:xfrm>
        </p:grpSpPr>
        <p:cxnSp>
          <p:nvCxnSpPr>
            <p:cNvPr id="100" name="Gerade Verbindung 99"/>
            <p:cNvCxnSpPr>
              <a:stCxn id="106" idx="6"/>
              <a:endCxn id="103" idx="2"/>
            </p:cNvCxnSpPr>
            <p:nvPr/>
          </p:nvCxnSpPr>
          <p:spPr bwMode="gray">
            <a:xfrm flipV="1">
              <a:off x="6506454" y="2393950"/>
              <a:ext cx="1756999" cy="376765"/>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101" name="Gruppieren 100"/>
            <p:cNvGrpSpPr/>
            <p:nvPr/>
          </p:nvGrpSpPr>
          <p:grpSpPr bwMode="gray">
            <a:xfrm>
              <a:off x="7465006" y="1346943"/>
              <a:ext cx="1596894" cy="1047007"/>
              <a:chOff x="8328156" y="1860550"/>
              <a:chExt cx="1596894" cy="1047007"/>
            </a:xfrm>
          </p:grpSpPr>
          <p:sp>
            <p:nvSpPr>
              <p:cNvPr id="103" name="Rechteck 102"/>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1100" dirty="0" smtClean="0">
                    <a:solidFill>
                      <a:schemeClr val="bg1"/>
                    </a:solidFill>
                    <a:latin typeface="Bebas Neue" panose="020B0506020202020201" pitchFamily="34" charset="0"/>
                  </a:rPr>
                  <a:t>Placeholder</a:t>
                </a:r>
              </a:p>
              <a:p>
                <a:pPr>
                  <a:lnSpc>
                    <a:spcPct val="90000"/>
                  </a:lnSpc>
                  <a:spcAft>
                    <a:spcPts val="1000"/>
                  </a:spcAft>
                </a:pPr>
                <a:r>
                  <a:rPr lang="en-US" sz="1100" dirty="0" smtClean="0">
                    <a:solidFill>
                      <a:schemeClr val="bg1"/>
                    </a:solidFill>
                  </a:rPr>
                  <a:t>This text can be replaced with your own text. This is a </a:t>
                </a:r>
                <a:r>
                  <a:rPr lang="en-US" sz="1100" dirty="0" smtClean="0">
                    <a:solidFill>
                      <a:schemeClr val="tx2">
                        <a:lumMod val="50000"/>
                      </a:schemeClr>
                    </a:solidFill>
                    <a:latin typeface="+mj-lt"/>
                  </a:rPr>
                  <a:t>placeholder text. </a:t>
                </a:r>
                <a:endParaRPr lang="en-US" sz="1100" dirty="0">
                  <a:solidFill>
                    <a:schemeClr val="tx2">
                      <a:lumMod val="50000"/>
                    </a:schemeClr>
                  </a:solidFill>
                  <a:latin typeface="+mj-lt"/>
                </a:endParaRPr>
              </a:p>
            </p:txBody>
          </p:sp>
          <p:cxnSp>
            <p:nvCxnSpPr>
              <p:cNvPr id="104" name="Gerade Verbindung 103"/>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105" name="Ellipse 104"/>
              <p:cNvSpPr/>
              <p:nvPr/>
            </p:nvSpPr>
            <p:spPr bwMode="gray">
              <a:xfrm>
                <a:off x="9528175" y="1860550"/>
                <a:ext cx="288925" cy="288925"/>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600" dirty="0" smtClean="0">
                    <a:solidFill>
                      <a:schemeClr val="bg1"/>
                    </a:solidFill>
                    <a:latin typeface="Bebas Neue" panose="020B0506020202020201" pitchFamily="34" charset="0"/>
                  </a:rPr>
                  <a:t>3</a:t>
                </a:r>
                <a:endParaRPr lang="en-US" sz="1600" dirty="0">
                  <a:solidFill>
                    <a:schemeClr val="bg1"/>
                  </a:solidFill>
                  <a:latin typeface="Bebas Neue" panose="020B0506020202020201" pitchFamily="34" charset="0"/>
                </a:endParaRPr>
              </a:p>
            </p:txBody>
          </p:sp>
        </p:grpSp>
        <p:sp>
          <p:nvSpPr>
            <p:cNvPr id="102" name="Ellipse 101"/>
            <p:cNvSpPr/>
            <p:nvPr/>
          </p:nvSpPr>
          <p:spPr bwMode="gray">
            <a:xfrm>
              <a:off x="8226711" y="2357208"/>
              <a:ext cx="73484" cy="73484"/>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600" dirty="0">
                <a:solidFill>
                  <a:schemeClr val="bg1"/>
                </a:solidFill>
                <a:latin typeface="Bebas Neue" panose="020B0506020202020201" pitchFamily="34" charset="0"/>
              </a:endParaRPr>
            </a:p>
          </p:txBody>
        </p:sp>
      </p:grpSp>
      <p:grpSp>
        <p:nvGrpSpPr>
          <p:cNvPr id="111" name="Gruppieren 110"/>
          <p:cNvGrpSpPr/>
          <p:nvPr/>
        </p:nvGrpSpPr>
        <p:grpSpPr bwMode="gray">
          <a:xfrm>
            <a:off x="7584272" y="2345545"/>
            <a:ext cx="4064803" cy="1358210"/>
            <a:chOff x="4997097" y="1346943"/>
            <a:chExt cx="4064803" cy="1358210"/>
          </a:xfrm>
        </p:grpSpPr>
        <p:cxnSp>
          <p:nvCxnSpPr>
            <p:cNvPr id="112" name="Gerade Verbindung 111"/>
            <p:cNvCxnSpPr>
              <a:stCxn id="118" idx="7"/>
              <a:endCxn id="115" idx="2"/>
            </p:cNvCxnSpPr>
            <p:nvPr/>
          </p:nvCxnSpPr>
          <p:spPr bwMode="gray">
            <a:xfrm flipV="1">
              <a:off x="4997097" y="2393950"/>
              <a:ext cx="3266356" cy="311203"/>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113" name="Gruppieren 112"/>
            <p:cNvGrpSpPr/>
            <p:nvPr/>
          </p:nvGrpSpPr>
          <p:grpSpPr bwMode="gray">
            <a:xfrm>
              <a:off x="7465006" y="1346943"/>
              <a:ext cx="1596894" cy="1047007"/>
              <a:chOff x="8328156" y="1860550"/>
              <a:chExt cx="1596894" cy="1047007"/>
            </a:xfrm>
          </p:grpSpPr>
          <p:sp>
            <p:nvSpPr>
              <p:cNvPr id="115" name="Rechteck 114"/>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1100" dirty="0" smtClean="0">
                    <a:solidFill>
                      <a:schemeClr val="bg1"/>
                    </a:solidFill>
                    <a:latin typeface="Bebas Neue" panose="020B0506020202020201" pitchFamily="34" charset="0"/>
                  </a:rPr>
                  <a:t>Placeholder</a:t>
                </a:r>
              </a:p>
              <a:p>
                <a:pPr>
                  <a:lnSpc>
                    <a:spcPct val="90000"/>
                  </a:lnSpc>
                  <a:spcAft>
                    <a:spcPts val="1000"/>
                  </a:spcAft>
                </a:pPr>
                <a:r>
                  <a:rPr lang="en-US" sz="1100" dirty="0" smtClean="0">
                    <a:solidFill>
                      <a:schemeClr val="bg1"/>
                    </a:solidFill>
                  </a:rPr>
                  <a:t>This text can be replaced with your own text. This is a </a:t>
                </a:r>
                <a:r>
                  <a:rPr lang="en-US" sz="1100" dirty="0" smtClean="0">
                    <a:solidFill>
                      <a:schemeClr val="tx2">
                        <a:lumMod val="50000"/>
                      </a:schemeClr>
                    </a:solidFill>
                    <a:latin typeface="+mj-lt"/>
                  </a:rPr>
                  <a:t>placeholder text. </a:t>
                </a:r>
                <a:endParaRPr lang="en-US" sz="1100" dirty="0">
                  <a:solidFill>
                    <a:schemeClr val="tx2">
                      <a:lumMod val="50000"/>
                    </a:schemeClr>
                  </a:solidFill>
                  <a:latin typeface="+mj-lt"/>
                </a:endParaRPr>
              </a:p>
            </p:txBody>
          </p:sp>
          <p:cxnSp>
            <p:nvCxnSpPr>
              <p:cNvPr id="116" name="Gerade Verbindung 115"/>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117" name="Ellipse 116"/>
              <p:cNvSpPr/>
              <p:nvPr/>
            </p:nvSpPr>
            <p:spPr bwMode="gray">
              <a:xfrm>
                <a:off x="9528175" y="1860550"/>
                <a:ext cx="288925" cy="288925"/>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600" dirty="0" smtClean="0">
                    <a:solidFill>
                      <a:schemeClr val="bg1"/>
                    </a:solidFill>
                    <a:latin typeface="Bebas Neue" panose="020B0506020202020201" pitchFamily="34" charset="0"/>
                  </a:rPr>
                  <a:t>4</a:t>
                </a:r>
                <a:endParaRPr lang="en-US" sz="1600" dirty="0">
                  <a:solidFill>
                    <a:schemeClr val="bg1"/>
                  </a:solidFill>
                  <a:latin typeface="Bebas Neue" panose="020B0506020202020201" pitchFamily="34" charset="0"/>
                </a:endParaRPr>
              </a:p>
            </p:txBody>
          </p:sp>
        </p:grpSp>
        <p:sp>
          <p:nvSpPr>
            <p:cNvPr id="114" name="Ellipse 113"/>
            <p:cNvSpPr/>
            <p:nvPr/>
          </p:nvSpPr>
          <p:spPr bwMode="gray">
            <a:xfrm>
              <a:off x="8226711" y="2357208"/>
              <a:ext cx="73484" cy="73484"/>
            </a:xfrm>
            <a:prstGeom prst="ellipse">
              <a:avLst/>
            </a:prstGeom>
            <a:solidFill>
              <a:schemeClr val="accent1">
                <a:lumMod val="75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600" dirty="0">
                <a:solidFill>
                  <a:schemeClr val="bg1"/>
                </a:solidFill>
                <a:latin typeface="Bebas Neue" panose="020B0506020202020201" pitchFamily="34" charset="0"/>
              </a:endParaRPr>
            </a:p>
          </p:txBody>
        </p:sp>
      </p:gr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cxnSp>
        <p:nvCxnSpPr>
          <p:cNvPr id="62" name="Gerade Verbindung 61"/>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65" name="Gerade Verbindung 64"/>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68"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sp>
        <p:nvSpPr>
          <p:cNvPr id="95"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The text demonstrates how your own </a:t>
            </a:r>
            <a:br>
              <a:rPr lang="en-US" sz="1800" dirty="0" smtClean="0">
                <a:solidFill>
                  <a:schemeClr val="bg1"/>
                </a:solidFill>
              </a:rPr>
            </a:br>
            <a:r>
              <a:rPr lang="en-US" sz="1800" dirty="0" smtClean="0">
                <a:solidFill>
                  <a:schemeClr val="bg1"/>
                </a:solidFill>
              </a:rPr>
              <a:t>text will look when you replace the </a:t>
            </a:r>
            <a:br>
              <a:rPr lang="en-US" sz="1800" dirty="0" smtClean="0">
                <a:solidFill>
                  <a:schemeClr val="bg1"/>
                </a:solidFill>
              </a:rPr>
            </a:br>
            <a:r>
              <a:rPr lang="en-US" sz="1800" dirty="0" smtClean="0">
                <a:solidFill>
                  <a:schemeClr val="bg1"/>
                </a:solidFill>
              </a:rPr>
              <a:t>placeholder with your own text. </a:t>
            </a:r>
            <a:endParaRPr lang="en-US" sz="1800" dirty="0">
              <a:solidFill>
                <a:schemeClr val="bg1"/>
              </a:solidFill>
            </a:endParaRPr>
          </a:p>
        </p:txBody>
      </p:sp>
    </p:spTree>
    <p:extLst>
      <p:ext uri="{BB962C8B-B14F-4D97-AF65-F5344CB8AC3E}">
        <p14:creationId xmlns:p14="http://schemas.microsoft.com/office/powerpoint/2010/main" val="2120293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hteck 47"/>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40" name="Gruppieren 39"/>
          <p:cNvGrpSpPr/>
          <p:nvPr/>
        </p:nvGrpSpPr>
        <p:grpSpPr bwMode="gray">
          <a:xfrm>
            <a:off x="1167999" y="1356469"/>
            <a:ext cx="2087484" cy="1373869"/>
            <a:chOff x="7465006" y="1346943"/>
            <a:chExt cx="2087484" cy="1373869"/>
          </a:xfrm>
        </p:grpSpPr>
        <p:cxnSp>
          <p:nvCxnSpPr>
            <p:cNvPr id="41" name="Gerade Verbindung 40"/>
            <p:cNvCxnSpPr>
              <a:stCxn id="25" idx="1"/>
              <a:endCxn id="44" idx="2"/>
            </p:cNvCxnSpPr>
            <p:nvPr/>
          </p:nvCxnSpPr>
          <p:spPr bwMode="gray">
            <a:xfrm flipH="1" flipV="1">
              <a:off x="8263453" y="2393950"/>
              <a:ext cx="1289037" cy="326862"/>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42" name="Gruppieren 41"/>
            <p:cNvGrpSpPr/>
            <p:nvPr/>
          </p:nvGrpSpPr>
          <p:grpSpPr bwMode="gray">
            <a:xfrm>
              <a:off x="7465006" y="1346943"/>
              <a:ext cx="1596894" cy="1047007"/>
              <a:chOff x="8328156" y="1860550"/>
              <a:chExt cx="1596894" cy="1047007"/>
            </a:xfrm>
          </p:grpSpPr>
          <p:sp>
            <p:nvSpPr>
              <p:cNvPr id="44" name="Rechteck 43"/>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1100" dirty="0" smtClean="0">
                    <a:solidFill>
                      <a:schemeClr val="bg1"/>
                    </a:solidFill>
                    <a:latin typeface="Bebas Neue" panose="020B0506020202020201" pitchFamily="34" charset="0"/>
                  </a:rPr>
                  <a:t>Placeholder</a:t>
                </a:r>
              </a:p>
              <a:p>
                <a:pPr>
                  <a:lnSpc>
                    <a:spcPct val="90000"/>
                  </a:lnSpc>
                  <a:spcAft>
                    <a:spcPts val="1000"/>
                  </a:spcAft>
                </a:pPr>
                <a:r>
                  <a:rPr lang="en-US" sz="1100" dirty="0" smtClean="0">
                    <a:solidFill>
                      <a:schemeClr val="bg1"/>
                    </a:solidFill>
                  </a:rPr>
                  <a:t>This text can be replaced with your own text. This is a </a:t>
                </a:r>
                <a:r>
                  <a:rPr lang="en-US" sz="1100" dirty="0" smtClean="0">
                    <a:solidFill>
                      <a:schemeClr val="accent6"/>
                    </a:solidFill>
                    <a:latin typeface="+mj-lt"/>
                  </a:rPr>
                  <a:t>placeholder text. </a:t>
                </a:r>
                <a:endParaRPr lang="en-US" sz="1100" dirty="0">
                  <a:solidFill>
                    <a:schemeClr val="accent6"/>
                  </a:solidFill>
                  <a:latin typeface="+mj-lt"/>
                </a:endParaRPr>
              </a:p>
            </p:txBody>
          </p:sp>
          <p:cxnSp>
            <p:nvCxnSpPr>
              <p:cNvPr id="45" name="Gerade Verbindung 44"/>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46" name="Ellipse 45"/>
              <p:cNvSpPr/>
              <p:nvPr/>
            </p:nvSpPr>
            <p:spPr bwMode="gray">
              <a:xfrm>
                <a:off x="9528175" y="1860550"/>
                <a:ext cx="288925" cy="288925"/>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600" dirty="0" smtClean="0">
                    <a:solidFill>
                      <a:schemeClr val="bg1"/>
                    </a:solidFill>
                    <a:latin typeface="Bebas Neue" panose="020B0506020202020201" pitchFamily="34" charset="0"/>
                  </a:rPr>
                  <a:t>1</a:t>
                </a:r>
                <a:endParaRPr lang="en-US" sz="1600" dirty="0">
                  <a:solidFill>
                    <a:schemeClr val="bg1"/>
                  </a:solidFill>
                  <a:latin typeface="Bebas Neue" panose="020B0506020202020201" pitchFamily="34" charset="0"/>
                </a:endParaRPr>
              </a:p>
            </p:txBody>
          </p:sp>
        </p:grpSp>
        <p:sp>
          <p:nvSpPr>
            <p:cNvPr id="43" name="Ellipse 42"/>
            <p:cNvSpPr/>
            <p:nvPr/>
          </p:nvSpPr>
          <p:spPr bwMode="gray">
            <a:xfrm>
              <a:off x="8226711" y="2357208"/>
              <a:ext cx="73484" cy="73484"/>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600" dirty="0">
                <a:solidFill>
                  <a:schemeClr val="bg1"/>
                </a:solidFill>
                <a:latin typeface="Bebas Neue" panose="020B0506020202020201" pitchFamily="34" charset="0"/>
              </a:endParaRPr>
            </a:p>
          </p:txBody>
        </p:sp>
      </p:grpSp>
      <p:grpSp>
        <p:nvGrpSpPr>
          <p:cNvPr id="39" name="Gruppieren 38"/>
          <p:cNvGrpSpPr/>
          <p:nvPr/>
        </p:nvGrpSpPr>
        <p:grpSpPr bwMode="gray">
          <a:xfrm>
            <a:off x="7499504" y="1356469"/>
            <a:ext cx="1755780" cy="1679215"/>
            <a:chOff x="7306120" y="1346943"/>
            <a:chExt cx="1755780" cy="1679215"/>
          </a:xfrm>
        </p:grpSpPr>
        <p:cxnSp>
          <p:nvCxnSpPr>
            <p:cNvPr id="21" name="Gerade Verbindung 20"/>
            <p:cNvCxnSpPr>
              <a:stCxn id="22" idx="7"/>
              <a:endCxn id="27" idx="2"/>
            </p:cNvCxnSpPr>
            <p:nvPr/>
          </p:nvCxnSpPr>
          <p:spPr bwMode="gray">
            <a:xfrm flipV="1">
              <a:off x="7306120" y="2393950"/>
              <a:ext cx="957333" cy="632208"/>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31" name="Gruppieren 30"/>
            <p:cNvGrpSpPr/>
            <p:nvPr/>
          </p:nvGrpSpPr>
          <p:grpSpPr bwMode="gray">
            <a:xfrm>
              <a:off x="7465006" y="1346943"/>
              <a:ext cx="1596894" cy="1047007"/>
              <a:chOff x="8328156" y="1860550"/>
              <a:chExt cx="1596894" cy="1047007"/>
            </a:xfrm>
          </p:grpSpPr>
          <p:sp>
            <p:nvSpPr>
              <p:cNvPr id="27" name="Rechteck 26"/>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1100" dirty="0" smtClean="0">
                    <a:solidFill>
                      <a:schemeClr val="bg1"/>
                    </a:solidFill>
                    <a:latin typeface="Bebas Neue" panose="020B0506020202020201" pitchFamily="34" charset="0"/>
                  </a:rPr>
                  <a:t>Placeholder</a:t>
                </a:r>
              </a:p>
              <a:p>
                <a:pPr>
                  <a:lnSpc>
                    <a:spcPct val="90000"/>
                  </a:lnSpc>
                  <a:spcAft>
                    <a:spcPts val="1000"/>
                  </a:spcAft>
                </a:pPr>
                <a:r>
                  <a:rPr lang="en-US" sz="1100" dirty="0" smtClean="0">
                    <a:solidFill>
                      <a:schemeClr val="bg1"/>
                    </a:solidFill>
                  </a:rPr>
                  <a:t>This text can be replaced with your own text. This is a </a:t>
                </a:r>
                <a:r>
                  <a:rPr lang="en-US" sz="1100" dirty="0" smtClean="0">
                    <a:solidFill>
                      <a:schemeClr val="accent6"/>
                    </a:solidFill>
                    <a:latin typeface="+mj-lt"/>
                  </a:rPr>
                  <a:t>placeholder text. </a:t>
                </a:r>
                <a:endParaRPr lang="en-US" sz="1100" dirty="0">
                  <a:solidFill>
                    <a:schemeClr val="accent6"/>
                  </a:solidFill>
                  <a:latin typeface="+mj-lt"/>
                </a:endParaRPr>
              </a:p>
            </p:txBody>
          </p:sp>
          <p:cxnSp>
            <p:nvCxnSpPr>
              <p:cNvPr id="29" name="Gerade Verbindung 28"/>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30" name="Ellipse 29"/>
              <p:cNvSpPr/>
              <p:nvPr/>
            </p:nvSpPr>
            <p:spPr bwMode="gray">
              <a:xfrm>
                <a:off x="9528175" y="1860550"/>
                <a:ext cx="288925" cy="288925"/>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600" dirty="0" smtClean="0">
                    <a:solidFill>
                      <a:schemeClr val="bg1"/>
                    </a:solidFill>
                    <a:latin typeface="Bebas Neue" panose="020B0506020202020201" pitchFamily="34" charset="0"/>
                  </a:rPr>
                  <a:t>3</a:t>
                </a:r>
                <a:endParaRPr lang="en-US" sz="1600" dirty="0">
                  <a:solidFill>
                    <a:schemeClr val="bg1"/>
                  </a:solidFill>
                  <a:latin typeface="Bebas Neue" panose="020B0506020202020201" pitchFamily="34" charset="0"/>
                </a:endParaRPr>
              </a:p>
            </p:txBody>
          </p:sp>
        </p:grpSp>
        <p:sp>
          <p:nvSpPr>
            <p:cNvPr id="34" name="Ellipse 33"/>
            <p:cNvSpPr/>
            <p:nvPr/>
          </p:nvSpPr>
          <p:spPr bwMode="gray">
            <a:xfrm>
              <a:off x="8226711" y="2357208"/>
              <a:ext cx="73484" cy="73484"/>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600" dirty="0">
                <a:solidFill>
                  <a:schemeClr val="bg1"/>
                </a:solidFill>
                <a:latin typeface="Bebas Neue" panose="020B0506020202020201" pitchFamily="34" charset="0"/>
              </a:endParaRPr>
            </a:p>
          </p:txBody>
        </p:sp>
      </p:grpSp>
      <p:grpSp>
        <p:nvGrpSpPr>
          <p:cNvPr id="51" name="Gruppieren 50"/>
          <p:cNvGrpSpPr/>
          <p:nvPr/>
        </p:nvGrpSpPr>
        <p:grpSpPr bwMode="gray">
          <a:xfrm>
            <a:off x="5216811" y="1356469"/>
            <a:ext cx="1596894" cy="1478347"/>
            <a:chOff x="7465006" y="1346943"/>
            <a:chExt cx="1596894" cy="1478347"/>
          </a:xfrm>
        </p:grpSpPr>
        <p:cxnSp>
          <p:nvCxnSpPr>
            <p:cNvPr id="52" name="Gerade Verbindung 51"/>
            <p:cNvCxnSpPr>
              <a:stCxn id="24" idx="0"/>
              <a:endCxn id="55" idx="2"/>
            </p:cNvCxnSpPr>
            <p:nvPr/>
          </p:nvCxnSpPr>
          <p:spPr bwMode="gray">
            <a:xfrm flipH="1" flipV="1">
              <a:off x="8263453" y="2393950"/>
              <a:ext cx="60391" cy="43134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53" name="Gruppieren 52"/>
            <p:cNvGrpSpPr/>
            <p:nvPr/>
          </p:nvGrpSpPr>
          <p:grpSpPr bwMode="gray">
            <a:xfrm>
              <a:off x="7465006" y="1346943"/>
              <a:ext cx="1596894" cy="1047007"/>
              <a:chOff x="8328156" y="1860550"/>
              <a:chExt cx="1596894" cy="1047007"/>
            </a:xfrm>
          </p:grpSpPr>
          <p:sp>
            <p:nvSpPr>
              <p:cNvPr id="55" name="Rechteck 54"/>
              <p:cNvSpPr/>
              <p:nvPr/>
            </p:nvSpPr>
            <p:spPr bwMode="gray">
              <a:xfrm>
                <a:off x="8328156" y="2020656"/>
                <a:ext cx="1596894" cy="886901"/>
              </a:xfrm>
              <a:prstGeom prst="rect">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lIns="72000" tIns="36000" rIns="72000" bIns="72000" rtlCol="0" anchor="t"/>
              <a:lstStyle/>
              <a:p>
                <a:pPr>
                  <a:lnSpc>
                    <a:spcPct val="90000"/>
                  </a:lnSpc>
                  <a:spcAft>
                    <a:spcPts val="1000"/>
                  </a:spcAft>
                </a:pPr>
                <a:r>
                  <a:rPr lang="en-US" sz="1100" dirty="0" smtClean="0">
                    <a:solidFill>
                      <a:schemeClr val="bg1"/>
                    </a:solidFill>
                    <a:latin typeface="Bebas Neue" panose="020B0506020202020201" pitchFamily="34" charset="0"/>
                  </a:rPr>
                  <a:t>Placeholder</a:t>
                </a:r>
              </a:p>
              <a:p>
                <a:pPr>
                  <a:lnSpc>
                    <a:spcPct val="90000"/>
                  </a:lnSpc>
                  <a:spcAft>
                    <a:spcPts val="1000"/>
                  </a:spcAft>
                </a:pPr>
                <a:r>
                  <a:rPr lang="en-US" sz="1100" dirty="0" smtClean="0">
                    <a:solidFill>
                      <a:schemeClr val="bg1"/>
                    </a:solidFill>
                  </a:rPr>
                  <a:t>This text can be replaced with your own text. This is a </a:t>
                </a:r>
                <a:r>
                  <a:rPr lang="en-US" sz="1100" dirty="0" smtClean="0">
                    <a:solidFill>
                      <a:schemeClr val="accent6"/>
                    </a:solidFill>
                    <a:latin typeface="+mj-lt"/>
                  </a:rPr>
                  <a:t>placeholder text. </a:t>
                </a:r>
                <a:endParaRPr lang="en-US" sz="1100" dirty="0">
                  <a:solidFill>
                    <a:schemeClr val="accent6"/>
                  </a:solidFill>
                  <a:latin typeface="+mj-lt"/>
                </a:endParaRPr>
              </a:p>
            </p:txBody>
          </p:sp>
          <p:cxnSp>
            <p:nvCxnSpPr>
              <p:cNvPr id="56" name="Gerade Verbindung 55"/>
              <p:cNvCxnSpPr/>
              <p:nvPr/>
            </p:nvCxnSpPr>
            <p:spPr bwMode="gray">
              <a:xfrm>
                <a:off x="8328156" y="2251075"/>
                <a:ext cx="1596894" cy="0"/>
              </a:xfrm>
              <a:prstGeom prst="line">
                <a:avLst/>
              </a:prstGeom>
              <a:ln w="3175">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57" name="Ellipse 56"/>
              <p:cNvSpPr/>
              <p:nvPr/>
            </p:nvSpPr>
            <p:spPr bwMode="gray">
              <a:xfrm>
                <a:off x="9528175" y="1860550"/>
                <a:ext cx="288925" cy="288925"/>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1600" dirty="0" smtClean="0">
                    <a:solidFill>
                      <a:schemeClr val="bg1"/>
                    </a:solidFill>
                    <a:latin typeface="Bebas Neue" panose="020B0506020202020201" pitchFamily="34" charset="0"/>
                  </a:rPr>
                  <a:t>2</a:t>
                </a:r>
                <a:endParaRPr lang="en-US" sz="1600" dirty="0">
                  <a:solidFill>
                    <a:schemeClr val="bg1"/>
                  </a:solidFill>
                  <a:latin typeface="Bebas Neue" panose="020B0506020202020201" pitchFamily="34" charset="0"/>
                </a:endParaRPr>
              </a:p>
            </p:txBody>
          </p:sp>
        </p:grpSp>
        <p:sp>
          <p:nvSpPr>
            <p:cNvPr id="54" name="Ellipse 53"/>
            <p:cNvSpPr/>
            <p:nvPr/>
          </p:nvSpPr>
          <p:spPr bwMode="gray">
            <a:xfrm>
              <a:off x="8226711" y="2357208"/>
              <a:ext cx="73484" cy="73484"/>
            </a:xfrm>
            <a:prstGeom prst="ellipse">
              <a:avLst/>
            </a:prstGeom>
            <a:solidFill>
              <a:schemeClr val="tx2">
                <a:lumMod val="50000"/>
              </a:schemeClr>
            </a:solidFill>
            <a:ln w="3175">
              <a:solidFill>
                <a:schemeClr val="bg1"/>
              </a:solidFill>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endParaRPr lang="en-US" sz="1600" dirty="0">
                <a:solidFill>
                  <a:schemeClr val="bg1"/>
                </a:solidFill>
                <a:latin typeface="Bebas Neue" panose="020B0506020202020201" pitchFamily="34" charset="0"/>
              </a:endParaRPr>
            </a:p>
          </p:txBody>
        </p:sp>
      </p:grpSp>
      <p:grpSp>
        <p:nvGrpSpPr>
          <p:cNvPr id="36" name="Gruppieren 35"/>
          <p:cNvGrpSpPr/>
          <p:nvPr/>
        </p:nvGrpSpPr>
        <p:grpSpPr bwMode="gray">
          <a:xfrm>
            <a:off x="4186526" y="3025140"/>
            <a:ext cx="6556958" cy="1380743"/>
            <a:chOff x="3765259" y="2834816"/>
            <a:chExt cx="6556958" cy="1571067"/>
          </a:xfrm>
        </p:grpSpPr>
        <p:grpSp>
          <p:nvGrpSpPr>
            <p:cNvPr id="16" name="Gruppieren 15"/>
            <p:cNvGrpSpPr/>
            <p:nvPr/>
          </p:nvGrpSpPr>
          <p:grpSpPr bwMode="gray">
            <a:xfrm>
              <a:off x="3765259" y="2871558"/>
              <a:ext cx="6556958" cy="1534325"/>
              <a:chOff x="3765259" y="2428876"/>
              <a:chExt cx="6556958" cy="1977008"/>
            </a:xfrm>
          </p:grpSpPr>
          <p:sp>
            <p:nvSpPr>
              <p:cNvPr id="9" name="Freeform 6"/>
              <p:cNvSpPr>
                <a:spLocks/>
              </p:cNvSpPr>
              <p:nvPr/>
            </p:nvSpPr>
            <p:spPr bwMode="gray">
              <a:xfrm>
                <a:off x="3765259" y="2428876"/>
                <a:ext cx="6556958" cy="1977008"/>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6">
                  <a:alpha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15" name="Gerade Verbindung 14"/>
              <p:cNvCxnSpPr/>
              <p:nvPr/>
            </p:nvCxnSpPr>
            <p:spPr bwMode="gray">
              <a:xfrm>
                <a:off x="7052256" y="2428876"/>
                <a:ext cx="0" cy="1969835"/>
              </a:xfrm>
              <a:prstGeom prst="line">
                <a:avLst/>
              </a:prstGeom>
              <a:ln w="19050">
                <a:solidFill>
                  <a:schemeClr val="accent6"/>
                </a:solidFill>
                <a:tailEnd type="none"/>
              </a:ln>
            </p:spPr>
            <p:style>
              <a:lnRef idx="1">
                <a:schemeClr val="accent1"/>
              </a:lnRef>
              <a:fillRef idx="0">
                <a:schemeClr val="accent1"/>
              </a:fillRef>
              <a:effectRef idx="0">
                <a:schemeClr val="accent1"/>
              </a:effectRef>
              <a:fontRef idx="minor">
                <a:schemeClr val="tx1"/>
              </a:fontRef>
            </p:style>
          </p:cxnSp>
        </p:grpSp>
        <p:sp>
          <p:nvSpPr>
            <p:cNvPr id="22" name="Ellipse 21"/>
            <p:cNvSpPr/>
            <p:nvPr/>
          </p:nvSpPr>
          <p:spPr bwMode="gray">
            <a:xfrm>
              <a:off x="7015514" y="2834816"/>
              <a:ext cx="73484" cy="819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nvGrpSpPr>
          <p:cNvPr id="37" name="Gruppieren 36"/>
          <p:cNvGrpSpPr/>
          <p:nvPr/>
        </p:nvGrpSpPr>
        <p:grpSpPr bwMode="gray">
          <a:xfrm>
            <a:off x="3067787" y="2834816"/>
            <a:ext cx="6034774" cy="1571066"/>
            <a:chOff x="2344182" y="2834816"/>
            <a:chExt cx="6034774" cy="1571066"/>
          </a:xfrm>
        </p:grpSpPr>
        <p:grpSp>
          <p:nvGrpSpPr>
            <p:cNvPr id="17" name="Gruppieren 16"/>
            <p:cNvGrpSpPr/>
            <p:nvPr/>
          </p:nvGrpSpPr>
          <p:grpSpPr bwMode="gray">
            <a:xfrm>
              <a:off x="2344182" y="2871558"/>
              <a:ext cx="6034774" cy="1534324"/>
              <a:chOff x="2344182" y="2428876"/>
              <a:chExt cx="6034774" cy="1977007"/>
            </a:xfrm>
          </p:grpSpPr>
          <p:sp>
            <p:nvSpPr>
              <p:cNvPr id="8" name="Freeform 6"/>
              <p:cNvSpPr>
                <a:spLocks/>
              </p:cNvSpPr>
              <p:nvPr/>
            </p:nvSpPr>
            <p:spPr bwMode="gray">
              <a:xfrm>
                <a:off x="2344182" y="2428876"/>
                <a:ext cx="6034774" cy="1977007"/>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6">
                  <a:lumMod val="60000"/>
                  <a:lumOff val="40000"/>
                  <a:alpha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12" name="Gerade Verbindung 11"/>
              <p:cNvCxnSpPr>
                <a:stCxn id="8" idx="2"/>
              </p:cNvCxnSpPr>
              <p:nvPr/>
            </p:nvCxnSpPr>
            <p:spPr bwMode="gray">
              <a:xfrm>
                <a:off x="5361569" y="2428876"/>
                <a:ext cx="0" cy="1969835"/>
              </a:xfrm>
              <a:prstGeom prst="line">
                <a:avLst/>
              </a:prstGeom>
              <a:ln w="19050">
                <a:solidFill>
                  <a:schemeClr val="accent6">
                    <a:lumMod val="60000"/>
                    <a:lumOff val="40000"/>
                  </a:schemeClr>
                </a:solidFill>
                <a:tailEnd type="none"/>
              </a:ln>
            </p:spPr>
            <p:style>
              <a:lnRef idx="1">
                <a:schemeClr val="accent1"/>
              </a:lnRef>
              <a:fillRef idx="0">
                <a:schemeClr val="accent1"/>
              </a:fillRef>
              <a:effectRef idx="0">
                <a:schemeClr val="accent1"/>
              </a:effectRef>
              <a:fontRef idx="minor">
                <a:schemeClr val="tx1"/>
              </a:fontRef>
            </p:style>
          </p:cxnSp>
        </p:grpSp>
        <p:sp>
          <p:nvSpPr>
            <p:cNvPr id="24" name="Ellipse 23"/>
            <p:cNvSpPr/>
            <p:nvPr/>
          </p:nvSpPr>
          <p:spPr bwMode="gray">
            <a:xfrm>
              <a:off x="5324827" y="2834816"/>
              <a:ext cx="73484" cy="73484"/>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grpSp>
        <p:nvGrpSpPr>
          <p:cNvPr id="38" name="Gruppieren 37"/>
          <p:cNvGrpSpPr/>
          <p:nvPr/>
        </p:nvGrpSpPr>
        <p:grpSpPr bwMode="gray">
          <a:xfrm>
            <a:off x="1498515" y="2719794"/>
            <a:ext cx="3565898" cy="1686087"/>
            <a:chOff x="853702" y="2487382"/>
            <a:chExt cx="3565898" cy="1918500"/>
          </a:xfrm>
        </p:grpSpPr>
        <p:grpSp>
          <p:nvGrpSpPr>
            <p:cNvPr id="18" name="Gruppieren 17"/>
            <p:cNvGrpSpPr/>
            <p:nvPr/>
          </p:nvGrpSpPr>
          <p:grpSpPr bwMode="gray">
            <a:xfrm>
              <a:off x="853702" y="2524124"/>
              <a:ext cx="3565898" cy="1881758"/>
              <a:chOff x="853702" y="1981200"/>
              <a:chExt cx="3565898" cy="2424683"/>
            </a:xfrm>
          </p:grpSpPr>
          <p:sp>
            <p:nvSpPr>
              <p:cNvPr id="7" name="Freeform 6"/>
              <p:cNvSpPr>
                <a:spLocks/>
              </p:cNvSpPr>
              <p:nvPr/>
            </p:nvSpPr>
            <p:spPr bwMode="gray">
              <a:xfrm>
                <a:off x="853702" y="1981200"/>
                <a:ext cx="3565898" cy="2424683"/>
              </a:xfrm>
              <a:custGeom>
                <a:avLst/>
                <a:gdLst>
                  <a:gd name="T0" fmla="*/ 0 w 634"/>
                  <a:gd name="T1" fmla="*/ 137 h 137"/>
                  <a:gd name="T2" fmla="*/ 175 w 634"/>
                  <a:gd name="T3" fmla="*/ 68 h 137"/>
                  <a:gd name="T4" fmla="*/ 317 w 634"/>
                  <a:gd name="T5" fmla="*/ 0 h 137"/>
                  <a:gd name="T6" fmla="*/ 458 w 634"/>
                  <a:gd name="T7" fmla="*/ 78 h 137"/>
                  <a:gd name="T8" fmla="*/ 634 w 634"/>
                  <a:gd name="T9" fmla="*/ 137 h 137"/>
                  <a:gd name="T10" fmla="*/ 0 w 634"/>
                  <a:gd name="T11" fmla="*/ 137 h 137"/>
                </a:gdLst>
                <a:ahLst/>
                <a:cxnLst>
                  <a:cxn ang="0">
                    <a:pos x="T0" y="T1"/>
                  </a:cxn>
                  <a:cxn ang="0">
                    <a:pos x="T2" y="T3"/>
                  </a:cxn>
                  <a:cxn ang="0">
                    <a:pos x="T4" y="T5"/>
                  </a:cxn>
                  <a:cxn ang="0">
                    <a:pos x="T6" y="T7"/>
                  </a:cxn>
                  <a:cxn ang="0">
                    <a:pos x="T8" y="T9"/>
                  </a:cxn>
                  <a:cxn ang="0">
                    <a:pos x="T10" y="T11"/>
                  </a:cxn>
                </a:cxnLst>
                <a:rect l="0" t="0" r="r" b="b"/>
                <a:pathLst>
                  <a:path w="634" h="137">
                    <a:moveTo>
                      <a:pt x="0" y="137"/>
                    </a:moveTo>
                    <a:cubicBezTo>
                      <a:pt x="0" y="137"/>
                      <a:pt x="98" y="132"/>
                      <a:pt x="175" y="68"/>
                    </a:cubicBezTo>
                    <a:cubicBezTo>
                      <a:pt x="252" y="4"/>
                      <a:pt x="288" y="0"/>
                      <a:pt x="317" y="0"/>
                    </a:cubicBezTo>
                    <a:cubicBezTo>
                      <a:pt x="361" y="0"/>
                      <a:pt x="406" y="26"/>
                      <a:pt x="458" y="78"/>
                    </a:cubicBezTo>
                    <a:cubicBezTo>
                      <a:pt x="510" y="130"/>
                      <a:pt x="617" y="137"/>
                      <a:pt x="634" y="137"/>
                    </a:cubicBezTo>
                    <a:lnTo>
                      <a:pt x="0" y="137"/>
                    </a:lnTo>
                    <a:close/>
                  </a:path>
                </a:pathLst>
              </a:custGeom>
              <a:solidFill>
                <a:schemeClr val="accent6">
                  <a:alpha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cxnSp>
            <p:nvCxnSpPr>
              <p:cNvPr id="11" name="Gerade Verbindung 10"/>
              <p:cNvCxnSpPr>
                <a:stCxn id="7" idx="2"/>
              </p:cNvCxnSpPr>
              <p:nvPr/>
            </p:nvCxnSpPr>
            <p:spPr bwMode="gray">
              <a:xfrm>
                <a:off x="2636651" y="1981200"/>
                <a:ext cx="0" cy="2417511"/>
              </a:xfrm>
              <a:prstGeom prst="line">
                <a:avLst/>
              </a:prstGeom>
              <a:ln w="19050">
                <a:solidFill>
                  <a:schemeClr val="accent6"/>
                </a:solidFill>
                <a:tailEnd type="none"/>
              </a:ln>
            </p:spPr>
            <p:style>
              <a:lnRef idx="1">
                <a:schemeClr val="accent1"/>
              </a:lnRef>
              <a:fillRef idx="0">
                <a:schemeClr val="accent1"/>
              </a:fillRef>
              <a:effectRef idx="0">
                <a:schemeClr val="accent1"/>
              </a:effectRef>
              <a:fontRef idx="minor">
                <a:schemeClr val="tx1"/>
              </a:fontRef>
            </p:style>
          </p:cxnSp>
        </p:grpSp>
        <p:sp>
          <p:nvSpPr>
            <p:cNvPr id="25" name="Ellipse 24"/>
            <p:cNvSpPr/>
            <p:nvPr/>
          </p:nvSpPr>
          <p:spPr bwMode="gray">
            <a:xfrm>
              <a:off x="2599909" y="2487382"/>
              <a:ext cx="73484" cy="819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dirty="0"/>
            </a:p>
          </p:txBody>
        </p:sp>
      </p:gr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sp>
        <p:nvSpPr>
          <p:cNvPr id="47" name="Inhaltsplatzhalter 19"/>
          <p:cNvSpPr txBox="1">
            <a:spLocks/>
          </p:cNvSpPr>
          <p:nvPr/>
        </p:nvSpPr>
        <p:spPr bwMode="gray">
          <a:xfrm>
            <a:off x="540000" y="4920132"/>
            <a:ext cx="11109600" cy="885356"/>
          </a:xfrm>
          <a:prstGeom prst="rect">
            <a:avLst/>
          </a:prstGeom>
        </p:spPr>
        <p:txBody>
          <a:bodyP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bg1"/>
                </a:solidFill>
                <a:latin typeface="Bebas Neue" panose="020B0506020202020201" pitchFamily="34" charset="0"/>
              </a:rPr>
              <a:t>Placeholder</a:t>
            </a:r>
            <a:endParaRPr lang="en-US" sz="1500" dirty="0" smtClean="0">
              <a:solidFill>
                <a:schemeClr val="bg1"/>
              </a:solidFill>
              <a:latin typeface="Bebas Neue" panose="020B0506020202020201" pitchFamily="34" charset="0"/>
            </a:endParaRPr>
          </a:p>
          <a:p>
            <a:pPr marL="0" indent="0" algn="ctr">
              <a:buNone/>
            </a:pPr>
            <a:r>
              <a:rPr lang="en-US" sz="1800" dirty="0" smtClean="0">
                <a:solidFill>
                  <a:schemeClr val="bg1"/>
                </a:solidFill>
              </a:rPr>
              <a:t>If you don’t want to use the style and size of the fonts as used in this placeholder </a:t>
            </a:r>
            <a:br>
              <a:rPr lang="en-US" sz="1800" dirty="0" smtClean="0">
                <a:solidFill>
                  <a:schemeClr val="bg1"/>
                </a:solidFill>
              </a:rPr>
            </a:br>
            <a:r>
              <a:rPr lang="en-US" sz="1800" dirty="0" smtClean="0">
                <a:solidFill>
                  <a:schemeClr val="bg1"/>
                </a:solidFill>
              </a:rPr>
              <a:t>it is possible to replace it by selecting different options. </a:t>
            </a:r>
            <a:endParaRPr lang="en-US" sz="1800" dirty="0">
              <a:solidFill>
                <a:schemeClr val="bg1"/>
              </a:solidFill>
            </a:endParaRPr>
          </a:p>
        </p:txBody>
      </p:sp>
      <p:cxnSp>
        <p:nvCxnSpPr>
          <p:cNvPr id="49" name="Gerade Verbindung 48"/>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7584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4" name="Freeform 6"/>
          <p:cNvSpPr>
            <a:spLocks/>
          </p:cNvSpPr>
          <p:nvPr/>
        </p:nvSpPr>
        <p:spPr bwMode="auto">
          <a:xfrm>
            <a:off x="3949517" y="2314825"/>
            <a:ext cx="4291380" cy="2083884"/>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1270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6000" dirty="0" smtClean="0">
                <a:solidFill>
                  <a:schemeClr val="accent1">
                    <a:lumMod val="75000"/>
                  </a:schemeClr>
                </a:solidFill>
                <a:latin typeface="Bebas Neue" panose="020B0506020202020201" pitchFamily="34" charset="0"/>
              </a:rPr>
              <a:t>80</a:t>
            </a:r>
            <a:r>
              <a:rPr lang="en-US" sz="4400" dirty="0" smtClean="0">
                <a:solidFill>
                  <a:schemeClr val="accent1">
                    <a:lumMod val="75000"/>
                  </a:schemeClr>
                </a:solidFill>
                <a:latin typeface="Bebas Neue" panose="020B0506020202020201" pitchFamily="34" charset="0"/>
              </a:rPr>
              <a:t>%</a:t>
            </a:r>
            <a:endParaRPr lang="en-US" sz="4400" dirty="0">
              <a:solidFill>
                <a:schemeClr val="accent1">
                  <a:lumMod val="75000"/>
                </a:schemeClr>
              </a:solidFill>
              <a:latin typeface="Bebas Neue" panose="020B0506020202020201" pitchFamily="34" charset="0"/>
            </a:endParaRPr>
          </a:p>
        </p:txBody>
      </p:sp>
      <p:sp>
        <p:nvSpPr>
          <p:cNvPr id="26" name="Freeform 6"/>
          <p:cNvSpPr>
            <a:spLocks/>
          </p:cNvSpPr>
          <p:nvPr/>
        </p:nvSpPr>
        <p:spPr bwMode="auto">
          <a:xfrm>
            <a:off x="9299395" y="3282379"/>
            <a:ext cx="2298879" cy="1116330"/>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1270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accent6">
                    <a:lumMod val="50000"/>
                  </a:schemeClr>
                </a:solidFill>
                <a:latin typeface="Bebas Neue" panose="020B0506020202020201" pitchFamily="34" charset="0"/>
              </a:rPr>
              <a:t>45</a:t>
            </a:r>
            <a:r>
              <a:rPr lang="en-US" sz="3600" dirty="0" smtClean="0">
                <a:solidFill>
                  <a:schemeClr val="accent6">
                    <a:lumMod val="50000"/>
                  </a:schemeClr>
                </a:solidFill>
                <a:latin typeface="Bebas Neue" panose="020B0506020202020201" pitchFamily="34" charset="0"/>
              </a:rPr>
              <a:t>%</a:t>
            </a:r>
            <a:endParaRPr lang="en-US" sz="3600" dirty="0">
              <a:solidFill>
                <a:schemeClr val="accent6">
                  <a:lumMod val="50000"/>
                </a:schemeClr>
              </a:solidFill>
              <a:latin typeface="Bebas Neue" panose="020B0506020202020201" pitchFamily="34" charset="0"/>
            </a:endParaRPr>
          </a:p>
        </p:txBody>
      </p:sp>
      <p:sp>
        <p:nvSpPr>
          <p:cNvPr id="27" name="Freeform 6"/>
          <p:cNvSpPr>
            <a:spLocks/>
          </p:cNvSpPr>
          <p:nvPr/>
        </p:nvSpPr>
        <p:spPr bwMode="auto">
          <a:xfrm>
            <a:off x="3002279" y="3282379"/>
            <a:ext cx="2298879" cy="1116330"/>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1270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tx2"/>
                </a:solidFill>
                <a:latin typeface="Bebas Neue" panose="020B0506020202020201" pitchFamily="34" charset="0"/>
              </a:rPr>
              <a:t>50</a:t>
            </a:r>
            <a:r>
              <a:rPr lang="en-US" sz="3600" dirty="0" smtClean="0">
                <a:solidFill>
                  <a:schemeClr val="tx2"/>
                </a:solidFill>
                <a:latin typeface="Bebas Neue" panose="020B0506020202020201" pitchFamily="34" charset="0"/>
              </a:rPr>
              <a:t>%</a:t>
            </a:r>
            <a:endParaRPr lang="en-US" sz="3600" dirty="0">
              <a:solidFill>
                <a:schemeClr val="tx2"/>
              </a:solidFill>
              <a:latin typeface="Bebas Neue" panose="020B0506020202020201" pitchFamily="34" charset="0"/>
            </a:endParaRPr>
          </a:p>
        </p:txBody>
      </p:sp>
      <p:sp>
        <p:nvSpPr>
          <p:cNvPr id="28" name="Freeform 6"/>
          <p:cNvSpPr>
            <a:spLocks/>
          </p:cNvSpPr>
          <p:nvPr/>
        </p:nvSpPr>
        <p:spPr bwMode="auto">
          <a:xfrm>
            <a:off x="2253787" y="3781488"/>
            <a:ext cx="1271055" cy="617221"/>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1270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3200" dirty="0" smtClean="0">
                <a:solidFill>
                  <a:schemeClr val="accent6"/>
                </a:solidFill>
                <a:latin typeface="Bebas Neue" panose="020B0506020202020201" pitchFamily="34" charset="0"/>
              </a:rPr>
              <a:t>15</a:t>
            </a:r>
            <a:r>
              <a:rPr lang="en-US" sz="2000" dirty="0" smtClean="0">
                <a:solidFill>
                  <a:schemeClr val="accent6"/>
                </a:solidFill>
                <a:latin typeface="Bebas Neue" panose="020B0506020202020201" pitchFamily="34" charset="0"/>
              </a:rPr>
              <a:t>%</a:t>
            </a:r>
            <a:endParaRPr lang="en-US" sz="2000" dirty="0">
              <a:solidFill>
                <a:schemeClr val="accent6"/>
              </a:solidFill>
              <a:latin typeface="Bebas Neue" panose="020B0506020202020201" pitchFamily="34" charset="0"/>
            </a:endParaRPr>
          </a:p>
        </p:txBody>
      </p:sp>
      <p:sp>
        <p:nvSpPr>
          <p:cNvPr id="29" name="Freeform 6"/>
          <p:cNvSpPr>
            <a:spLocks/>
          </p:cNvSpPr>
          <p:nvPr/>
        </p:nvSpPr>
        <p:spPr bwMode="auto">
          <a:xfrm>
            <a:off x="590550" y="3449594"/>
            <a:ext cx="1954530" cy="949115"/>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1270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accent3"/>
                </a:solidFill>
                <a:latin typeface="Bebas Neue" panose="020B0506020202020201" pitchFamily="34" charset="0"/>
              </a:rPr>
              <a:t>45</a:t>
            </a:r>
            <a:r>
              <a:rPr lang="en-US" sz="3600" dirty="0" smtClean="0">
                <a:solidFill>
                  <a:schemeClr val="accent3"/>
                </a:solidFill>
                <a:latin typeface="Bebas Neue" panose="020B0506020202020201" pitchFamily="34" charset="0"/>
              </a:rPr>
              <a:t>%</a:t>
            </a:r>
            <a:endParaRPr lang="en-US" sz="3600" dirty="0">
              <a:solidFill>
                <a:schemeClr val="accent3"/>
              </a:solidFill>
              <a:latin typeface="Bebas Neue" panose="020B0506020202020201" pitchFamily="34" charset="0"/>
            </a:endParaRPr>
          </a:p>
        </p:txBody>
      </p:sp>
      <p:sp>
        <p:nvSpPr>
          <p:cNvPr id="30" name="Freeform 6"/>
          <p:cNvSpPr>
            <a:spLocks/>
          </p:cNvSpPr>
          <p:nvPr/>
        </p:nvSpPr>
        <p:spPr bwMode="auto">
          <a:xfrm>
            <a:off x="6689725" y="3449594"/>
            <a:ext cx="1954530" cy="949115"/>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1270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accent3">
                    <a:lumMod val="75000"/>
                  </a:schemeClr>
                </a:solidFill>
                <a:latin typeface="Bebas Neue" panose="020B0506020202020201" pitchFamily="34" charset="0"/>
              </a:rPr>
              <a:t>40</a:t>
            </a:r>
            <a:r>
              <a:rPr lang="en-US" sz="3600" dirty="0" smtClean="0">
                <a:solidFill>
                  <a:schemeClr val="accent3">
                    <a:lumMod val="75000"/>
                  </a:schemeClr>
                </a:solidFill>
                <a:latin typeface="Bebas Neue" panose="020B0506020202020201" pitchFamily="34" charset="0"/>
              </a:rPr>
              <a:t>%</a:t>
            </a:r>
            <a:endParaRPr lang="en-US" sz="3600" dirty="0">
              <a:solidFill>
                <a:schemeClr val="accent3">
                  <a:lumMod val="75000"/>
                </a:schemeClr>
              </a:solidFill>
              <a:latin typeface="Bebas Neue" panose="020B0506020202020201" pitchFamily="34" charset="0"/>
            </a:endParaRPr>
          </a:p>
        </p:txBody>
      </p:sp>
      <p:sp>
        <p:nvSpPr>
          <p:cNvPr id="31" name="Freeform 6"/>
          <p:cNvSpPr>
            <a:spLocks/>
          </p:cNvSpPr>
          <p:nvPr/>
        </p:nvSpPr>
        <p:spPr bwMode="auto">
          <a:xfrm>
            <a:off x="8497785" y="3781488"/>
            <a:ext cx="1271055" cy="617221"/>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lumMod val="95000"/>
              <a:alpha val="60000"/>
            </a:schemeClr>
          </a:solidFill>
          <a:ln w="12700">
            <a:solidFill>
              <a:schemeClr val="bg1">
                <a:lumMod val="50000"/>
              </a:schemeClr>
            </a:solidFill>
            <a:prstDash val="dash"/>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3200" dirty="0" smtClean="0">
                <a:solidFill>
                  <a:schemeClr val="accent1">
                    <a:lumMod val="60000"/>
                    <a:lumOff val="40000"/>
                  </a:schemeClr>
                </a:solidFill>
                <a:latin typeface="Bebas Neue" panose="020B0506020202020201" pitchFamily="34" charset="0"/>
              </a:rPr>
              <a:t>10</a:t>
            </a:r>
            <a:r>
              <a:rPr lang="en-US" sz="2000" dirty="0" smtClean="0">
                <a:solidFill>
                  <a:schemeClr val="accent1">
                    <a:lumMod val="60000"/>
                    <a:lumOff val="40000"/>
                  </a:schemeClr>
                </a:solidFill>
                <a:latin typeface="Bebas Neue" panose="020B0506020202020201" pitchFamily="34" charset="0"/>
              </a:rPr>
              <a:t>%</a:t>
            </a:r>
            <a:endParaRPr lang="en-US" sz="2000" dirty="0">
              <a:solidFill>
                <a:schemeClr val="accent1">
                  <a:lumMod val="60000"/>
                  <a:lumOff val="40000"/>
                </a:schemeClr>
              </a:solidFill>
              <a:latin typeface="Bebas Neue" panose="020B0506020202020201" pitchFamily="34" charset="0"/>
            </a:endParaRPr>
          </a:p>
        </p:txBody>
      </p:sp>
      <p:sp>
        <p:nvSpPr>
          <p:cNvPr id="2" name="Title"/>
          <p:cNvSpPr>
            <a:spLocks noGrp="1"/>
          </p:cNvSpPr>
          <p:nvPr>
            <p:ph type="title"/>
          </p:nvPr>
        </p:nvSpPr>
        <p:spPr/>
        <p:txBody>
          <a:bodyPr/>
          <a:lstStyle/>
          <a:p>
            <a:r>
              <a:rPr lang="en-US" dirty="0" smtClean="0"/>
              <a:t>Infographics – Diagrams</a:t>
            </a:r>
            <a:endParaRPr lang="en-US" dirty="0"/>
          </a:p>
        </p:txBody>
      </p:sp>
      <p:sp>
        <p:nvSpPr>
          <p:cNvPr id="23" name="Inhaltsplatzhalter 19"/>
          <p:cNvSpPr txBox="1">
            <a:spLocks/>
          </p:cNvSpPr>
          <p:nvPr/>
        </p:nvSpPr>
        <p:spPr>
          <a:xfrm>
            <a:off x="540000" y="4920132"/>
            <a:ext cx="11109600" cy="885356"/>
          </a:xfrm>
          <a:prstGeom prst="rect">
            <a:avLst/>
          </a:prstGeom>
        </p:spPr>
        <p:txBody>
          <a:bodyP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1"/>
                </a:solidFill>
                <a:latin typeface="Bebas Neue" panose="020B0506020202020201" pitchFamily="34" charset="0"/>
              </a:rPr>
              <a:t>placeholder</a:t>
            </a:r>
            <a:endParaRPr lang="en-US" sz="1500" dirty="0" smtClean="0">
              <a:solidFill>
                <a:schemeClr val="accent1"/>
              </a:solidFill>
              <a:latin typeface="Bebas Neue" panose="020B0506020202020201" pitchFamily="34" charset="0"/>
            </a:endParaRPr>
          </a:p>
          <a:p>
            <a:pPr marL="0" indent="0" algn="ctr">
              <a:buNone/>
            </a:pPr>
            <a:r>
              <a:rPr lang="en-US" sz="1800" dirty="0" smtClean="0"/>
              <a:t>If you don’t want to use the style and size of the fonts as used in this placeholder </a:t>
            </a:r>
            <a:br>
              <a:rPr lang="en-US" sz="1800" dirty="0" smtClean="0"/>
            </a:br>
            <a:r>
              <a:rPr lang="en-US" sz="1800" dirty="0" smtClean="0"/>
              <a:t>it is possible to replace it by selecting different options. </a:t>
            </a:r>
            <a:endParaRPr lang="en-US" sz="1800" dirty="0"/>
          </a:p>
        </p:txBody>
      </p:sp>
      <p:pic>
        <p:nvPicPr>
          <p:cNvPr id="12"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Gerade Verbindung 12"/>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8564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hteck 11"/>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aphicFrame>
        <p:nvGraphicFramePr>
          <p:cNvPr id="3" name="Diagramm 2"/>
          <p:cNvGraphicFramePr/>
          <p:nvPr>
            <p:extLst>
              <p:ext uri="{D42A27DB-BD31-4B8C-83A1-F6EECF244321}">
                <p14:modId xmlns:p14="http://schemas.microsoft.com/office/powerpoint/2010/main" val="2843193081"/>
              </p:ext>
            </p:extLst>
          </p:nvPr>
        </p:nvGraphicFramePr>
        <p:xfrm>
          <a:off x="448275" y="720019"/>
          <a:ext cx="11292276" cy="5417961"/>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cxnSp>
        <p:nvCxnSpPr>
          <p:cNvPr id="8" name="Gerade Verbindung 7"/>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2000" dirty="0" smtClean="0">
                <a:solidFill>
                  <a:schemeClr val="bg1"/>
                </a:solidFill>
                <a:latin typeface="Bebas Neue" panose="020B0506020202020201" pitchFamily="34" charset="0"/>
              </a:rPr>
              <a:t>If you don’t want to use the style and size of the fonts as used in this placeholder it is possible to replace it by selecting different options.</a:t>
            </a:r>
            <a:endParaRPr lang="en-US" sz="2000" dirty="0">
              <a:solidFill>
                <a:schemeClr val="bg1"/>
              </a:solidFill>
              <a:latin typeface="Bebas Neue" panose="020B0506020202020201" pitchFamily="34" charset="0"/>
            </a:endParaRPr>
          </a:p>
        </p:txBody>
      </p:sp>
      <p:sp>
        <p:nvSpPr>
          <p:cNvPr id="10"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cxnSp>
        <p:nvCxnSpPr>
          <p:cNvPr id="11" name="Gerade Verbindung 10"/>
          <p:cNvCxnSpPr/>
          <p:nvPr/>
        </p:nvCxnSpPr>
        <p:spPr bwMode="gray">
          <a:xfrm>
            <a:off x="6090489"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13"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4" name="Rechteck 13"/>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5" name="Gruppieren 14"/>
            <p:cNvGrpSpPr/>
            <p:nvPr/>
          </p:nvGrpSpPr>
          <p:grpSpPr bwMode="gray">
            <a:xfrm>
              <a:off x="9144000" y="569121"/>
              <a:ext cx="297657" cy="962022"/>
              <a:chOff x="9144000" y="569121"/>
              <a:chExt cx="297657" cy="962022"/>
            </a:xfrm>
          </p:grpSpPr>
          <p:cxnSp>
            <p:nvCxnSpPr>
              <p:cNvPr id="16"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7"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8"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67305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hteck 3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aphicFrame>
        <p:nvGraphicFramePr>
          <p:cNvPr id="55" name="Diagramm 54"/>
          <p:cNvGraphicFramePr/>
          <p:nvPr>
            <p:extLst>
              <p:ext uri="{D42A27DB-BD31-4B8C-83A1-F6EECF244321}">
                <p14:modId xmlns:p14="http://schemas.microsoft.com/office/powerpoint/2010/main" val="3270976591"/>
              </p:ext>
            </p:extLst>
          </p:nvPr>
        </p:nvGraphicFramePr>
        <p:xfrm>
          <a:off x="590550" y="1560513"/>
          <a:ext cx="11007725" cy="2838198"/>
        </p:xfrm>
        <a:graphic>
          <a:graphicData uri="http://schemas.openxmlformats.org/drawingml/2006/chart">
            <c:chart xmlns:c="http://schemas.openxmlformats.org/drawingml/2006/chart" xmlns:r="http://schemas.openxmlformats.org/officeDocument/2006/relationships" r:id="rId2"/>
          </a:graphicData>
        </a:graphic>
      </p:graphicFrame>
      <p:grpSp>
        <p:nvGrpSpPr>
          <p:cNvPr id="93" name="Gruppieren 92"/>
          <p:cNvGrpSpPr/>
          <p:nvPr/>
        </p:nvGrpSpPr>
        <p:grpSpPr>
          <a:xfrm>
            <a:off x="1959061" y="2411413"/>
            <a:ext cx="711028" cy="1580674"/>
            <a:chOff x="1920961" y="2392363"/>
            <a:chExt cx="711028" cy="1580674"/>
          </a:xfrm>
        </p:grpSpPr>
        <p:grpSp>
          <p:nvGrpSpPr>
            <p:cNvPr id="88" name="Gruppieren 87"/>
            <p:cNvGrpSpPr/>
            <p:nvPr/>
          </p:nvGrpSpPr>
          <p:grpSpPr>
            <a:xfrm>
              <a:off x="1983581" y="2964181"/>
              <a:ext cx="585788" cy="1008856"/>
              <a:chOff x="1983581" y="2964181"/>
              <a:chExt cx="585788" cy="1008856"/>
            </a:xfrm>
          </p:grpSpPr>
          <p:sp>
            <p:nvSpPr>
              <p:cNvPr id="73" name="Ellipse 72"/>
              <p:cNvSpPr/>
              <p:nvPr/>
            </p:nvSpPr>
            <p:spPr>
              <a:xfrm>
                <a:off x="1983581" y="3387249"/>
                <a:ext cx="585788" cy="585788"/>
              </a:xfrm>
              <a:prstGeom prst="ellipse">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74" name="Gerade Verbindung 73"/>
              <p:cNvCxnSpPr/>
              <p:nvPr/>
            </p:nvCxnSpPr>
            <p:spPr>
              <a:xfrm>
                <a:off x="2276475" y="2964181"/>
                <a:ext cx="0" cy="412750"/>
              </a:xfrm>
              <a:prstGeom prst="line">
                <a:avLst/>
              </a:prstGeom>
              <a:solidFill>
                <a:schemeClr val="bg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cxnSp>
        </p:grpSp>
        <p:sp>
          <p:nvSpPr>
            <p:cNvPr id="75" name="Rechteck 74"/>
            <p:cNvSpPr/>
            <p:nvPr/>
          </p:nvSpPr>
          <p:spPr bwMode="gray">
            <a:xfrm>
              <a:off x="1920961" y="2392363"/>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chemeClr val="tx2"/>
                  </a:solidFill>
                  <a:latin typeface="Bebas Neue" panose="020B0506020202020201" pitchFamily="34" charset="0"/>
                  <a:ea typeface="Arial"/>
                  <a:cs typeface="Arial"/>
                </a:rPr>
                <a:t>2</a:t>
              </a:r>
              <a:endParaRPr lang="en-US" sz="2400" dirty="0">
                <a:solidFill>
                  <a:schemeClr val="tx2"/>
                </a:solidFill>
                <a:latin typeface="Bebas Neue" panose="020B0506020202020201" pitchFamily="34" charset="0"/>
                <a:ea typeface="Arial"/>
                <a:cs typeface="Arial"/>
              </a:endParaRPr>
            </a:p>
          </p:txBody>
        </p:sp>
      </p:grpSp>
      <p:grpSp>
        <p:nvGrpSpPr>
          <p:cNvPr id="92" name="Gruppieren 91"/>
          <p:cNvGrpSpPr/>
          <p:nvPr/>
        </p:nvGrpSpPr>
        <p:grpSpPr>
          <a:xfrm>
            <a:off x="3502112" y="2203133"/>
            <a:ext cx="711028" cy="1515111"/>
            <a:chOff x="3597362" y="2193608"/>
            <a:chExt cx="711028" cy="1515111"/>
          </a:xfrm>
        </p:grpSpPr>
        <p:grpSp>
          <p:nvGrpSpPr>
            <p:cNvPr id="5" name="Gruppieren 4"/>
            <p:cNvGrpSpPr/>
            <p:nvPr/>
          </p:nvGrpSpPr>
          <p:grpSpPr>
            <a:xfrm>
              <a:off x="3659982" y="2719706"/>
              <a:ext cx="585788" cy="989013"/>
              <a:chOff x="3659982" y="2748281"/>
              <a:chExt cx="585788" cy="989013"/>
            </a:xfrm>
          </p:grpSpPr>
          <p:sp>
            <p:nvSpPr>
              <p:cNvPr id="77" name="Ellipse 76"/>
              <p:cNvSpPr/>
              <p:nvPr/>
            </p:nvSpPr>
            <p:spPr>
              <a:xfrm>
                <a:off x="3659982" y="3151506"/>
                <a:ext cx="585788" cy="585788"/>
              </a:xfrm>
              <a:prstGeom prst="ellipse">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78" name="Gerade Verbindung 77"/>
              <p:cNvCxnSpPr/>
              <p:nvPr/>
            </p:nvCxnSpPr>
            <p:spPr>
              <a:xfrm>
                <a:off x="3952876" y="2748281"/>
                <a:ext cx="0" cy="412750"/>
              </a:xfrm>
              <a:prstGeom prst="line">
                <a:avLst/>
              </a:prstGeom>
              <a:solidFill>
                <a:schemeClr val="bg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cxnSp>
        </p:grpSp>
        <p:sp>
          <p:nvSpPr>
            <p:cNvPr id="79" name="Rechteck 78"/>
            <p:cNvSpPr/>
            <p:nvPr/>
          </p:nvSpPr>
          <p:spPr bwMode="gray">
            <a:xfrm>
              <a:off x="3597362" y="2193608"/>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chemeClr val="tx2"/>
                  </a:solidFill>
                  <a:latin typeface="Bebas Neue" panose="020B0506020202020201" pitchFamily="34" charset="0"/>
                  <a:ea typeface="Arial"/>
                  <a:cs typeface="Arial"/>
                </a:rPr>
                <a:t>3</a:t>
              </a:r>
              <a:endParaRPr lang="en-US" sz="2400" dirty="0">
                <a:solidFill>
                  <a:schemeClr val="tx2"/>
                </a:solidFill>
                <a:latin typeface="Bebas Neue" panose="020B0506020202020201" pitchFamily="34" charset="0"/>
                <a:ea typeface="Arial"/>
                <a:cs typeface="Arial"/>
              </a:endParaRPr>
            </a:p>
          </p:txBody>
        </p:sp>
      </p:grpSp>
      <p:grpSp>
        <p:nvGrpSpPr>
          <p:cNvPr id="91" name="Gruppieren 90"/>
          <p:cNvGrpSpPr/>
          <p:nvPr/>
        </p:nvGrpSpPr>
        <p:grpSpPr>
          <a:xfrm>
            <a:off x="8140787" y="2658587"/>
            <a:ext cx="711028" cy="1599407"/>
            <a:chOff x="8645612" y="2639537"/>
            <a:chExt cx="711028" cy="1599407"/>
          </a:xfrm>
        </p:grpSpPr>
        <p:grpSp>
          <p:nvGrpSpPr>
            <p:cNvPr id="6" name="Gruppieren 5"/>
            <p:cNvGrpSpPr/>
            <p:nvPr/>
          </p:nvGrpSpPr>
          <p:grpSpPr>
            <a:xfrm>
              <a:off x="8717757" y="3249455"/>
              <a:ext cx="585788" cy="989489"/>
              <a:chOff x="8708232" y="3211355"/>
              <a:chExt cx="585788" cy="989489"/>
            </a:xfrm>
          </p:grpSpPr>
          <p:sp>
            <p:nvSpPr>
              <p:cNvPr id="81" name="Ellipse 80"/>
              <p:cNvSpPr/>
              <p:nvPr/>
            </p:nvSpPr>
            <p:spPr>
              <a:xfrm>
                <a:off x="8708232" y="3615056"/>
                <a:ext cx="585788" cy="585788"/>
              </a:xfrm>
              <a:prstGeom prst="ellipse">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82" name="Gerade Verbindung 81"/>
              <p:cNvCxnSpPr/>
              <p:nvPr/>
            </p:nvCxnSpPr>
            <p:spPr>
              <a:xfrm>
                <a:off x="9001126" y="3211355"/>
                <a:ext cx="0" cy="412750"/>
              </a:xfrm>
              <a:prstGeom prst="line">
                <a:avLst/>
              </a:prstGeom>
              <a:solidFill>
                <a:schemeClr val="bg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cxnSp>
        </p:grpSp>
        <p:sp>
          <p:nvSpPr>
            <p:cNvPr id="83" name="Rechteck 82"/>
            <p:cNvSpPr/>
            <p:nvPr/>
          </p:nvSpPr>
          <p:spPr bwMode="gray">
            <a:xfrm>
              <a:off x="8645612" y="2639537"/>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chemeClr val="tx2"/>
                  </a:solidFill>
                  <a:latin typeface="Bebas Neue" panose="020B0506020202020201" pitchFamily="34" charset="0"/>
                  <a:ea typeface="Arial"/>
                  <a:cs typeface="Arial"/>
                </a:rPr>
                <a:t>1</a:t>
              </a:r>
              <a:endParaRPr lang="en-US" sz="2400" dirty="0">
                <a:solidFill>
                  <a:schemeClr val="tx2"/>
                </a:solidFill>
                <a:latin typeface="Bebas Neue" panose="020B0506020202020201" pitchFamily="34" charset="0"/>
                <a:ea typeface="Arial"/>
                <a:cs typeface="Arial"/>
              </a:endParaRPr>
            </a:p>
          </p:txBody>
        </p:sp>
      </p:grpSp>
      <p:grpSp>
        <p:nvGrpSpPr>
          <p:cNvPr id="90" name="Gruppieren 89"/>
          <p:cNvGrpSpPr/>
          <p:nvPr/>
        </p:nvGrpSpPr>
        <p:grpSpPr>
          <a:xfrm>
            <a:off x="9688454" y="2658587"/>
            <a:ext cx="711028" cy="1599407"/>
            <a:chOff x="10326629" y="2639537"/>
            <a:chExt cx="711028" cy="1599407"/>
          </a:xfrm>
        </p:grpSpPr>
        <p:grpSp>
          <p:nvGrpSpPr>
            <p:cNvPr id="9" name="Gruppieren 8"/>
            <p:cNvGrpSpPr/>
            <p:nvPr/>
          </p:nvGrpSpPr>
          <p:grpSpPr>
            <a:xfrm>
              <a:off x="10398774" y="3249455"/>
              <a:ext cx="585788" cy="989489"/>
              <a:chOff x="10389249" y="3211355"/>
              <a:chExt cx="585788" cy="989489"/>
            </a:xfrm>
          </p:grpSpPr>
          <p:sp>
            <p:nvSpPr>
              <p:cNvPr id="85" name="Ellipse 84"/>
              <p:cNvSpPr/>
              <p:nvPr/>
            </p:nvSpPr>
            <p:spPr>
              <a:xfrm>
                <a:off x="10389249" y="3615056"/>
                <a:ext cx="585788" cy="585788"/>
              </a:xfrm>
              <a:prstGeom prst="ellipse">
                <a:avLst/>
              </a:prstGeom>
              <a:solidFill>
                <a:schemeClr val="tx2">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86" name="Gerade Verbindung 85"/>
              <p:cNvCxnSpPr/>
              <p:nvPr/>
            </p:nvCxnSpPr>
            <p:spPr>
              <a:xfrm>
                <a:off x="10676429" y="3211355"/>
                <a:ext cx="0" cy="412750"/>
              </a:xfrm>
              <a:prstGeom prst="line">
                <a:avLst/>
              </a:prstGeom>
              <a:solidFill>
                <a:schemeClr val="bg1">
                  <a:alpha val="1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cxnSp>
        </p:grpSp>
        <p:sp>
          <p:nvSpPr>
            <p:cNvPr id="87" name="Rechteck 86"/>
            <p:cNvSpPr/>
            <p:nvPr/>
          </p:nvSpPr>
          <p:spPr bwMode="gray">
            <a:xfrm>
              <a:off x="10326629" y="2639537"/>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chemeClr val="tx2"/>
                  </a:solidFill>
                  <a:latin typeface="Bebas Neue" panose="020B0506020202020201" pitchFamily="34" charset="0"/>
                  <a:ea typeface="Arial"/>
                  <a:cs typeface="Arial"/>
                </a:rPr>
                <a:t>1</a:t>
              </a:r>
              <a:endParaRPr lang="en-US" sz="2400" dirty="0">
                <a:solidFill>
                  <a:schemeClr val="tx2"/>
                </a:solidFill>
                <a:latin typeface="Bebas Neue" panose="020B0506020202020201" pitchFamily="34" charset="0"/>
                <a:ea typeface="Arial"/>
                <a:cs typeface="Arial"/>
              </a:endParaRPr>
            </a:p>
          </p:txBody>
        </p:sp>
      </p:grpSp>
      <p:cxnSp>
        <p:nvCxnSpPr>
          <p:cNvPr id="27" name="Gerade Verbindung 26"/>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Inhaltsplatzhalter 19"/>
          <p:cNvSpPr txBox="1">
            <a:spLocks/>
          </p:cNvSpPr>
          <p:nvPr/>
        </p:nvSpPr>
        <p:spPr>
          <a:xfrm>
            <a:off x="540000"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000" dirty="0" smtClean="0">
                <a:solidFill>
                  <a:schemeClr val="accent1"/>
                </a:solidFill>
                <a:latin typeface="Bebas Neue" panose="020B0506020202020201" pitchFamily="34" charset="0"/>
              </a:rPr>
              <a:t>PLACEHOLDER</a:t>
            </a:r>
            <a:r>
              <a:rPr lang="en-US" sz="1500" dirty="0" smtClean="0"/>
              <a:t/>
            </a:r>
            <a:br>
              <a:rPr lang="en-US" sz="1500" dirty="0" smtClean="0"/>
            </a:br>
            <a:r>
              <a:rPr lang="en-US" sz="1800" dirty="0" smtClean="0"/>
              <a:t>If you don’t want to use the style and size of the fonts as used in this placeholder it is possible to replace it by selecting different options.</a:t>
            </a:r>
            <a:endParaRPr lang="en-US" sz="1800" dirty="0"/>
          </a:p>
        </p:txBody>
      </p:sp>
      <p:sp>
        <p:nvSpPr>
          <p:cNvPr id="29" name="Inhaltsplatzhalter 19"/>
          <p:cNvSpPr txBox="1">
            <a:spLocks/>
          </p:cNvSpPr>
          <p:nvPr/>
        </p:nvSpPr>
        <p:spPr>
          <a:xfrm>
            <a:off x="6190302"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000" dirty="0" smtClean="0">
                <a:solidFill>
                  <a:schemeClr val="accent3"/>
                </a:solidFill>
                <a:latin typeface="Bebas Neue" panose="020B0506020202020201" pitchFamily="34" charset="0"/>
              </a:rPr>
              <a:t>PLACEHOLDER</a:t>
            </a:r>
            <a:r>
              <a:rPr lang="en-US" sz="1500" dirty="0" smtClean="0"/>
              <a:t/>
            </a:r>
            <a:br>
              <a:rPr lang="en-US" sz="1500" dirty="0" smtClean="0"/>
            </a:br>
            <a:r>
              <a:rPr lang="en-US" sz="1800" dirty="0" smtClean="0"/>
              <a:t>If you don’t want to use the style and size of the fonts as used in this placeholder it is possible to replace it by selecting different options.</a:t>
            </a:r>
            <a:endParaRPr lang="en-US" sz="1800" dirty="0"/>
          </a:p>
        </p:txBody>
      </p:sp>
      <p:cxnSp>
        <p:nvCxnSpPr>
          <p:cNvPr id="30" name="Gerade Verbindung 29"/>
          <p:cNvCxnSpPr/>
          <p:nvPr/>
        </p:nvCxnSpPr>
        <p:spPr>
          <a:xfrm>
            <a:off x="6090489" y="4842656"/>
            <a:ext cx="0" cy="962832"/>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32"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33" name="Rechteck 3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4" name="Gruppieren 33"/>
            <p:cNvGrpSpPr/>
            <p:nvPr/>
          </p:nvGrpSpPr>
          <p:grpSpPr bwMode="gray">
            <a:xfrm>
              <a:off x="9144000" y="569121"/>
              <a:ext cx="297657" cy="962022"/>
              <a:chOff x="9144000" y="569121"/>
              <a:chExt cx="297657" cy="962022"/>
            </a:xfrm>
          </p:grpSpPr>
          <p:cxnSp>
            <p:nvCxnSpPr>
              <p:cNvPr id="35"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6"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7"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4148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hteck 19"/>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4" name="Gruppieren 3"/>
          <p:cNvGrpSpPr/>
          <p:nvPr/>
        </p:nvGrpSpPr>
        <p:grpSpPr bwMode="gray">
          <a:xfrm>
            <a:off x="1031557" y="2971390"/>
            <a:ext cx="2859406" cy="2859406"/>
            <a:chOff x="1031557" y="2969008"/>
            <a:chExt cx="2859406" cy="2859406"/>
          </a:xfrm>
        </p:grpSpPr>
        <p:sp>
          <p:nvSpPr>
            <p:cNvPr id="40" name="Halbbogen 39"/>
            <p:cNvSpPr/>
            <p:nvPr/>
          </p:nvSpPr>
          <p:spPr bwMode="gray">
            <a:xfrm>
              <a:off x="1031557" y="2969008"/>
              <a:ext cx="2859406" cy="2859406"/>
            </a:xfrm>
            <a:prstGeom prst="blockArc">
              <a:avLst>
                <a:gd name="adj1" fmla="val 10800000"/>
                <a:gd name="adj2" fmla="val 0"/>
                <a:gd name="adj3" fmla="val 9568"/>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3" name="Halbbogen 2"/>
            <p:cNvSpPr/>
            <p:nvPr/>
          </p:nvSpPr>
          <p:spPr bwMode="gray">
            <a:xfrm>
              <a:off x="1277237" y="3214688"/>
              <a:ext cx="2368046" cy="2368046"/>
            </a:xfrm>
            <a:prstGeom prst="blockArc">
              <a:avLst>
                <a:gd name="adj1" fmla="val 10800000"/>
                <a:gd name="adj2" fmla="val 0"/>
                <a:gd name="adj3" fmla="val 9568"/>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grpSp>
        <p:nvGrpSpPr>
          <p:cNvPr id="42" name="Gruppieren 41"/>
          <p:cNvGrpSpPr/>
          <p:nvPr/>
        </p:nvGrpSpPr>
        <p:grpSpPr bwMode="gray">
          <a:xfrm>
            <a:off x="3645282" y="2691387"/>
            <a:ext cx="3418457" cy="3418457"/>
            <a:chOff x="1031557" y="2969008"/>
            <a:chExt cx="2859406" cy="2859406"/>
          </a:xfrm>
        </p:grpSpPr>
        <p:sp>
          <p:nvSpPr>
            <p:cNvPr id="43" name="Halbbogen 42"/>
            <p:cNvSpPr/>
            <p:nvPr/>
          </p:nvSpPr>
          <p:spPr bwMode="gray">
            <a:xfrm>
              <a:off x="1031557" y="2969008"/>
              <a:ext cx="2859406" cy="2859406"/>
            </a:xfrm>
            <a:prstGeom prst="blockArc">
              <a:avLst>
                <a:gd name="adj1" fmla="val 10800000"/>
                <a:gd name="adj2" fmla="val 0"/>
                <a:gd name="adj3" fmla="val 9568"/>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44" name="Halbbogen 43"/>
            <p:cNvSpPr/>
            <p:nvPr/>
          </p:nvSpPr>
          <p:spPr bwMode="gray">
            <a:xfrm>
              <a:off x="1277237" y="3214688"/>
              <a:ext cx="2368046" cy="2368046"/>
            </a:xfrm>
            <a:prstGeom prst="blockArc">
              <a:avLst>
                <a:gd name="adj1" fmla="val 10800000"/>
                <a:gd name="adj2" fmla="val 0"/>
                <a:gd name="adj3" fmla="val 956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grpSp>
        <p:nvGrpSpPr>
          <p:cNvPr id="45" name="Gruppieren 44"/>
          <p:cNvGrpSpPr/>
          <p:nvPr/>
        </p:nvGrpSpPr>
        <p:grpSpPr bwMode="gray">
          <a:xfrm>
            <a:off x="6770026" y="2230649"/>
            <a:ext cx="4339934" cy="4339934"/>
            <a:chOff x="1031557" y="2969008"/>
            <a:chExt cx="2859406" cy="2859406"/>
          </a:xfrm>
        </p:grpSpPr>
        <p:sp>
          <p:nvSpPr>
            <p:cNvPr id="46" name="Halbbogen 45"/>
            <p:cNvSpPr/>
            <p:nvPr/>
          </p:nvSpPr>
          <p:spPr bwMode="gray">
            <a:xfrm>
              <a:off x="1031557" y="2969008"/>
              <a:ext cx="2859406" cy="2859406"/>
            </a:xfrm>
            <a:prstGeom prst="blockArc">
              <a:avLst>
                <a:gd name="adj1" fmla="val 10800000"/>
                <a:gd name="adj2" fmla="val 0"/>
                <a:gd name="adj3" fmla="val 9568"/>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47" name="Halbbogen 46"/>
            <p:cNvSpPr/>
            <p:nvPr/>
          </p:nvSpPr>
          <p:spPr bwMode="gray">
            <a:xfrm>
              <a:off x="1277237" y="3214688"/>
              <a:ext cx="2368046" cy="2368046"/>
            </a:xfrm>
            <a:prstGeom prst="blockArc">
              <a:avLst>
                <a:gd name="adj1" fmla="val 10800000"/>
                <a:gd name="adj2" fmla="val 0"/>
                <a:gd name="adj3" fmla="val 956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sp>
        <p:nvSpPr>
          <p:cNvPr id="5" name="Rechteck 4"/>
          <p:cNvSpPr/>
          <p:nvPr/>
        </p:nvSpPr>
        <p:spPr bwMode="gray">
          <a:xfrm>
            <a:off x="1668780" y="3451860"/>
            <a:ext cx="1584960" cy="937444"/>
          </a:xfrm>
          <a:prstGeom prst="rect">
            <a:avLst/>
          </a:prstGeom>
        </p:spPr>
        <p:txBody>
          <a:bodyPr wrap="none" lIns="0" tIns="0" rIns="0" bIns="0" anchor="b">
            <a:noAutofit/>
          </a:bodyPr>
          <a:lstStyle/>
          <a:p>
            <a:pPr algn="ctr">
              <a:lnSpc>
                <a:spcPct val="90000"/>
              </a:lnSpc>
              <a:spcAft>
                <a:spcPts val="1000"/>
              </a:spcAft>
            </a:pPr>
            <a:r>
              <a:rPr lang="en-US" sz="3600" dirty="0" smtClean="0">
                <a:solidFill>
                  <a:schemeClr val="bg1"/>
                </a:solidFill>
                <a:latin typeface="Bebas Neue" panose="020B0506020202020201" pitchFamily="34" charset="0"/>
              </a:rPr>
              <a:t>2016</a:t>
            </a:r>
            <a:endParaRPr lang="en-US" sz="3600" dirty="0">
              <a:solidFill>
                <a:schemeClr val="bg1"/>
              </a:solidFill>
              <a:latin typeface="Bebas Neue" panose="020B0506020202020201" pitchFamily="34" charset="0"/>
            </a:endParaRPr>
          </a:p>
        </p:txBody>
      </p:sp>
      <p:sp>
        <p:nvSpPr>
          <p:cNvPr id="49" name="Rechteck 48"/>
          <p:cNvSpPr/>
          <p:nvPr/>
        </p:nvSpPr>
        <p:spPr bwMode="gray">
          <a:xfrm>
            <a:off x="4562031" y="3451860"/>
            <a:ext cx="1584960" cy="937444"/>
          </a:xfrm>
          <a:prstGeom prst="rect">
            <a:avLst/>
          </a:prstGeom>
        </p:spPr>
        <p:txBody>
          <a:bodyPr wrap="none" lIns="0" tIns="0" rIns="0" bIns="0" anchor="b">
            <a:noAutofit/>
          </a:bodyPr>
          <a:lstStyle/>
          <a:p>
            <a:pPr algn="ctr">
              <a:lnSpc>
                <a:spcPct val="90000"/>
              </a:lnSpc>
              <a:spcAft>
                <a:spcPts val="1000"/>
              </a:spcAft>
            </a:pPr>
            <a:r>
              <a:rPr lang="en-US" sz="3600" dirty="0" smtClean="0">
                <a:solidFill>
                  <a:schemeClr val="bg1"/>
                </a:solidFill>
                <a:latin typeface="Bebas Neue" panose="020B0506020202020201" pitchFamily="34" charset="0"/>
              </a:rPr>
              <a:t>2017</a:t>
            </a:r>
            <a:endParaRPr lang="en-US" sz="3600" dirty="0">
              <a:solidFill>
                <a:schemeClr val="bg1"/>
              </a:solidFill>
              <a:latin typeface="Bebas Neue" panose="020B0506020202020201" pitchFamily="34" charset="0"/>
            </a:endParaRPr>
          </a:p>
        </p:txBody>
      </p:sp>
      <p:sp>
        <p:nvSpPr>
          <p:cNvPr id="50" name="Rechteck 49"/>
          <p:cNvSpPr/>
          <p:nvPr/>
        </p:nvSpPr>
        <p:spPr bwMode="gray">
          <a:xfrm>
            <a:off x="8147513" y="3451860"/>
            <a:ext cx="1584960" cy="937444"/>
          </a:xfrm>
          <a:prstGeom prst="rect">
            <a:avLst/>
          </a:prstGeom>
        </p:spPr>
        <p:txBody>
          <a:bodyPr wrap="none" lIns="0" tIns="0" rIns="0" bIns="0" anchor="b">
            <a:noAutofit/>
          </a:bodyPr>
          <a:lstStyle/>
          <a:p>
            <a:pPr algn="ctr">
              <a:lnSpc>
                <a:spcPct val="90000"/>
              </a:lnSpc>
              <a:spcAft>
                <a:spcPts val="1000"/>
              </a:spcAft>
            </a:pPr>
            <a:r>
              <a:rPr lang="en-US" sz="3600" dirty="0" smtClean="0">
                <a:solidFill>
                  <a:schemeClr val="bg1"/>
                </a:solidFill>
                <a:latin typeface="Bebas Neue" panose="020B0506020202020201" pitchFamily="34" charset="0"/>
              </a:rPr>
              <a:t>2018</a:t>
            </a:r>
            <a:endParaRPr lang="en-US" sz="3600" dirty="0">
              <a:solidFill>
                <a:schemeClr val="bg1"/>
              </a:solidFill>
              <a:latin typeface="Bebas Neue" panose="020B0506020202020201" pitchFamily="34" charset="0"/>
            </a:endParaRPr>
          </a:p>
        </p:txBody>
      </p:sp>
      <p:cxnSp>
        <p:nvCxnSpPr>
          <p:cNvPr id="23" name="Gerade Verbindung 22"/>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19" name="Gerade Verbindung 18"/>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sp>
        <p:nvSpPr>
          <p:cNvPr id="26"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The text demonstrates how your own </a:t>
            </a:r>
            <a:br>
              <a:rPr lang="en-US" sz="1800" dirty="0" smtClean="0">
                <a:solidFill>
                  <a:schemeClr val="bg1"/>
                </a:solidFill>
              </a:rPr>
            </a:br>
            <a:r>
              <a:rPr lang="en-US" sz="1800" dirty="0" smtClean="0">
                <a:solidFill>
                  <a:schemeClr val="bg1"/>
                </a:solidFill>
              </a:rPr>
              <a:t>text will look when you replace the </a:t>
            </a:r>
            <a:br>
              <a:rPr lang="en-US" sz="1800" dirty="0" smtClean="0">
                <a:solidFill>
                  <a:schemeClr val="bg1"/>
                </a:solidFill>
              </a:rPr>
            </a:br>
            <a:r>
              <a:rPr lang="en-US" sz="1800" dirty="0" smtClean="0">
                <a:solidFill>
                  <a:schemeClr val="bg1"/>
                </a:solidFill>
              </a:rPr>
              <a:t>placeholder with your own text. </a:t>
            </a:r>
            <a:endParaRPr lang="en-US" sz="1800" dirty="0">
              <a:solidFill>
                <a:schemeClr val="bg1"/>
              </a:solidFill>
            </a:endParaRPr>
          </a:p>
        </p:txBody>
      </p:sp>
    </p:spTree>
    <p:extLst>
      <p:ext uri="{BB962C8B-B14F-4D97-AF65-F5344CB8AC3E}">
        <p14:creationId xmlns:p14="http://schemas.microsoft.com/office/powerpoint/2010/main" val="2915603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platzhalter 8"/>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2423" b="2423"/>
          <a:stretch>
            <a:fillRect/>
          </a:stretch>
        </p:blipFill>
        <p:spPr bwMode="gray"/>
      </p:pic>
      <p:sp>
        <p:nvSpPr>
          <p:cNvPr id="197" name="Rechteck 196"/>
          <p:cNvSpPr/>
          <p:nvPr/>
        </p:nvSpPr>
        <p:spPr bwMode="gray">
          <a:xfrm>
            <a:off x="-1841" y="0"/>
            <a:ext cx="12190413" cy="6858000"/>
          </a:xfrm>
          <a:prstGeom prst="rect">
            <a:avLst/>
          </a:prstGeom>
          <a:solidFill>
            <a:schemeClr val="tx2">
              <a:lumMod val="50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bwMode="gray"/>
        <p:txBody>
          <a:bodyPr/>
          <a:lstStyle/>
          <a:p>
            <a:r>
              <a:rPr lang="en-US" dirty="0" smtClean="0">
                <a:solidFill>
                  <a:schemeClr val="bg1"/>
                </a:solidFill>
              </a:rPr>
              <a:t>Infographics – Diagrams</a:t>
            </a:r>
            <a:endParaRPr lang="en-US" dirty="0">
              <a:solidFill>
                <a:schemeClr val="bg1"/>
              </a:solidFill>
            </a:endParaRPr>
          </a:p>
        </p:txBody>
      </p:sp>
      <p:cxnSp>
        <p:nvCxnSpPr>
          <p:cNvPr id="19" name="Gerade Verbindung 18"/>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24" name="Freeform 6"/>
          <p:cNvSpPr>
            <a:spLocks/>
          </p:cNvSpPr>
          <p:nvPr/>
        </p:nvSpPr>
        <p:spPr bwMode="gray">
          <a:xfrm>
            <a:off x="3949517" y="2314825"/>
            <a:ext cx="4291380" cy="2083884"/>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accent1">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6000" dirty="0" smtClean="0">
                <a:solidFill>
                  <a:schemeClr val="bg1"/>
                </a:solidFill>
                <a:latin typeface="Bebas Neue" panose="020B0506020202020201" pitchFamily="34" charset="0"/>
              </a:rPr>
              <a:t>80</a:t>
            </a:r>
            <a:r>
              <a:rPr lang="en-US" sz="4400" dirty="0" smtClean="0">
                <a:solidFill>
                  <a:schemeClr val="bg1"/>
                </a:solidFill>
                <a:latin typeface="Bebas Neue" panose="020B0506020202020201" pitchFamily="34" charset="0"/>
              </a:rPr>
              <a:t>%</a:t>
            </a:r>
            <a:endParaRPr lang="en-US" sz="4400" dirty="0">
              <a:solidFill>
                <a:schemeClr val="bg1"/>
              </a:solidFill>
              <a:latin typeface="Bebas Neue" panose="020B0506020202020201" pitchFamily="34" charset="0"/>
            </a:endParaRPr>
          </a:p>
        </p:txBody>
      </p:sp>
      <p:sp>
        <p:nvSpPr>
          <p:cNvPr id="28" name="Freeform 6"/>
          <p:cNvSpPr>
            <a:spLocks/>
          </p:cNvSpPr>
          <p:nvPr/>
        </p:nvSpPr>
        <p:spPr bwMode="gray">
          <a:xfrm>
            <a:off x="9299395" y="3282379"/>
            <a:ext cx="2298879" cy="1116330"/>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accent3">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bg1"/>
                </a:solidFill>
                <a:latin typeface="Bebas Neue" panose="020B0506020202020201" pitchFamily="34" charset="0"/>
              </a:rPr>
              <a:t>45</a:t>
            </a:r>
            <a:r>
              <a:rPr lang="en-US" sz="36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sp>
        <p:nvSpPr>
          <p:cNvPr id="30" name="Freeform 6"/>
          <p:cNvSpPr>
            <a:spLocks/>
          </p:cNvSpPr>
          <p:nvPr/>
        </p:nvSpPr>
        <p:spPr bwMode="gray">
          <a:xfrm>
            <a:off x="3002279" y="3282379"/>
            <a:ext cx="2298879" cy="1116330"/>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accent6">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bg1"/>
                </a:solidFill>
                <a:latin typeface="Bebas Neue" panose="020B0506020202020201" pitchFamily="34" charset="0"/>
              </a:rPr>
              <a:t>50</a:t>
            </a:r>
            <a:r>
              <a:rPr lang="en-US" sz="36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sp>
        <p:nvSpPr>
          <p:cNvPr id="32" name="Freeform 6"/>
          <p:cNvSpPr>
            <a:spLocks/>
          </p:cNvSpPr>
          <p:nvPr/>
        </p:nvSpPr>
        <p:spPr bwMode="gray">
          <a:xfrm>
            <a:off x="2253787" y="3781488"/>
            <a:ext cx="1271055" cy="617221"/>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accent3">
              <a:lumMod val="75000"/>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3200" dirty="0" smtClean="0">
                <a:solidFill>
                  <a:schemeClr val="bg1"/>
                </a:solidFill>
                <a:latin typeface="Bebas Neue" panose="020B0506020202020201" pitchFamily="34" charset="0"/>
              </a:rPr>
              <a:t>15</a:t>
            </a:r>
            <a:r>
              <a:rPr lang="en-US" sz="2000" dirty="0" smtClean="0">
                <a:solidFill>
                  <a:schemeClr val="bg1"/>
                </a:solidFill>
                <a:latin typeface="Bebas Neue" panose="020B0506020202020201" pitchFamily="34" charset="0"/>
              </a:rPr>
              <a:t>%</a:t>
            </a:r>
            <a:endParaRPr lang="en-US" sz="2000" dirty="0">
              <a:solidFill>
                <a:schemeClr val="bg1"/>
              </a:solidFill>
              <a:latin typeface="Bebas Neue" panose="020B0506020202020201" pitchFamily="34" charset="0"/>
            </a:endParaRPr>
          </a:p>
        </p:txBody>
      </p:sp>
      <p:sp>
        <p:nvSpPr>
          <p:cNvPr id="34" name="Freeform 6"/>
          <p:cNvSpPr>
            <a:spLocks/>
          </p:cNvSpPr>
          <p:nvPr/>
        </p:nvSpPr>
        <p:spPr bwMode="gray">
          <a:xfrm>
            <a:off x="590550" y="3449594"/>
            <a:ext cx="1954530" cy="949115"/>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bg1"/>
                </a:solidFill>
                <a:latin typeface="Bebas Neue" panose="020B0506020202020201" pitchFamily="34" charset="0"/>
              </a:rPr>
              <a:t>45</a:t>
            </a:r>
            <a:r>
              <a:rPr lang="en-US" sz="36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sp>
        <p:nvSpPr>
          <p:cNvPr id="36" name="Freeform 6"/>
          <p:cNvSpPr>
            <a:spLocks/>
          </p:cNvSpPr>
          <p:nvPr/>
        </p:nvSpPr>
        <p:spPr bwMode="gray">
          <a:xfrm>
            <a:off x="6689725" y="3449594"/>
            <a:ext cx="1954530" cy="949115"/>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bg1">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4800" dirty="0" smtClean="0">
                <a:solidFill>
                  <a:schemeClr val="bg1"/>
                </a:solidFill>
                <a:latin typeface="Bebas Neue" panose="020B0506020202020201" pitchFamily="34" charset="0"/>
              </a:rPr>
              <a:t>40</a:t>
            </a:r>
            <a:r>
              <a:rPr lang="en-US" sz="36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sp>
        <p:nvSpPr>
          <p:cNvPr id="38" name="Freeform 6"/>
          <p:cNvSpPr>
            <a:spLocks/>
          </p:cNvSpPr>
          <p:nvPr/>
        </p:nvSpPr>
        <p:spPr bwMode="gray">
          <a:xfrm>
            <a:off x="8497785" y="3781488"/>
            <a:ext cx="1271055" cy="617221"/>
          </a:xfrm>
          <a:custGeom>
            <a:avLst/>
            <a:gdLst>
              <a:gd name="T0" fmla="*/ 727 w 1455"/>
              <a:gd name="T1" fmla="*/ 0 h 707"/>
              <a:gd name="T2" fmla="*/ 0 w 1455"/>
              <a:gd name="T3" fmla="*/ 707 h 707"/>
              <a:gd name="T4" fmla="*/ 0 w 1455"/>
              <a:gd name="T5" fmla="*/ 707 h 707"/>
              <a:gd name="T6" fmla="*/ 1455 w 1455"/>
              <a:gd name="T7" fmla="*/ 707 h 707"/>
              <a:gd name="T8" fmla="*/ 1455 w 1455"/>
              <a:gd name="T9" fmla="*/ 707 h 707"/>
              <a:gd name="T10" fmla="*/ 727 w 1455"/>
              <a:gd name="T11" fmla="*/ 0 h 707"/>
            </a:gdLst>
            <a:ahLst/>
            <a:cxnLst>
              <a:cxn ang="0">
                <a:pos x="T0" y="T1"/>
              </a:cxn>
              <a:cxn ang="0">
                <a:pos x="T2" y="T3"/>
              </a:cxn>
              <a:cxn ang="0">
                <a:pos x="T4" y="T5"/>
              </a:cxn>
              <a:cxn ang="0">
                <a:pos x="T6" y="T7"/>
              </a:cxn>
              <a:cxn ang="0">
                <a:pos x="T8" y="T9"/>
              </a:cxn>
              <a:cxn ang="0">
                <a:pos x="T10" y="T11"/>
              </a:cxn>
            </a:cxnLst>
            <a:rect l="0" t="0" r="r" b="b"/>
            <a:pathLst>
              <a:path w="1455" h="707">
                <a:moveTo>
                  <a:pt x="727" y="0"/>
                </a:moveTo>
                <a:cubicBezTo>
                  <a:pt x="325" y="0"/>
                  <a:pt x="0" y="317"/>
                  <a:pt x="0" y="707"/>
                </a:cubicBezTo>
                <a:cubicBezTo>
                  <a:pt x="0" y="707"/>
                  <a:pt x="0" y="707"/>
                  <a:pt x="0" y="707"/>
                </a:cubicBezTo>
                <a:cubicBezTo>
                  <a:pt x="1455" y="707"/>
                  <a:pt x="1455" y="707"/>
                  <a:pt x="1455" y="707"/>
                </a:cubicBezTo>
                <a:cubicBezTo>
                  <a:pt x="1455" y="707"/>
                  <a:pt x="1455" y="707"/>
                  <a:pt x="1455" y="707"/>
                </a:cubicBezTo>
                <a:cubicBezTo>
                  <a:pt x="1455" y="317"/>
                  <a:pt x="1129" y="0"/>
                  <a:pt x="727" y="0"/>
                </a:cubicBezTo>
              </a:path>
            </a:pathLst>
          </a:custGeom>
          <a:solidFill>
            <a:schemeClr val="accent3">
              <a:lumMod val="75000"/>
              <a:alpha val="60000"/>
            </a:schemeClr>
          </a:solidFill>
          <a:ln>
            <a:noFill/>
          </a:ln>
        </p:spPr>
        <p:txBody>
          <a:bodyPr vert="horz" wrap="square" lIns="0" tIns="0" rIns="0" bIns="72000" numCol="1" anchor="b" anchorCtr="0" compatLnSpc="1">
            <a:prstTxWarp prst="textNoShape">
              <a:avLst/>
            </a:prstTxWarp>
          </a:bodyPr>
          <a:lstStyle/>
          <a:p>
            <a:pPr algn="ctr">
              <a:lnSpc>
                <a:spcPct val="90000"/>
              </a:lnSpc>
              <a:spcAft>
                <a:spcPts val="1000"/>
              </a:spcAft>
            </a:pPr>
            <a:r>
              <a:rPr lang="en-US" sz="3200" dirty="0" smtClean="0">
                <a:solidFill>
                  <a:schemeClr val="bg1"/>
                </a:solidFill>
                <a:latin typeface="Bebas Neue" panose="020B0506020202020201" pitchFamily="34" charset="0"/>
              </a:rPr>
              <a:t>10</a:t>
            </a:r>
            <a:r>
              <a:rPr lang="en-US" sz="2000" dirty="0" smtClean="0">
                <a:solidFill>
                  <a:schemeClr val="bg1"/>
                </a:solidFill>
                <a:latin typeface="Bebas Neue" panose="020B0506020202020201" pitchFamily="34" charset="0"/>
              </a:rPr>
              <a:t>%</a:t>
            </a:r>
            <a:endParaRPr lang="en-US" sz="2000" dirty="0">
              <a:solidFill>
                <a:schemeClr val="bg1"/>
              </a:solidFill>
              <a:latin typeface="Bebas Neue" panose="020B0506020202020201" pitchFamily="34" charset="0"/>
            </a:endParaRPr>
          </a:p>
        </p:txBody>
      </p:sp>
      <p:cxnSp>
        <p:nvCxnSpPr>
          <p:cNvPr id="20" name="Gerade Verbindung 19"/>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2000" dirty="0" smtClean="0">
                <a:solidFill>
                  <a:schemeClr val="bg1"/>
                </a:solidFill>
                <a:latin typeface="Bebas Neue" panose="020B0506020202020201" pitchFamily="34" charset="0"/>
              </a:rPr>
              <a:t>If you don’t want to use the style and size of the fonts as used in this placeholder it is possible to replace it by selecting different options.</a:t>
            </a:r>
            <a:endParaRPr lang="en-US" sz="2000" dirty="0">
              <a:solidFill>
                <a:schemeClr val="bg1"/>
              </a:solidFill>
              <a:latin typeface="Bebas Neue" panose="020B0506020202020201" pitchFamily="34" charset="0"/>
            </a:endParaRPr>
          </a:p>
        </p:txBody>
      </p:sp>
      <p:sp>
        <p:nvSpPr>
          <p:cNvPr id="21"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spTree>
    <p:extLst>
      <p:ext uri="{BB962C8B-B14F-4D97-AF65-F5344CB8AC3E}">
        <p14:creationId xmlns:p14="http://schemas.microsoft.com/office/powerpoint/2010/main" val="3433813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hteck 3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p>
        </p:txBody>
      </p:sp>
      <p:pic>
        <p:nvPicPr>
          <p:cNvPr id="13"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gray">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37" name="Gruppieren 36"/>
          <p:cNvGrpSpPr/>
          <p:nvPr/>
        </p:nvGrpSpPr>
        <p:grpSpPr bwMode="gray">
          <a:xfrm>
            <a:off x="448760" y="1615956"/>
            <a:ext cx="2625600" cy="2618026"/>
            <a:chOff x="4782000" y="1615956"/>
            <a:chExt cx="2625600" cy="2618026"/>
          </a:xfrm>
        </p:grpSpPr>
        <p:grpSp>
          <p:nvGrpSpPr>
            <p:cNvPr id="38" name="Gruppieren 37"/>
            <p:cNvGrpSpPr/>
            <p:nvPr/>
          </p:nvGrpSpPr>
          <p:grpSpPr bwMode="gray">
            <a:xfrm>
              <a:off x="4782000" y="1615956"/>
              <a:ext cx="2625600" cy="2618026"/>
              <a:chOff x="5268912" y="2101850"/>
              <a:chExt cx="1651000" cy="1646238"/>
            </a:xfrm>
          </p:grpSpPr>
          <p:sp>
            <p:nvSpPr>
              <p:cNvPr id="40" name="Rechteck 39"/>
              <p:cNvSpPr/>
              <p:nvPr/>
            </p:nvSpPr>
            <p:spPr bwMode="gray">
              <a:xfrm>
                <a:off x="5365750" y="2482851"/>
                <a:ext cx="1435100" cy="1168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41"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39" name="Ellipse 38"/>
            <p:cNvSpPr/>
            <p:nvPr/>
          </p:nvSpPr>
          <p:spPr bwMode="gray">
            <a:xfrm>
              <a:off x="4951242" y="1791463"/>
              <a:ext cx="2267012" cy="2267012"/>
            </a:xfrm>
            <a:prstGeom prst="ellipse">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6600" dirty="0" smtClean="0">
                  <a:solidFill>
                    <a:schemeClr val="accent1">
                      <a:lumMod val="50000"/>
                    </a:schemeClr>
                  </a:solidFill>
                  <a:latin typeface="Bebas Neue" panose="020B0506020202020201" pitchFamily="34" charset="0"/>
                </a:rPr>
                <a:t>85%</a:t>
              </a:r>
            </a:p>
          </p:txBody>
        </p:sp>
      </p:grpSp>
      <p:grpSp>
        <p:nvGrpSpPr>
          <p:cNvPr id="48" name="Gruppieren 47"/>
          <p:cNvGrpSpPr/>
          <p:nvPr/>
        </p:nvGrpSpPr>
        <p:grpSpPr bwMode="gray">
          <a:xfrm>
            <a:off x="9143180" y="1615956"/>
            <a:ext cx="2625600" cy="2618026"/>
            <a:chOff x="4782000" y="1615956"/>
            <a:chExt cx="2625600" cy="2618026"/>
          </a:xfrm>
        </p:grpSpPr>
        <p:grpSp>
          <p:nvGrpSpPr>
            <p:cNvPr id="49" name="Gruppieren 48"/>
            <p:cNvGrpSpPr/>
            <p:nvPr/>
          </p:nvGrpSpPr>
          <p:grpSpPr bwMode="gray">
            <a:xfrm>
              <a:off x="4782000" y="1615956"/>
              <a:ext cx="2625600" cy="2618026"/>
              <a:chOff x="5268912" y="2101850"/>
              <a:chExt cx="1651000" cy="1646238"/>
            </a:xfrm>
          </p:grpSpPr>
          <p:sp>
            <p:nvSpPr>
              <p:cNvPr id="51" name="Rechteck 50"/>
              <p:cNvSpPr/>
              <p:nvPr/>
            </p:nvSpPr>
            <p:spPr bwMode="gray">
              <a:xfrm>
                <a:off x="5365750" y="3288110"/>
                <a:ext cx="1435100" cy="36314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52"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50" name="Ellipse 49"/>
            <p:cNvSpPr/>
            <p:nvPr/>
          </p:nvSpPr>
          <p:spPr bwMode="gray">
            <a:xfrm>
              <a:off x="4951242" y="1791463"/>
              <a:ext cx="2267012" cy="2267012"/>
            </a:xfrm>
            <a:prstGeom prst="ellipse">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6600" dirty="0" smtClean="0">
                  <a:solidFill>
                    <a:schemeClr val="accent6">
                      <a:lumMod val="50000"/>
                    </a:schemeClr>
                  </a:solidFill>
                  <a:latin typeface="Bebas Neue" panose="020B0506020202020201" pitchFamily="34" charset="0"/>
                </a:rPr>
                <a:t>15%</a:t>
              </a:r>
            </a:p>
          </p:txBody>
        </p:sp>
      </p:grpSp>
      <p:grpSp>
        <p:nvGrpSpPr>
          <p:cNvPr id="53" name="Gruppieren 52"/>
          <p:cNvGrpSpPr/>
          <p:nvPr/>
        </p:nvGrpSpPr>
        <p:grpSpPr bwMode="gray">
          <a:xfrm>
            <a:off x="6245040" y="1615956"/>
            <a:ext cx="2625600" cy="2618026"/>
            <a:chOff x="4782000" y="1615956"/>
            <a:chExt cx="2625600" cy="2618026"/>
          </a:xfrm>
        </p:grpSpPr>
        <p:grpSp>
          <p:nvGrpSpPr>
            <p:cNvPr id="54" name="Gruppieren 53"/>
            <p:cNvGrpSpPr/>
            <p:nvPr/>
          </p:nvGrpSpPr>
          <p:grpSpPr bwMode="gray">
            <a:xfrm>
              <a:off x="4782000" y="1615956"/>
              <a:ext cx="2625600" cy="2618026"/>
              <a:chOff x="5268912" y="2101850"/>
              <a:chExt cx="1651000" cy="1646238"/>
            </a:xfrm>
          </p:grpSpPr>
          <p:sp>
            <p:nvSpPr>
              <p:cNvPr id="56" name="Rechteck 55"/>
              <p:cNvSpPr/>
              <p:nvPr/>
            </p:nvSpPr>
            <p:spPr bwMode="gray">
              <a:xfrm>
                <a:off x="5365750" y="2623801"/>
                <a:ext cx="1435100" cy="1027449"/>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57"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55" name="Ellipse 54"/>
            <p:cNvSpPr/>
            <p:nvPr/>
          </p:nvSpPr>
          <p:spPr bwMode="gray">
            <a:xfrm>
              <a:off x="4951242" y="1791463"/>
              <a:ext cx="2267012" cy="2267012"/>
            </a:xfrm>
            <a:prstGeom prst="ellipse">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6600" dirty="0" smtClean="0">
                  <a:solidFill>
                    <a:schemeClr val="accent3"/>
                  </a:solidFill>
                  <a:latin typeface="Bebas Neue" panose="020B0506020202020201" pitchFamily="34" charset="0"/>
                </a:rPr>
                <a:t>65%</a:t>
              </a:r>
            </a:p>
          </p:txBody>
        </p:sp>
      </p:grpSp>
      <p:grpSp>
        <p:nvGrpSpPr>
          <p:cNvPr id="58" name="Gruppieren 57"/>
          <p:cNvGrpSpPr/>
          <p:nvPr/>
        </p:nvGrpSpPr>
        <p:grpSpPr bwMode="gray">
          <a:xfrm>
            <a:off x="3346900" y="1615956"/>
            <a:ext cx="2625600" cy="2618026"/>
            <a:chOff x="4782000" y="1615956"/>
            <a:chExt cx="2625600" cy="2618026"/>
          </a:xfrm>
        </p:grpSpPr>
        <p:grpSp>
          <p:nvGrpSpPr>
            <p:cNvPr id="59" name="Gruppieren 58"/>
            <p:cNvGrpSpPr/>
            <p:nvPr/>
          </p:nvGrpSpPr>
          <p:grpSpPr bwMode="gray">
            <a:xfrm>
              <a:off x="4782000" y="1615956"/>
              <a:ext cx="2625600" cy="2618026"/>
              <a:chOff x="5268912" y="2101850"/>
              <a:chExt cx="1651000" cy="1646238"/>
            </a:xfrm>
          </p:grpSpPr>
          <p:sp>
            <p:nvSpPr>
              <p:cNvPr id="61" name="Rechteck 60"/>
              <p:cNvSpPr/>
              <p:nvPr/>
            </p:nvSpPr>
            <p:spPr bwMode="gray">
              <a:xfrm>
                <a:off x="5365750" y="2924969"/>
                <a:ext cx="1435100" cy="7262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62"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60" name="Ellipse 59"/>
            <p:cNvSpPr/>
            <p:nvPr/>
          </p:nvSpPr>
          <p:spPr bwMode="gray">
            <a:xfrm>
              <a:off x="4951242" y="1791463"/>
              <a:ext cx="2267012" cy="2267012"/>
            </a:xfrm>
            <a:prstGeom prst="ellipse">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6600" dirty="0" smtClean="0">
                  <a:solidFill>
                    <a:schemeClr val="accent3">
                      <a:lumMod val="50000"/>
                    </a:schemeClr>
                  </a:solidFill>
                  <a:latin typeface="Bebas Neue" panose="020B0506020202020201" pitchFamily="34" charset="0"/>
                </a:rPr>
                <a:t>50%</a:t>
              </a:r>
            </a:p>
          </p:txBody>
        </p:sp>
      </p:grpSp>
      <p:grpSp>
        <p:nvGrpSpPr>
          <p:cNvPr id="10" name="Gruppieren 9"/>
          <p:cNvGrpSpPr/>
          <p:nvPr/>
        </p:nvGrpSpPr>
        <p:grpSpPr bwMode="gray">
          <a:xfrm>
            <a:off x="1501454" y="1549029"/>
            <a:ext cx="9179287" cy="484868"/>
            <a:chOff x="1501454" y="1549029"/>
            <a:chExt cx="9179287" cy="484868"/>
          </a:xfrm>
        </p:grpSpPr>
        <p:sp>
          <p:nvSpPr>
            <p:cNvPr id="67" name="Ellipse 66"/>
            <p:cNvSpPr/>
            <p:nvPr/>
          </p:nvSpPr>
          <p:spPr bwMode="gray">
            <a:xfrm>
              <a:off x="1501454" y="1549029"/>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01</a:t>
              </a:r>
              <a:endParaRPr lang="en-US" sz="2000" dirty="0">
                <a:ea typeface="Open Sans Light" panose="020B0306030504020204" pitchFamily="34" charset="0"/>
                <a:cs typeface="Open Sans Light" panose="020B0306030504020204" pitchFamily="34" charset="0"/>
              </a:endParaRPr>
            </a:p>
          </p:txBody>
        </p:sp>
        <p:sp>
          <p:nvSpPr>
            <p:cNvPr id="68" name="Ellipse 67"/>
            <p:cNvSpPr/>
            <p:nvPr/>
          </p:nvSpPr>
          <p:spPr bwMode="gray">
            <a:xfrm>
              <a:off x="4417266" y="1549029"/>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02</a:t>
              </a:r>
              <a:endParaRPr lang="en-US" sz="2000" dirty="0">
                <a:ea typeface="Open Sans Light" panose="020B0306030504020204" pitchFamily="34" charset="0"/>
                <a:cs typeface="Open Sans Light" panose="020B0306030504020204" pitchFamily="34" charset="0"/>
              </a:endParaRPr>
            </a:p>
          </p:txBody>
        </p:sp>
        <p:sp>
          <p:nvSpPr>
            <p:cNvPr id="69" name="Ellipse 68"/>
            <p:cNvSpPr/>
            <p:nvPr/>
          </p:nvSpPr>
          <p:spPr bwMode="gray">
            <a:xfrm>
              <a:off x="7297733" y="1549029"/>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03</a:t>
              </a:r>
              <a:endParaRPr lang="en-US" sz="2000" dirty="0">
                <a:ea typeface="Open Sans Light" panose="020B0306030504020204" pitchFamily="34" charset="0"/>
                <a:cs typeface="Open Sans Light" panose="020B0306030504020204" pitchFamily="34" charset="0"/>
              </a:endParaRPr>
            </a:p>
          </p:txBody>
        </p:sp>
        <p:sp>
          <p:nvSpPr>
            <p:cNvPr id="70" name="Ellipse 69"/>
            <p:cNvSpPr/>
            <p:nvPr/>
          </p:nvSpPr>
          <p:spPr bwMode="gray">
            <a:xfrm>
              <a:off x="10195873" y="1549029"/>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04</a:t>
              </a:r>
              <a:endParaRPr lang="en-US" sz="2000" dirty="0">
                <a:ea typeface="Open Sans Light" panose="020B0306030504020204" pitchFamily="34" charset="0"/>
                <a:cs typeface="Open Sans Light" panose="020B0306030504020204" pitchFamily="34" charset="0"/>
              </a:endParaRPr>
            </a:p>
          </p:txBody>
        </p:sp>
      </p:grpSp>
      <p:sp>
        <p:nvSpPr>
          <p:cNvPr id="102" name="Rechteck 101"/>
          <p:cNvSpPr/>
          <p:nvPr/>
        </p:nvSpPr>
        <p:spPr bwMode="gray">
          <a:xfrm>
            <a:off x="659174"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own text. This is a placeholder text. </a:t>
            </a:r>
            <a:endParaRPr lang="en-US" dirty="0">
              <a:ea typeface="Open Sans Light" panose="020B0306030504020204" pitchFamily="34" charset="0"/>
              <a:cs typeface="Open Sans Light" panose="020B0306030504020204" pitchFamily="34" charset="0"/>
            </a:endParaRPr>
          </a:p>
        </p:txBody>
      </p:sp>
      <p:sp>
        <p:nvSpPr>
          <p:cNvPr id="103" name="Rechteck 102"/>
          <p:cNvSpPr/>
          <p:nvPr/>
        </p:nvSpPr>
        <p:spPr bwMode="gray">
          <a:xfrm>
            <a:off x="3531030"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own text. This is a placeholder text. </a:t>
            </a:r>
            <a:endParaRPr lang="en-US" dirty="0">
              <a:ea typeface="Open Sans Light" panose="020B0306030504020204" pitchFamily="34" charset="0"/>
              <a:cs typeface="Open Sans Light" panose="020B0306030504020204" pitchFamily="34" charset="0"/>
            </a:endParaRPr>
          </a:p>
        </p:txBody>
      </p:sp>
      <p:sp>
        <p:nvSpPr>
          <p:cNvPr id="104" name="Rechteck 103"/>
          <p:cNvSpPr/>
          <p:nvPr/>
        </p:nvSpPr>
        <p:spPr bwMode="gray">
          <a:xfrm>
            <a:off x="6446842"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3">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own text. This is a placeholder text. </a:t>
            </a:r>
            <a:endParaRPr lang="en-US" dirty="0">
              <a:ea typeface="Open Sans Light" panose="020B0306030504020204" pitchFamily="34" charset="0"/>
              <a:cs typeface="Open Sans Light" panose="020B0306030504020204" pitchFamily="34" charset="0"/>
            </a:endParaRPr>
          </a:p>
        </p:txBody>
      </p:sp>
      <p:sp>
        <p:nvSpPr>
          <p:cNvPr id="105" name="Rechteck 104"/>
          <p:cNvSpPr/>
          <p:nvPr/>
        </p:nvSpPr>
        <p:spPr bwMode="gray">
          <a:xfrm>
            <a:off x="9350271"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own text. This is a placeholder text. </a:t>
            </a:r>
            <a:endParaRPr lang="en-US" dirty="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71754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hteck 7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pSp>
        <p:nvGrpSpPr>
          <p:cNvPr id="7" name="Gruppieren 6"/>
          <p:cNvGrpSpPr/>
          <p:nvPr/>
        </p:nvGrpSpPr>
        <p:grpSpPr>
          <a:xfrm>
            <a:off x="452082" y="1628739"/>
            <a:ext cx="2625600" cy="2618026"/>
            <a:chOff x="452082" y="1628739"/>
            <a:chExt cx="2625600" cy="2618026"/>
          </a:xfrm>
        </p:grpSpPr>
        <p:sp>
          <p:nvSpPr>
            <p:cNvPr id="32" name="Rechteck 31"/>
            <p:cNvSpPr/>
            <p:nvPr/>
          </p:nvSpPr>
          <p:spPr>
            <a:xfrm>
              <a:off x="593872" y="1850809"/>
              <a:ext cx="2282252" cy="2164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nvGrpSpPr>
            <p:cNvPr id="33" name="Gruppieren 32"/>
            <p:cNvGrpSpPr/>
            <p:nvPr/>
          </p:nvGrpSpPr>
          <p:grpSpPr bwMode="gray">
            <a:xfrm>
              <a:off x="452082" y="1628739"/>
              <a:ext cx="2625600" cy="2618026"/>
              <a:chOff x="4782000" y="1615956"/>
              <a:chExt cx="2625600" cy="2618026"/>
            </a:xfrm>
          </p:grpSpPr>
          <p:grpSp>
            <p:nvGrpSpPr>
              <p:cNvPr id="37" name="Gruppieren 36"/>
              <p:cNvGrpSpPr/>
              <p:nvPr/>
            </p:nvGrpSpPr>
            <p:grpSpPr bwMode="gray">
              <a:xfrm>
                <a:off x="4782000" y="1615956"/>
                <a:ext cx="2625600" cy="2618026"/>
                <a:chOff x="5268912" y="2101850"/>
                <a:chExt cx="1651000" cy="1646238"/>
              </a:xfrm>
            </p:grpSpPr>
            <p:sp>
              <p:nvSpPr>
                <p:cNvPr id="39" name="Rechteck 38"/>
                <p:cNvSpPr/>
                <p:nvPr/>
              </p:nvSpPr>
              <p:spPr bwMode="gray">
                <a:xfrm>
                  <a:off x="5365750" y="2482851"/>
                  <a:ext cx="1435100" cy="1168400"/>
                </a:xfrm>
                <a:prstGeom prst="rect">
                  <a:avLst/>
                </a:prstGeom>
                <a:pattFill prst="ltDnDiag">
                  <a:fgClr>
                    <a:schemeClr val="accent3">
                      <a:lumMod val="50000"/>
                    </a:schemeClr>
                  </a:fgClr>
                  <a:bgClr>
                    <a:schemeClr val="accent3">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40"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38" name="Ellipse 37"/>
              <p:cNvSpPr/>
              <p:nvPr/>
            </p:nvSpPr>
            <p:spPr bwMode="gray">
              <a:xfrm>
                <a:off x="5007331" y="1838026"/>
                <a:ext cx="2164360" cy="216436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sp>
          <p:nvSpPr>
            <p:cNvPr id="34" name="Ellipse 33"/>
            <p:cNvSpPr/>
            <p:nvPr/>
          </p:nvSpPr>
          <p:spPr bwMode="gray">
            <a:xfrm>
              <a:off x="919351" y="2090841"/>
              <a:ext cx="1684296" cy="1684296"/>
            </a:xfrm>
            <a:prstGeom prst="ellips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35" name="Ellipse 34"/>
            <p:cNvSpPr/>
            <p:nvPr/>
          </p:nvSpPr>
          <p:spPr bwMode="gray">
            <a:xfrm>
              <a:off x="992792" y="2160899"/>
              <a:ext cx="1544180" cy="154418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36" name="Ellipse 35"/>
            <p:cNvSpPr/>
            <p:nvPr/>
          </p:nvSpPr>
          <p:spPr bwMode="gray">
            <a:xfrm>
              <a:off x="1025076" y="2198472"/>
              <a:ext cx="1469034" cy="1469034"/>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4400" dirty="0" smtClean="0">
                  <a:solidFill>
                    <a:schemeClr val="accent3">
                      <a:lumMod val="75000"/>
                    </a:schemeClr>
                  </a:solidFill>
                  <a:latin typeface="Bebas Neue" panose="020B0506020202020201" pitchFamily="34" charset="0"/>
                </a:rPr>
                <a:t>85%</a:t>
              </a:r>
            </a:p>
          </p:txBody>
        </p:sp>
      </p:grpSp>
      <p:grpSp>
        <p:nvGrpSpPr>
          <p:cNvPr id="5" name="Gruppieren 4"/>
          <p:cNvGrpSpPr/>
          <p:nvPr/>
        </p:nvGrpSpPr>
        <p:grpSpPr>
          <a:xfrm>
            <a:off x="3329228" y="1628739"/>
            <a:ext cx="2625600" cy="2618026"/>
            <a:chOff x="3329228" y="1628739"/>
            <a:chExt cx="2625600" cy="2618026"/>
          </a:xfrm>
        </p:grpSpPr>
        <p:sp>
          <p:nvSpPr>
            <p:cNvPr id="42" name="Rechteck 41"/>
            <p:cNvSpPr/>
            <p:nvPr/>
          </p:nvSpPr>
          <p:spPr>
            <a:xfrm>
              <a:off x="3471018" y="1850809"/>
              <a:ext cx="2282252" cy="2164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nvGrpSpPr>
            <p:cNvPr id="43" name="Gruppieren 42"/>
            <p:cNvGrpSpPr/>
            <p:nvPr/>
          </p:nvGrpSpPr>
          <p:grpSpPr bwMode="gray">
            <a:xfrm>
              <a:off x="3329228" y="1628739"/>
              <a:ext cx="2625600" cy="2618026"/>
              <a:chOff x="4782000" y="1615956"/>
              <a:chExt cx="2625600" cy="2618026"/>
            </a:xfrm>
          </p:grpSpPr>
          <p:grpSp>
            <p:nvGrpSpPr>
              <p:cNvPr id="47" name="Gruppieren 46"/>
              <p:cNvGrpSpPr/>
              <p:nvPr/>
            </p:nvGrpSpPr>
            <p:grpSpPr bwMode="gray">
              <a:xfrm>
                <a:off x="4782000" y="1615956"/>
                <a:ext cx="2625600" cy="2618026"/>
                <a:chOff x="5268912" y="2101850"/>
                <a:chExt cx="1651000" cy="1646238"/>
              </a:xfrm>
            </p:grpSpPr>
            <p:sp>
              <p:nvSpPr>
                <p:cNvPr id="49" name="Rechteck 48"/>
                <p:cNvSpPr/>
                <p:nvPr/>
              </p:nvSpPr>
              <p:spPr bwMode="gray">
                <a:xfrm>
                  <a:off x="5365750" y="2921973"/>
                  <a:ext cx="1435100" cy="729277"/>
                </a:xfrm>
                <a:prstGeom prst="rect">
                  <a:avLst/>
                </a:prstGeom>
                <a:pattFill prst="ltDnDiag">
                  <a:fgClr>
                    <a:schemeClr val="accent6">
                      <a:lumMod val="50000"/>
                    </a:schemeClr>
                  </a:fgClr>
                  <a:bgClr>
                    <a:schemeClr val="accent6">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50"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48" name="Ellipse 47"/>
              <p:cNvSpPr/>
              <p:nvPr/>
            </p:nvSpPr>
            <p:spPr bwMode="gray">
              <a:xfrm>
                <a:off x="5007331" y="1838026"/>
                <a:ext cx="2164360" cy="216436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sp>
          <p:nvSpPr>
            <p:cNvPr id="44" name="Ellipse 43"/>
            <p:cNvSpPr/>
            <p:nvPr/>
          </p:nvSpPr>
          <p:spPr bwMode="gray">
            <a:xfrm>
              <a:off x="3796497" y="2090841"/>
              <a:ext cx="1684296" cy="1684296"/>
            </a:xfrm>
            <a:prstGeom prst="ellips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45" name="Ellipse 44"/>
            <p:cNvSpPr/>
            <p:nvPr/>
          </p:nvSpPr>
          <p:spPr bwMode="gray">
            <a:xfrm>
              <a:off x="3869938" y="2160899"/>
              <a:ext cx="1544180" cy="154418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46" name="Ellipse 45"/>
            <p:cNvSpPr/>
            <p:nvPr/>
          </p:nvSpPr>
          <p:spPr bwMode="gray">
            <a:xfrm>
              <a:off x="3902222" y="2198472"/>
              <a:ext cx="1469034" cy="1469034"/>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4400" dirty="0" smtClean="0">
                  <a:solidFill>
                    <a:schemeClr val="accent6">
                      <a:lumMod val="75000"/>
                    </a:schemeClr>
                  </a:solidFill>
                  <a:latin typeface="Bebas Neue" panose="020B0506020202020201" pitchFamily="34" charset="0"/>
                </a:rPr>
                <a:t>50%</a:t>
              </a:r>
            </a:p>
          </p:txBody>
        </p:sp>
      </p:grpSp>
      <p:grpSp>
        <p:nvGrpSpPr>
          <p:cNvPr id="4" name="Gruppieren 3"/>
          <p:cNvGrpSpPr/>
          <p:nvPr/>
        </p:nvGrpSpPr>
        <p:grpSpPr>
          <a:xfrm>
            <a:off x="6245040" y="1628739"/>
            <a:ext cx="2625600" cy="2618026"/>
            <a:chOff x="6245040" y="1628739"/>
            <a:chExt cx="2625600" cy="2618026"/>
          </a:xfrm>
        </p:grpSpPr>
        <p:sp>
          <p:nvSpPr>
            <p:cNvPr id="52" name="Rechteck 51"/>
            <p:cNvSpPr/>
            <p:nvPr/>
          </p:nvSpPr>
          <p:spPr>
            <a:xfrm>
              <a:off x="6386830" y="1850809"/>
              <a:ext cx="2282252" cy="2164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nvGrpSpPr>
            <p:cNvPr id="53" name="Gruppieren 52"/>
            <p:cNvGrpSpPr/>
            <p:nvPr/>
          </p:nvGrpSpPr>
          <p:grpSpPr bwMode="gray">
            <a:xfrm>
              <a:off x="6245040" y="1628739"/>
              <a:ext cx="2625600" cy="2618026"/>
              <a:chOff x="4782000" y="1615956"/>
              <a:chExt cx="2625600" cy="2618026"/>
            </a:xfrm>
          </p:grpSpPr>
          <p:grpSp>
            <p:nvGrpSpPr>
              <p:cNvPr id="57" name="Gruppieren 56"/>
              <p:cNvGrpSpPr/>
              <p:nvPr/>
            </p:nvGrpSpPr>
            <p:grpSpPr bwMode="gray">
              <a:xfrm>
                <a:off x="4782000" y="1615956"/>
                <a:ext cx="2625600" cy="2618026"/>
                <a:chOff x="5268912" y="2101850"/>
                <a:chExt cx="1651000" cy="1646238"/>
              </a:xfrm>
            </p:grpSpPr>
            <p:sp>
              <p:nvSpPr>
                <p:cNvPr id="59" name="Rechteck 58"/>
                <p:cNvSpPr/>
                <p:nvPr/>
              </p:nvSpPr>
              <p:spPr bwMode="gray">
                <a:xfrm>
                  <a:off x="5365750" y="3118874"/>
                  <a:ext cx="1435100" cy="532377"/>
                </a:xfrm>
                <a:prstGeom prst="rect">
                  <a:avLst/>
                </a:prstGeom>
                <a:pattFill prst="ltDnDiag">
                  <a:fgClr>
                    <a:schemeClr val="accent1">
                      <a:lumMod val="50000"/>
                    </a:schemeClr>
                  </a:fgClr>
                  <a:bgClr>
                    <a:schemeClr val="accent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60"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58" name="Ellipse 57"/>
              <p:cNvSpPr/>
              <p:nvPr/>
            </p:nvSpPr>
            <p:spPr bwMode="gray">
              <a:xfrm>
                <a:off x="5007331" y="1838026"/>
                <a:ext cx="2164360" cy="216436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sp>
          <p:nvSpPr>
            <p:cNvPr id="54" name="Ellipse 53"/>
            <p:cNvSpPr/>
            <p:nvPr/>
          </p:nvSpPr>
          <p:spPr bwMode="gray">
            <a:xfrm>
              <a:off x="6712309" y="2090841"/>
              <a:ext cx="1684296" cy="1684296"/>
            </a:xfrm>
            <a:prstGeom prst="ellips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55" name="Ellipse 54"/>
            <p:cNvSpPr/>
            <p:nvPr/>
          </p:nvSpPr>
          <p:spPr bwMode="gray">
            <a:xfrm>
              <a:off x="6785750" y="2160899"/>
              <a:ext cx="1544180" cy="154418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56" name="Ellipse 55"/>
            <p:cNvSpPr/>
            <p:nvPr/>
          </p:nvSpPr>
          <p:spPr bwMode="gray">
            <a:xfrm>
              <a:off x="6818034" y="2198472"/>
              <a:ext cx="1469034" cy="1469034"/>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4400" dirty="0" smtClean="0">
                  <a:solidFill>
                    <a:schemeClr val="accent1">
                      <a:lumMod val="75000"/>
                    </a:schemeClr>
                  </a:solidFill>
                  <a:latin typeface="Bebas Neue" panose="020B0506020202020201" pitchFamily="34" charset="0"/>
                </a:rPr>
                <a:t>35%</a:t>
              </a:r>
            </a:p>
          </p:txBody>
        </p:sp>
      </p:grpSp>
      <p:grpSp>
        <p:nvGrpSpPr>
          <p:cNvPr id="3" name="Gruppieren 2"/>
          <p:cNvGrpSpPr/>
          <p:nvPr/>
        </p:nvGrpSpPr>
        <p:grpSpPr>
          <a:xfrm>
            <a:off x="9143180" y="1628739"/>
            <a:ext cx="2625600" cy="2618026"/>
            <a:chOff x="9143180" y="1628739"/>
            <a:chExt cx="2625600" cy="2618026"/>
          </a:xfrm>
        </p:grpSpPr>
        <p:sp>
          <p:nvSpPr>
            <p:cNvPr id="62" name="Rechteck 61"/>
            <p:cNvSpPr/>
            <p:nvPr/>
          </p:nvSpPr>
          <p:spPr>
            <a:xfrm>
              <a:off x="9284970" y="1850809"/>
              <a:ext cx="2282252" cy="2164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nvGrpSpPr>
            <p:cNvPr id="63" name="Gruppieren 62"/>
            <p:cNvGrpSpPr/>
            <p:nvPr/>
          </p:nvGrpSpPr>
          <p:grpSpPr bwMode="gray">
            <a:xfrm>
              <a:off x="9143180" y="1628739"/>
              <a:ext cx="2625600" cy="2618026"/>
              <a:chOff x="4782000" y="1615956"/>
              <a:chExt cx="2625600" cy="2618026"/>
            </a:xfrm>
          </p:grpSpPr>
          <p:grpSp>
            <p:nvGrpSpPr>
              <p:cNvPr id="67" name="Gruppieren 66"/>
              <p:cNvGrpSpPr/>
              <p:nvPr/>
            </p:nvGrpSpPr>
            <p:grpSpPr bwMode="gray">
              <a:xfrm>
                <a:off x="4782000" y="1615956"/>
                <a:ext cx="2625600" cy="2618026"/>
                <a:chOff x="5268912" y="2101850"/>
                <a:chExt cx="1651000" cy="1646238"/>
              </a:xfrm>
            </p:grpSpPr>
            <p:sp>
              <p:nvSpPr>
                <p:cNvPr id="69" name="Rechteck 68"/>
                <p:cNvSpPr/>
                <p:nvPr/>
              </p:nvSpPr>
              <p:spPr bwMode="gray">
                <a:xfrm>
                  <a:off x="5365750" y="2654096"/>
                  <a:ext cx="1435100" cy="997155"/>
                </a:xfrm>
                <a:prstGeom prst="rect">
                  <a:avLst/>
                </a:prstGeom>
                <a:pattFill prst="ltDnDiag">
                  <a:fgClr>
                    <a:schemeClr val="accent1"/>
                  </a:fgClr>
                  <a:bgClr>
                    <a:schemeClr val="accent1">
                      <a:lumMod val="60000"/>
                      <a:lumOff val="4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70" name="Freeform 17"/>
                <p:cNvSpPr>
                  <a:spLocks noEditPoints="1"/>
                </p:cNvSpPr>
                <p:nvPr/>
              </p:nvSpPr>
              <p:spPr bwMode="gray">
                <a:xfrm>
                  <a:off x="5268912" y="2101850"/>
                  <a:ext cx="1651000" cy="1646238"/>
                </a:xfrm>
                <a:custGeom>
                  <a:avLst/>
                  <a:gdLst>
                    <a:gd name="T0" fmla="*/ 0 w 440"/>
                    <a:gd name="T1" fmla="*/ 0 h 439"/>
                    <a:gd name="T2" fmla="*/ 0 w 440"/>
                    <a:gd name="T3" fmla="*/ 439 h 439"/>
                    <a:gd name="T4" fmla="*/ 440 w 440"/>
                    <a:gd name="T5" fmla="*/ 439 h 439"/>
                    <a:gd name="T6" fmla="*/ 440 w 440"/>
                    <a:gd name="T7" fmla="*/ 0 h 439"/>
                    <a:gd name="T8" fmla="*/ 0 w 440"/>
                    <a:gd name="T9" fmla="*/ 0 h 439"/>
                    <a:gd name="T10" fmla="*/ 220 w 440"/>
                    <a:gd name="T11" fmla="*/ 387 h 439"/>
                    <a:gd name="T12" fmla="*/ 52 w 440"/>
                    <a:gd name="T13" fmla="*/ 219 h 439"/>
                    <a:gd name="T14" fmla="*/ 220 w 440"/>
                    <a:gd name="T15" fmla="*/ 51 h 439"/>
                    <a:gd name="T16" fmla="*/ 388 w 440"/>
                    <a:gd name="T17" fmla="*/ 219 h 439"/>
                    <a:gd name="T18" fmla="*/ 220 w 440"/>
                    <a:gd name="T19" fmla="*/ 38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439">
                      <a:moveTo>
                        <a:pt x="0" y="0"/>
                      </a:moveTo>
                      <a:cubicBezTo>
                        <a:pt x="0" y="439"/>
                        <a:pt x="0" y="439"/>
                        <a:pt x="0" y="439"/>
                      </a:cubicBezTo>
                      <a:cubicBezTo>
                        <a:pt x="440" y="439"/>
                        <a:pt x="440" y="439"/>
                        <a:pt x="440" y="439"/>
                      </a:cubicBezTo>
                      <a:cubicBezTo>
                        <a:pt x="440" y="0"/>
                        <a:pt x="440" y="0"/>
                        <a:pt x="440" y="0"/>
                      </a:cubicBezTo>
                      <a:lnTo>
                        <a:pt x="0" y="0"/>
                      </a:lnTo>
                      <a:close/>
                      <a:moveTo>
                        <a:pt x="220" y="387"/>
                      </a:moveTo>
                      <a:cubicBezTo>
                        <a:pt x="127" y="387"/>
                        <a:pt x="52" y="312"/>
                        <a:pt x="52" y="219"/>
                      </a:cubicBezTo>
                      <a:cubicBezTo>
                        <a:pt x="52" y="126"/>
                        <a:pt x="127" y="51"/>
                        <a:pt x="220" y="51"/>
                      </a:cubicBezTo>
                      <a:cubicBezTo>
                        <a:pt x="313" y="51"/>
                        <a:pt x="388" y="126"/>
                        <a:pt x="388" y="219"/>
                      </a:cubicBezTo>
                      <a:cubicBezTo>
                        <a:pt x="388" y="312"/>
                        <a:pt x="313" y="387"/>
                        <a:pt x="220"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68" name="Ellipse 67"/>
              <p:cNvSpPr/>
              <p:nvPr/>
            </p:nvSpPr>
            <p:spPr bwMode="gray">
              <a:xfrm>
                <a:off x="5007331" y="1838026"/>
                <a:ext cx="2164360" cy="216436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sp>
          <p:nvSpPr>
            <p:cNvPr id="64" name="Ellipse 63"/>
            <p:cNvSpPr/>
            <p:nvPr/>
          </p:nvSpPr>
          <p:spPr bwMode="gray">
            <a:xfrm>
              <a:off x="9610449" y="2090841"/>
              <a:ext cx="1684296" cy="1684296"/>
            </a:xfrm>
            <a:prstGeom prst="ellips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65" name="Ellipse 64"/>
            <p:cNvSpPr/>
            <p:nvPr/>
          </p:nvSpPr>
          <p:spPr bwMode="gray">
            <a:xfrm>
              <a:off x="9683890" y="2160899"/>
              <a:ext cx="1544180" cy="154418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66" name="Ellipse 65"/>
            <p:cNvSpPr/>
            <p:nvPr/>
          </p:nvSpPr>
          <p:spPr bwMode="gray">
            <a:xfrm>
              <a:off x="9716174" y="2198472"/>
              <a:ext cx="1469034" cy="1469034"/>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4400" dirty="0" smtClean="0">
                  <a:solidFill>
                    <a:schemeClr val="accent1">
                      <a:lumMod val="60000"/>
                      <a:lumOff val="40000"/>
                    </a:schemeClr>
                  </a:solidFill>
                  <a:latin typeface="Bebas Neue" panose="020B0506020202020201" pitchFamily="34" charset="0"/>
                </a:rPr>
                <a:t>75%</a:t>
              </a:r>
            </a:p>
          </p:txBody>
        </p:sp>
      </p:grpSp>
      <p:sp>
        <p:nvSpPr>
          <p:cNvPr id="75" name="Rechteck 74"/>
          <p:cNvSpPr/>
          <p:nvPr/>
        </p:nvSpPr>
        <p:spPr>
          <a:xfrm>
            <a:off x="659174"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own text. This is a placeholder text. </a:t>
            </a:r>
            <a:endParaRPr lang="en-US" dirty="0">
              <a:ea typeface="Open Sans Light" panose="020B0306030504020204" pitchFamily="34" charset="0"/>
              <a:cs typeface="Open Sans Light" panose="020B0306030504020204" pitchFamily="34" charset="0"/>
            </a:endParaRPr>
          </a:p>
        </p:txBody>
      </p:sp>
      <p:sp>
        <p:nvSpPr>
          <p:cNvPr id="76" name="Rechteck 75"/>
          <p:cNvSpPr/>
          <p:nvPr/>
        </p:nvSpPr>
        <p:spPr>
          <a:xfrm>
            <a:off x="3531030"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6">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own text. This is a placeholder text. </a:t>
            </a:r>
            <a:endParaRPr lang="en-US" dirty="0">
              <a:ea typeface="Open Sans Light" panose="020B0306030504020204" pitchFamily="34" charset="0"/>
              <a:cs typeface="Open Sans Light" panose="020B0306030504020204" pitchFamily="34" charset="0"/>
            </a:endParaRPr>
          </a:p>
        </p:txBody>
      </p:sp>
      <p:sp>
        <p:nvSpPr>
          <p:cNvPr id="77" name="Rechteck 76"/>
          <p:cNvSpPr/>
          <p:nvPr/>
        </p:nvSpPr>
        <p:spPr>
          <a:xfrm>
            <a:off x="6446842"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1">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own text. This is a placeholder text. </a:t>
            </a:r>
            <a:endParaRPr lang="en-US" dirty="0">
              <a:ea typeface="Open Sans Light" panose="020B0306030504020204" pitchFamily="34" charset="0"/>
              <a:cs typeface="Open Sans Light" panose="020B0306030504020204" pitchFamily="34" charset="0"/>
            </a:endParaRPr>
          </a:p>
        </p:txBody>
      </p:sp>
      <p:sp>
        <p:nvSpPr>
          <p:cNvPr id="78" name="Rechteck 77"/>
          <p:cNvSpPr/>
          <p:nvPr/>
        </p:nvSpPr>
        <p:spPr>
          <a:xfrm>
            <a:off x="9350271"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own text. This is a placeholder text. </a:t>
            </a:r>
            <a:endParaRPr lang="en-US" dirty="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881834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hteck 38"/>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sp>
        <p:nvSpPr>
          <p:cNvPr id="132" name="Rechteck 131"/>
          <p:cNvSpPr/>
          <p:nvPr/>
        </p:nvSpPr>
        <p:spPr bwMode="gray">
          <a:xfrm>
            <a:off x="679932"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133" name="Rechteck 132"/>
          <p:cNvSpPr/>
          <p:nvPr/>
        </p:nvSpPr>
        <p:spPr bwMode="gray">
          <a:xfrm>
            <a:off x="3515286"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134" name="Rechteck 133"/>
          <p:cNvSpPr/>
          <p:nvPr/>
        </p:nvSpPr>
        <p:spPr bwMode="gray">
          <a:xfrm>
            <a:off x="6479058"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135" name="Rechteck 134"/>
          <p:cNvSpPr/>
          <p:nvPr/>
        </p:nvSpPr>
        <p:spPr bwMode="gray">
          <a:xfrm>
            <a:off x="9353207" y="4401775"/>
            <a:ext cx="2211417" cy="1418000"/>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grpSp>
        <p:nvGrpSpPr>
          <p:cNvPr id="141" name="Gruppieren 140"/>
          <p:cNvGrpSpPr/>
          <p:nvPr/>
        </p:nvGrpSpPr>
        <p:grpSpPr>
          <a:xfrm>
            <a:off x="3263366" y="1796880"/>
            <a:ext cx="2715257" cy="2527470"/>
            <a:chOff x="3263366" y="1796880"/>
            <a:chExt cx="2715257" cy="2527470"/>
          </a:xfrm>
        </p:grpSpPr>
        <p:grpSp>
          <p:nvGrpSpPr>
            <p:cNvPr id="100" name="Gruppieren 99"/>
            <p:cNvGrpSpPr/>
            <p:nvPr/>
          </p:nvGrpSpPr>
          <p:grpSpPr>
            <a:xfrm>
              <a:off x="3263366" y="1796880"/>
              <a:ext cx="2715257" cy="2219311"/>
              <a:chOff x="428012" y="1796880"/>
              <a:chExt cx="2715257" cy="2219311"/>
            </a:xfrm>
          </p:grpSpPr>
          <p:grpSp>
            <p:nvGrpSpPr>
              <p:cNvPr id="101" name="Gruppieren 100"/>
              <p:cNvGrpSpPr/>
              <p:nvPr/>
            </p:nvGrpSpPr>
            <p:grpSpPr>
              <a:xfrm>
                <a:off x="428012" y="1796880"/>
                <a:ext cx="2715257" cy="2219311"/>
                <a:chOff x="466112" y="1796880"/>
                <a:chExt cx="2715257" cy="2219311"/>
              </a:xfrm>
            </p:grpSpPr>
            <p:graphicFrame>
              <p:nvGraphicFramePr>
                <p:cNvPr id="104" name="Diagramm 103"/>
                <p:cNvGraphicFramePr/>
                <p:nvPr>
                  <p:extLst>
                    <p:ext uri="{D42A27DB-BD31-4B8C-83A1-F6EECF244321}">
                      <p14:modId xmlns:p14="http://schemas.microsoft.com/office/powerpoint/2010/main" val="753150988"/>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2"/>
                </a:graphicData>
              </a:graphic>
            </p:graphicFrame>
            <p:sp>
              <p:nvSpPr>
                <p:cNvPr id="105" name="Textfeld 104"/>
                <p:cNvSpPr txBox="1"/>
                <p:nvPr/>
              </p:nvSpPr>
              <p:spPr>
                <a:xfrm>
                  <a:off x="1139756"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2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60</a:t>
                  </a: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2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sp>
            <p:nvSpPr>
              <p:cNvPr id="102" name="Ellipse 101"/>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103" name="Ellipse 102"/>
              <p:cNvSpPr/>
              <p:nvPr/>
            </p:nvSpPr>
            <p:spPr>
              <a:xfrm>
                <a:off x="1317505" y="2438400"/>
                <a:ext cx="936270" cy="93627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cxnSp>
          <p:nvCxnSpPr>
            <p:cNvPr id="5" name="Gerade Verbindung 4"/>
            <p:cNvCxnSpPr/>
            <p:nvPr/>
          </p:nvCxnSpPr>
          <p:spPr>
            <a:xfrm>
              <a:off x="4615824" y="3988715"/>
              <a:ext cx="0" cy="335635"/>
            </a:xfrm>
            <a:prstGeom prst="lin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42" name="Gruppieren 141"/>
          <p:cNvGrpSpPr/>
          <p:nvPr/>
        </p:nvGrpSpPr>
        <p:grpSpPr>
          <a:xfrm>
            <a:off x="6227138" y="1796880"/>
            <a:ext cx="2715257" cy="2527470"/>
            <a:chOff x="6227138" y="1796880"/>
            <a:chExt cx="2715257" cy="2527470"/>
          </a:xfrm>
        </p:grpSpPr>
        <p:grpSp>
          <p:nvGrpSpPr>
            <p:cNvPr id="113" name="Gruppieren 112"/>
            <p:cNvGrpSpPr/>
            <p:nvPr/>
          </p:nvGrpSpPr>
          <p:grpSpPr>
            <a:xfrm>
              <a:off x="6227138" y="1796880"/>
              <a:ext cx="2715257" cy="2219311"/>
              <a:chOff x="428012" y="1796880"/>
              <a:chExt cx="2715257" cy="2219311"/>
            </a:xfrm>
          </p:grpSpPr>
          <p:grpSp>
            <p:nvGrpSpPr>
              <p:cNvPr id="114" name="Gruppieren 113"/>
              <p:cNvGrpSpPr/>
              <p:nvPr/>
            </p:nvGrpSpPr>
            <p:grpSpPr>
              <a:xfrm>
                <a:off x="428012" y="1796880"/>
                <a:ext cx="2715257" cy="2219311"/>
                <a:chOff x="466112" y="1796880"/>
                <a:chExt cx="2715257" cy="2219311"/>
              </a:xfrm>
            </p:grpSpPr>
            <p:graphicFrame>
              <p:nvGraphicFramePr>
                <p:cNvPr id="117" name="Diagramm 116"/>
                <p:cNvGraphicFramePr/>
                <p:nvPr>
                  <p:extLst>
                    <p:ext uri="{D42A27DB-BD31-4B8C-83A1-F6EECF244321}">
                      <p14:modId xmlns:p14="http://schemas.microsoft.com/office/powerpoint/2010/main" val="447094389"/>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3"/>
                </a:graphicData>
              </a:graphic>
            </p:graphicFrame>
            <p:sp>
              <p:nvSpPr>
                <p:cNvPr id="118" name="Textfeld 117"/>
                <p:cNvSpPr txBox="1"/>
                <p:nvPr/>
              </p:nvSpPr>
              <p:spPr>
                <a:xfrm>
                  <a:off x="1139756"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2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30</a:t>
                  </a: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2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sp>
            <p:nvSpPr>
              <p:cNvPr id="115" name="Ellipse 114"/>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116" name="Ellipse 115"/>
              <p:cNvSpPr/>
              <p:nvPr/>
            </p:nvSpPr>
            <p:spPr>
              <a:xfrm>
                <a:off x="1317505" y="2438400"/>
                <a:ext cx="936270" cy="93627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cxnSp>
          <p:nvCxnSpPr>
            <p:cNvPr id="137" name="Gerade Verbindung 136"/>
            <p:cNvCxnSpPr/>
            <p:nvPr/>
          </p:nvCxnSpPr>
          <p:spPr>
            <a:xfrm>
              <a:off x="7559920" y="3988715"/>
              <a:ext cx="0" cy="335635"/>
            </a:xfrm>
            <a:prstGeom prst="lin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43" name="Gruppieren 142"/>
          <p:cNvGrpSpPr/>
          <p:nvPr/>
        </p:nvGrpSpPr>
        <p:grpSpPr>
          <a:xfrm>
            <a:off x="9101287" y="1796880"/>
            <a:ext cx="2715257" cy="2527470"/>
            <a:chOff x="9101287" y="1796880"/>
            <a:chExt cx="2715257" cy="2527470"/>
          </a:xfrm>
        </p:grpSpPr>
        <p:grpSp>
          <p:nvGrpSpPr>
            <p:cNvPr id="126" name="Gruppieren 125"/>
            <p:cNvGrpSpPr/>
            <p:nvPr/>
          </p:nvGrpSpPr>
          <p:grpSpPr>
            <a:xfrm>
              <a:off x="9101287" y="1796880"/>
              <a:ext cx="2715257" cy="2219311"/>
              <a:chOff x="428012" y="1796880"/>
              <a:chExt cx="2715257" cy="2219311"/>
            </a:xfrm>
          </p:grpSpPr>
          <p:grpSp>
            <p:nvGrpSpPr>
              <p:cNvPr id="127" name="Gruppieren 126"/>
              <p:cNvGrpSpPr/>
              <p:nvPr/>
            </p:nvGrpSpPr>
            <p:grpSpPr>
              <a:xfrm>
                <a:off x="428012" y="1796880"/>
                <a:ext cx="2715257" cy="2219311"/>
                <a:chOff x="466112" y="1796880"/>
                <a:chExt cx="2715257" cy="2219311"/>
              </a:xfrm>
            </p:grpSpPr>
            <p:graphicFrame>
              <p:nvGraphicFramePr>
                <p:cNvPr id="130" name="Diagramm 129"/>
                <p:cNvGraphicFramePr/>
                <p:nvPr>
                  <p:extLst>
                    <p:ext uri="{D42A27DB-BD31-4B8C-83A1-F6EECF244321}">
                      <p14:modId xmlns:p14="http://schemas.microsoft.com/office/powerpoint/2010/main" val="3408204229"/>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4"/>
                </a:graphicData>
              </a:graphic>
            </p:graphicFrame>
            <p:sp>
              <p:nvSpPr>
                <p:cNvPr id="131" name="Textfeld 130"/>
                <p:cNvSpPr txBox="1"/>
                <p:nvPr/>
              </p:nvSpPr>
              <p:spPr>
                <a:xfrm>
                  <a:off x="1139756"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2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90</a:t>
                  </a: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2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sp>
            <p:nvSpPr>
              <p:cNvPr id="128" name="Ellipse 127"/>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129" name="Ellipse 128"/>
              <p:cNvSpPr/>
              <p:nvPr/>
            </p:nvSpPr>
            <p:spPr>
              <a:xfrm>
                <a:off x="1317505" y="2438400"/>
                <a:ext cx="936270" cy="93627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cxnSp>
          <p:nvCxnSpPr>
            <p:cNvPr id="138" name="Gerade Verbindung 137"/>
            <p:cNvCxnSpPr/>
            <p:nvPr/>
          </p:nvCxnSpPr>
          <p:spPr>
            <a:xfrm>
              <a:off x="10481385" y="3988715"/>
              <a:ext cx="0" cy="335635"/>
            </a:xfrm>
            <a:prstGeom prst="lin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40" name="Gruppieren 139"/>
          <p:cNvGrpSpPr/>
          <p:nvPr/>
        </p:nvGrpSpPr>
        <p:grpSpPr>
          <a:xfrm>
            <a:off x="428012" y="1796880"/>
            <a:ext cx="2715257" cy="2527470"/>
            <a:chOff x="428012" y="1796880"/>
            <a:chExt cx="2715257" cy="2527470"/>
          </a:xfrm>
        </p:grpSpPr>
        <p:grpSp>
          <p:nvGrpSpPr>
            <p:cNvPr id="3" name="Gruppieren 2"/>
            <p:cNvGrpSpPr/>
            <p:nvPr/>
          </p:nvGrpSpPr>
          <p:grpSpPr>
            <a:xfrm>
              <a:off x="428012" y="1796880"/>
              <a:ext cx="2715257" cy="2219311"/>
              <a:chOff x="428012" y="1796880"/>
              <a:chExt cx="2715257" cy="2219311"/>
            </a:xfrm>
          </p:grpSpPr>
          <p:grpSp>
            <p:nvGrpSpPr>
              <p:cNvPr id="69" name="Gruppieren 68"/>
              <p:cNvGrpSpPr/>
              <p:nvPr/>
            </p:nvGrpSpPr>
            <p:grpSpPr>
              <a:xfrm>
                <a:off x="428012" y="1796880"/>
                <a:ext cx="2715257" cy="2219311"/>
                <a:chOff x="466112" y="1796880"/>
                <a:chExt cx="2715257" cy="2219311"/>
              </a:xfrm>
            </p:grpSpPr>
            <p:graphicFrame>
              <p:nvGraphicFramePr>
                <p:cNvPr id="70" name="Diagramm 69"/>
                <p:cNvGraphicFramePr/>
                <p:nvPr>
                  <p:extLst>
                    <p:ext uri="{D42A27DB-BD31-4B8C-83A1-F6EECF244321}">
                      <p14:modId xmlns:p14="http://schemas.microsoft.com/office/powerpoint/2010/main" val="3637665097"/>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5"/>
                </a:graphicData>
              </a:graphic>
            </p:graphicFrame>
            <p:sp>
              <p:nvSpPr>
                <p:cNvPr id="71" name="Textfeld 70"/>
                <p:cNvSpPr txBox="1"/>
                <p:nvPr/>
              </p:nvSpPr>
              <p:spPr>
                <a:xfrm>
                  <a:off x="1139756"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2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2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sp>
            <p:nvSpPr>
              <p:cNvPr id="89" name="Ellipse 88"/>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sp>
            <p:nvSpPr>
              <p:cNvPr id="93" name="Ellipse 92"/>
              <p:cNvSpPr/>
              <p:nvPr/>
            </p:nvSpPr>
            <p:spPr>
              <a:xfrm>
                <a:off x="1317505" y="2438400"/>
                <a:ext cx="936270" cy="93627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cxnSp>
          <p:nvCxnSpPr>
            <p:cNvPr id="139" name="Gerade Verbindung 138"/>
            <p:cNvCxnSpPr/>
            <p:nvPr/>
          </p:nvCxnSpPr>
          <p:spPr>
            <a:xfrm>
              <a:off x="1780470" y="3988715"/>
              <a:ext cx="0" cy="335635"/>
            </a:xfrm>
            <a:prstGeom prst="lin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0"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41" name="Rechteck 40"/>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42" name="Gruppieren 41"/>
            <p:cNvGrpSpPr/>
            <p:nvPr/>
          </p:nvGrpSpPr>
          <p:grpSpPr bwMode="gray">
            <a:xfrm>
              <a:off x="9144000" y="569121"/>
              <a:ext cx="297657" cy="962022"/>
              <a:chOff x="9144000" y="569121"/>
              <a:chExt cx="297657" cy="962022"/>
            </a:xfrm>
          </p:grpSpPr>
          <p:cxnSp>
            <p:nvCxnSpPr>
              <p:cNvPr id="43"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4"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5"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12868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platzhalter 8"/>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2423" b="2423"/>
          <a:stretch>
            <a:fillRect/>
          </a:stretch>
        </p:blipFill>
        <p:spPr/>
      </p:pic>
      <p:sp>
        <p:nvSpPr>
          <p:cNvPr id="197" name="Rechteck 196"/>
          <p:cNvSpPr/>
          <p:nvPr/>
        </p:nvSpPr>
        <p:spPr>
          <a:xfrm>
            <a:off x="-1841" y="0"/>
            <a:ext cx="12190413" cy="6858000"/>
          </a:xfrm>
          <a:prstGeom prst="rect">
            <a:avLst/>
          </a:prstGeom>
          <a:solidFill>
            <a:schemeClr val="tx2">
              <a:lumMod val="50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bwMode="gray"/>
        <p:txBody>
          <a:bodyPr/>
          <a:lstStyle/>
          <a:p>
            <a:r>
              <a:rPr lang="en-US" dirty="0" smtClean="0">
                <a:solidFill>
                  <a:schemeClr val="bg1"/>
                </a:solidFill>
              </a:rPr>
              <a:t>Infographics – Diagrams</a:t>
            </a:r>
            <a:endParaRPr lang="en-US" dirty="0">
              <a:solidFill>
                <a:schemeClr val="bg1"/>
              </a:solidFill>
            </a:endParaRPr>
          </a:p>
        </p:txBody>
      </p:sp>
      <p:cxnSp>
        <p:nvCxnSpPr>
          <p:cNvPr id="19" name="Gerade Verbindung 18"/>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10" name="Gruppieren 9"/>
          <p:cNvGrpSpPr/>
          <p:nvPr/>
        </p:nvGrpSpPr>
        <p:grpSpPr>
          <a:xfrm>
            <a:off x="3263366" y="1796880"/>
            <a:ext cx="2715257" cy="2219311"/>
            <a:chOff x="428012" y="1796880"/>
            <a:chExt cx="2715257" cy="2219311"/>
          </a:xfrm>
        </p:grpSpPr>
        <p:graphicFrame>
          <p:nvGraphicFramePr>
            <p:cNvPr id="15" name="Diagramm 14"/>
            <p:cNvGraphicFramePr/>
            <p:nvPr>
              <p:extLst>
                <p:ext uri="{D42A27DB-BD31-4B8C-83A1-F6EECF244321}">
                  <p14:modId xmlns:p14="http://schemas.microsoft.com/office/powerpoint/2010/main" val="2540564020"/>
                </p:ext>
              </p:extLst>
            </p:nvPr>
          </p:nvGraphicFramePr>
          <p:xfrm>
            <a:off x="428012" y="1796880"/>
            <a:ext cx="2715257" cy="2219311"/>
          </p:xfrm>
          <a:graphic>
            <a:graphicData uri="http://schemas.openxmlformats.org/drawingml/2006/chart">
              <c:chart xmlns:c="http://schemas.openxmlformats.org/drawingml/2006/chart" xmlns:r="http://schemas.openxmlformats.org/officeDocument/2006/relationships" r:id="rId3"/>
            </a:graphicData>
          </a:graphic>
        </p:graphicFrame>
        <p:sp>
          <p:nvSpPr>
            <p:cNvPr id="13" name="Ellipse 12"/>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grpSp>
        <p:nvGrpSpPr>
          <p:cNvPr id="21" name="Gruppieren 20"/>
          <p:cNvGrpSpPr/>
          <p:nvPr/>
        </p:nvGrpSpPr>
        <p:grpSpPr>
          <a:xfrm>
            <a:off x="6227138" y="1796880"/>
            <a:ext cx="2715257" cy="2219311"/>
            <a:chOff x="428012" y="1796880"/>
            <a:chExt cx="2715257" cy="2219311"/>
          </a:xfrm>
        </p:grpSpPr>
        <p:graphicFrame>
          <p:nvGraphicFramePr>
            <p:cNvPr id="26" name="Diagramm 25"/>
            <p:cNvGraphicFramePr/>
            <p:nvPr>
              <p:extLst>
                <p:ext uri="{D42A27DB-BD31-4B8C-83A1-F6EECF244321}">
                  <p14:modId xmlns:p14="http://schemas.microsoft.com/office/powerpoint/2010/main" val="1244096826"/>
                </p:ext>
              </p:extLst>
            </p:nvPr>
          </p:nvGraphicFramePr>
          <p:xfrm>
            <a:off x="428012" y="1796880"/>
            <a:ext cx="2715257" cy="2219311"/>
          </p:xfrm>
          <a:graphic>
            <a:graphicData uri="http://schemas.openxmlformats.org/drawingml/2006/chart">
              <c:chart xmlns:c="http://schemas.openxmlformats.org/drawingml/2006/chart" xmlns:r="http://schemas.openxmlformats.org/officeDocument/2006/relationships" r:id="rId4"/>
            </a:graphicData>
          </a:graphic>
        </p:graphicFrame>
        <p:sp>
          <p:nvSpPr>
            <p:cNvPr id="24" name="Ellipse 23"/>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grpSp>
        <p:nvGrpSpPr>
          <p:cNvPr id="29" name="Gruppieren 28"/>
          <p:cNvGrpSpPr/>
          <p:nvPr/>
        </p:nvGrpSpPr>
        <p:grpSpPr>
          <a:xfrm>
            <a:off x="9101287" y="1796880"/>
            <a:ext cx="2715257" cy="2219311"/>
            <a:chOff x="428012" y="1796880"/>
            <a:chExt cx="2715257" cy="2219311"/>
          </a:xfrm>
        </p:grpSpPr>
        <p:graphicFrame>
          <p:nvGraphicFramePr>
            <p:cNvPr id="34" name="Diagramm 33"/>
            <p:cNvGraphicFramePr/>
            <p:nvPr>
              <p:extLst>
                <p:ext uri="{D42A27DB-BD31-4B8C-83A1-F6EECF244321}">
                  <p14:modId xmlns:p14="http://schemas.microsoft.com/office/powerpoint/2010/main" val="3435981661"/>
                </p:ext>
              </p:extLst>
            </p:nvPr>
          </p:nvGraphicFramePr>
          <p:xfrm>
            <a:off x="428012" y="1796880"/>
            <a:ext cx="2715257" cy="2219311"/>
          </p:xfrm>
          <a:graphic>
            <a:graphicData uri="http://schemas.openxmlformats.org/drawingml/2006/chart">
              <c:chart xmlns:c="http://schemas.openxmlformats.org/drawingml/2006/chart" xmlns:r="http://schemas.openxmlformats.org/officeDocument/2006/relationships" r:id="rId5"/>
            </a:graphicData>
          </a:graphic>
        </p:graphicFrame>
        <p:sp>
          <p:nvSpPr>
            <p:cNvPr id="32" name="Ellipse 31"/>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grpSp>
        <p:nvGrpSpPr>
          <p:cNvPr id="37" name="Gruppieren 36"/>
          <p:cNvGrpSpPr/>
          <p:nvPr/>
        </p:nvGrpSpPr>
        <p:grpSpPr>
          <a:xfrm>
            <a:off x="428012" y="1796880"/>
            <a:ext cx="2715257" cy="2219311"/>
            <a:chOff x="428012" y="1796880"/>
            <a:chExt cx="2715257" cy="2219311"/>
          </a:xfrm>
        </p:grpSpPr>
        <p:graphicFrame>
          <p:nvGraphicFramePr>
            <p:cNvPr id="42" name="Diagramm 41"/>
            <p:cNvGraphicFramePr/>
            <p:nvPr>
              <p:extLst>
                <p:ext uri="{D42A27DB-BD31-4B8C-83A1-F6EECF244321}">
                  <p14:modId xmlns:p14="http://schemas.microsoft.com/office/powerpoint/2010/main" val="2736533189"/>
                </p:ext>
              </p:extLst>
            </p:nvPr>
          </p:nvGraphicFramePr>
          <p:xfrm>
            <a:off x="428012" y="1796880"/>
            <a:ext cx="2715257" cy="2219311"/>
          </p:xfrm>
          <a:graphic>
            <a:graphicData uri="http://schemas.openxmlformats.org/drawingml/2006/chart">
              <c:chart xmlns:c="http://schemas.openxmlformats.org/drawingml/2006/chart" xmlns:r="http://schemas.openxmlformats.org/officeDocument/2006/relationships" r:id="rId6"/>
            </a:graphicData>
          </a:graphic>
        </p:graphicFrame>
        <p:sp>
          <p:nvSpPr>
            <p:cNvPr id="40" name="Ellipse 39"/>
            <p:cNvSpPr/>
            <p:nvPr/>
          </p:nvSpPr>
          <p:spPr>
            <a:xfrm>
              <a:off x="703460" y="1824355"/>
              <a:ext cx="2164360" cy="216436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smtClean="0">
                <a:solidFill>
                  <a:schemeClr val="accent1">
                    <a:lumMod val="50000"/>
                  </a:schemeClr>
                </a:solidFill>
                <a:latin typeface="Bebas Neue" panose="020B0506020202020201" pitchFamily="34" charset="0"/>
              </a:endParaRPr>
            </a:p>
          </p:txBody>
        </p:sp>
      </p:grpSp>
      <p:sp>
        <p:nvSpPr>
          <p:cNvPr id="44" name="Textfeld 43"/>
          <p:cNvSpPr txBox="1"/>
          <p:nvPr/>
        </p:nvSpPr>
        <p:spPr>
          <a:xfrm>
            <a:off x="1101656"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5000" dirty="0" smtClean="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50%</a:t>
            </a:r>
            <a:endParaRPr lang="en-US" sz="5000" dirty="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45" name="Textfeld 44"/>
          <p:cNvSpPr txBox="1"/>
          <p:nvPr/>
        </p:nvSpPr>
        <p:spPr>
          <a:xfrm>
            <a:off x="3942180"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5000" dirty="0" smtClean="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60%</a:t>
            </a:r>
            <a:endParaRPr lang="en-US" sz="5000" dirty="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46" name="Textfeld 45"/>
          <p:cNvSpPr txBox="1"/>
          <p:nvPr/>
        </p:nvSpPr>
        <p:spPr>
          <a:xfrm>
            <a:off x="6905952"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5000" dirty="0" smtClean="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30%</a:t>
            </a:r>
            <a:endParaRPr lang="en-US" sz="5000" dirty="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52" name="Textfeld 51"/>
          <p:cNvSpPr txBox="1"/>
          <p:nvPr/>
        </p:nvSpPr>
        <p:spPr>
          <a:xfrm>
            <a:off x="9780101"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5000" dirty="0" smtClean="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90%</a:t>
            </a:r>
            <a:endParaRPr lang="en-US" sz="5000" dirty="0">
              <a:solidFill>
                <a:schemeClr val="tx2">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25"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2000" dirty="0" smtClean="0">
                <a:solidFill>
                  <a:schemeClr val="bg1"/>
                </a:solidFill>
                <a:latin typeface="Bebas Neue" panose="020B0506020202020201" pitchFamily="34" charset="0"/>
              </a:rPr>
              <a:t>If you don’t want to use the style and size of the fonts as used in this placeholder it is possible to replace it by selecting different options.</a:t>
            </a:r>
            <a:endParaRPr lang="en-US" sz="2000" dirty="0">
              <a:solidFill>
                <a:schemeClr val="bg1"/>
              </a:solidFill>
              <a:latin typeface="Bebas Neue" panose="020B0506020202020201" pitchFamily="34" charset="0"/>
            </a:endParaRPr>
          </a:p>
        </p:txBody>
      </p:sp>
      <p:sp>
        <p:nvSpPr>
          <p:cNvPr id="27"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grpSp>
        <p:nvGrpSpPr>
          <p:cNvPr id="28"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30" name="Rechteck 29"/>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1" name="Gruppieren 30"/>
            <p:cNvGrpSpPr/>
            <p:nvPr/>
          </p:nvGrpSpPr>
          <p:grpSpPr bwMode="gray">
            <a:xfrm>
              <a:off x="9144000" y="569121"/>
              <a:ext cx="297657" cy="962022"/>
              <a:chOff x="9144000" y="569121"/>
              <a:chExt cx="297657" cy="962022"/>
            </a:xfrm>
          </p:grpSpPr>
          <p:cxnSp>
            <p:nvCxnSpPr>
              <p:cNvPr id="33"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5"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6"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884139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hteck 27"/>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pic>
        <p:nvPicPr>
          <p:cNvPr id="66"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uppieren 3"/>
          <p:cNvGrpSpPr/>
          <p:nvPr/>
        </p:nvGrpSpPr>
        <p:grpSpPr>
          <a:xfrm>
            <a:off x="428012" y="1796880"/>
            <a:ext cx="2715257" cy="2219311"/>
            <a:chOff x="466112" y="1796880"/>
            <a:chExt cx="2715257" cy="2219311"/>
          </a:xfrm>
        </p:grpSpPr>
        <p:graphicFrame>
          <p:nvGraphicFramePr>
            <p:cNvPr id="5" name="Diagramm 4"/>
            <p:cNvGraphicFramePr/>
            <p:nvPr>
              <p:extLst>
                <p:ext uri="{D42A27DB-BD31-4B8C-83A1-F6EECF244321}">
                  <p14:modId xmlns:p14="http://schemas.microsoft.com/office/powerpoint/2010/main" val="2682724441"/>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feld 8"/>
            <p:cNvSpPr txBox="1"/>
            <p:nvPr/>
          </p:nvSpPr>
          <p:spPr>
            <a:xfrm>
              <a:off x="1139756" y="2184774"/>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7" name="Ellipse 16"/>
            <p:cNvSpPr/>
            <p:nvPr/>
          </p:nvSpPr>
          <p:spPr>
            <a:xfrm>
              <a:off x="2254951" y="1893854"/>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01</a:t>
              </a:r>
              <a:endParaRPr lang="en-US" sz="2000" dirty="0">
                <a:ea typeface="Open Sans Light" panose="020B0306030504020204" pitchFamily="34" charset="0"/>
                <a:cs typeface="Open Sans Light" panose="020B0306030504020204" pitchFamily="34" charset="0"/>
              </a:endParaRPr>
            </a:p>
          </p:txBody>
        </p:sp>
        <p:sp>
          <p:nvSpPr>
            <p:cNvPr id="3" name="Gleichschenkliges Dreieck 2"/>
            <p:cNvSpPr/>
            <p:nvPr/>
          </p:nvSpPr>
          <p:spPr>
            <a:xfrm rot="10800000">
              <a:off x="1692448" y="3798739"/>
              <a:ext cx="252244" cy="21745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grpSp>
        <p:nvGrpSpPr>
          <p:cNvPr id="24" name="Gruppieren 23"/>
          <p:cNvGrpSpPr/>
          <p:nvPr/>
        </p:nvGrpSpPr>
        <p:grpSpPr>
          <a:xfrm>
            <a:off x="3273172" y="1796880"/>
            <a:ext cx="2715257" cy="2219311"/>
            <a:chOff x="3273172" y="1796880"/>
            <a:chExt cx="2715257" cy="2219311"/>
          </a:xfrm>
        </p:grpSpPr>
        <p:graphicFrame>
          <p:nvGraphicFramePr>
            <p:cNvPr id="6" name="Diagramm 5"/>
            <p:cNvGraphicFramePr/>
            <p:nvPr>
              <p:extLst>
                <p:ext uri="{D42A27DB-BD31-4B8C-83A1-F6EECF244321}">
                  <p14:modId xmlns:p14="http://schemas.microsoft.com/office/powerpoint/2010/main" val="4029555135"/>
                </p:ext>
              </p:extLst>
            </p:nvPr>
          </p:nvGraphicFramePr>
          <p:xfrm>
            <a:off x="3273172" y="1796880"/>
            <a:ext cx="2715257" cy="2219311"/>
          </p:xfrm>
          <a:graphic>
            <a:graphicData uri="http://schemas.openxmlformats.org/drawingml/2006/chart">
              <c:chart xmlns:c="http://schemas.openxmlformats.org/drawingml/2006/chart" xmlns:r="http://schemas.openxmlformats.org/officeDocument/2006/relationships" r:id="rId4"/>
            </a:graphicData>
          </a:graphic>
        </p:graphicFrame>
        <p:sp>
          <p:nvSpPr>
            <p:cNvPr id="10" name="Textfeld 9"/>
            <p:cNvSpPr txBox="1"/>
            <p:nvPr/>
          </p:nvSpPr>
          <p:spPr>
            <a:xfrm>
              <a:off x="3951987" y="2202225"/>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60</a:t>
              </a:r>
              <a:r>
                <a:rPr lang="en-US" sz="28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2800" dirty="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8" name="Ellipse 17"/>
            <p:cNvSpPr/>
            <p:nvPr/>
          </p:nvSpPr>
          <p:spPr>
            <a:xfrm>
              <a:off x="5067182" y="1893854"/>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02</a:t>
              </a:r>
              <a:endParaRPr lang="en-US" sz="2000" dirty="0">
                <a:ea typeface="Open Sans Light" panose="020B0306030504020204" pitchFamily="34" charset="0"/>
                <a:cs typeface="Open Sans Light" panose="020B0306030504020204" pitchFamily="34" charset="0"/>
              </a:endParaRPr>
            </a:p>
          </p:txBody>
        </p:sp>
        <p:sp>
          <p:nvSpPr>
            <p:cNvPr id="21" name="Gleichschenkliges Dreieck 20"/>
            <p:cNvSpPr/>
            <p:nvPr/>
          </p:nvSpPr>
          <p:spPr>
            <a:xfrm rot="10800000">
              <a:off x="4504679" y="3798739"/>
              <a:ext cx="252244" cy="217452"/>
            </a:xfrm>
            <a:prstGeom prs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grpSp>
        <p:nvGrpSpPr>
          <p:cNvPr id="25" name="Gruppieren 24"/>
          <p:cNvGrpSpPr/>
          <p:nvPr/>
        </p:nvGrpSpPr>
        <p:grpSpPr>
          <a:xfrm>
            <a:off x="6228957" y="1796880"/>
            <a:ext cx="2715257" cy="2219311"/>
            <a:chOff x="6267057" y="1796880"/>
            <a:chExt cx="2715257" cy="2219311"/>
          </a:xfrm>
        </p:grpSpPr>
        <p:graphicFrame>
          <p:nvGraphicFramePr>
            <p:cNvPr id="7" name="Diagramm 6"/>
            <p:cNvGraphicFramePr/>
            <p:nvPr>
              <p:extLst>
                <p:ext uri="{D42A27DB-BD31-4B8C-83A1-F6EECF244321}">
                  <p14:modId xmlns:p14="http://schemas.microsoft.com/office/powerpoint/2010/main" val="2377459564"/>
                </p:ext>
              </p:extLst>
            </p:nvPr>
          </p:nvGraphicFramePr>
          <p:xfrm>
            <a:off x="6267057" y="1796880"/>
            <a:ext cx="2715257" cy="2219311"/>
          </p:xfrm>
          <a:graphic>
            <a:graphicData uri="http://schemas.openxmlformats.org/drawingml/2006/chart">
              <c:chart xmlns:c="http://schemas.openxmlformats.org/drawingml/2006/chart" xmlns:r="http://schemas.openxmlformats.org/officeDocument/2006/relationships" r:id="rId5"/>
            </a:graphicData>
          </a:graphic>
        </p:graphicFrame>
        <p:sp>
          <p:nvSpPr>
            <p:cNvPr id="11" name="Textfeld 10"/>
            <p:cNvSpPr txBox="1"/>
            <p:nvPr/>
          </p:nvSpPr>
          <p:spPr>
            <a:xfrm>
              <a:off x="6945871" y="2202225"/>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33</a:t>
              </a:r>
              <a:r>
                <a:rPr lang="en-US" sz="28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2800" dirty="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9" name="Ellipse 18"/>
            <p:cNvSpPr/>
            <p:nvPr/>
          </p:nvSpPr>
          <p:spPr>
            <a:xfrm>
              <a:off x="8061067" y="1893854"/>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03</a:t>
              </a:r>
              <a:endParaRPr lang="en-US" sz="2000" dirty="0">
                <a:ea typeface="Open Sans Light" panose="020B0306030504020204" pitchFamily="34" charset="0"/>
                <a:cs typeface="Open Sans Light" panose="020B0306030504020204" pitchFamily="34" charset="0"/>
              </a:endParaRPr>
            </a:p>
          </p:txBody>
        </p:sp>
        <p:sp>
          <p:nvSpPr>
            <p:cNvPr id="22" name="Gleichschenkliges Dreieck 21"/>
            <p:cNvSpPr/>
            <p:nvPr/>
          </p:nvSpPr>
          <p:spPr>
            <a:xfrm rot="10800000">
              <a:off x="7498564" y="3798738"/>
              <a:ext cx="252244" cy="217452"/>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grpSp>
        <p:nvGrpSpPr>
          <p:cNvPr id="26" name="Gruppieren 25"/>
          <p:cNvGrpSpPr/>
          <p:nvPr/>
        </p:nvGrpSpPr>
        <p:grpSpPr>
          <a:xfrm>
            <a:off x="9097732" y="1796880"/>
            <a:ext cx="2715257" cy="2219311"/>
            <a:chOff x="8991052" y="1796880"/>
            <a:chExt cx="2715257" cy="2219311"/>
          </a:xfrm>
        </p:grpSpPr>
        <p:graphicFrame>
          <p:nvGraphicFramePr>
            <p:cNvPr id="8" name="Diagramm 7"/>
            <p:cNvGraphicFramePr/>
            <p:nvPr>
              <p:extLst>
                <p:ext uri="{D42A27DB-BD31-4B8C-83A1-F6EECF244321}">
                  <p14:modId xmlns:p14="http://schemas.microsoft.com/office/powerpoint/2010/main" val="2218767052"/>
                </p:ext>
              </p:extLst>
            </p:nvPr>
          </p:nvGraphicFramePr>
          <p:xfrm>
            <a:off x="8991052" y="1796880"/>
            <a:ext cx="2715257" cy="2219311"/>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feld 11"/>
            <p:cNvSpPr txBox="1"/>
            <p:nvPr/>
          </p:nvSpPr>
          <p:spPr>
            <a:xfrm>
              <a:off x="9673422" y="2202225"/>
              <a:ext cx="1357628" cy="1454602"/>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97</a:t>
              </a:r>
              <a:r>
                <a:rPr lang="en-US" sz="28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2800" dirty="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20" name="Ellipse 19"/>
            <p:cNvSpPr/>
            <p:nvPr/>
          </p:nvSpPr>
          <p:spPr>
            <a:xfrm>
              <a:off x="10750392" y="1893854"/>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04</a:t>
              </a:r>
              <a:endParaRPr lang="en-US" sz="2000" dirty="0">
                <a:ea typeface="Open Sans Light" panose="020B0306030504020204" pitchFamily="34" charset="0"/>
                <a:cs typeface="Open Sans Light" panose="020B0306030504020204" pitchFamily="34" charset="0"/>
              </a:endParaRPr>
            </a:p>
          </p:txBody>
        </p:sp>
        <p:sp>
          <p:nvSpPr>
            <p:cNvPr id="23" name="Gleichschenkliges Dreieck 22"/>
            <p:cNvSpPr/>
            <p:nvPr/>
          </p:nvSpPr>
          <p:spPr>
            <a:xfrm rot="10800000">
              <a:off x="10226114" y="3798739"/>
              <a:ext cx="252244" cy="217452"/>
            </a:xfrm>
            <a:prstGeom prst="triangl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33" name="Rechteck 32"/>
          <p:cNvSpPr/>
          <p:nvPr/>
        </p:nvSpPr>
        <p:spPr>
          <a:xfrm>
            <a:off x="679932" y="4401775"/>
            <a:ext cx="2211417" cy="1504001"/>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sp>
        <p:nvSpPr>
          <p:cNvPr id="34" name="Rechteck 33"/>
          <p:cNvSpPr/>
          <p:nvPr/>
        </p:nvSpPr>
        <p:spPr>
          <a:xfrm>
            <a:off x="3525092" y="4401775"/>
            <a:ext cx="2211417" cy="1504001"/>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sp>
        <p:nvSpPr>
          <p:cNvPr id="35" name="Rechteck 34"/>
          <p:cNvSpPr/>
          <p:nvPr/>
        </p:nvSpPr>
        <p:spPr>
          <a:xfrm>
            <a:off x="6480877" y="4401775"/>
            <a:ext cx="2211417" cy="1504001"/>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sp>
        <p:nvSpPr>
          <p:cNvPr id="36" name="Rechteck 35"/>
          <p:cNvSpPr/>
          <p:nvPr/>
        </p:nvSpPr>
        <p:spPr>
          <a:xfrm>
            <a:off x="9349652" y="4401775"/>
            <a:ext cx="2211417" cy="1504001"/>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grpSp>
        <p:nvGrpSpPr>
          <p:cNvPr id="29"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30" name="Rechteck 29"/>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1" name="Gruppieren 30"/>
            <p:cNvGrpSpPr/>
            <p:nvPr/>
          </p:nvGrpSpPr>
          <p:grpSpPr bwMode="gray">
            <a:xfrm>
              <a:off x="9144000" y="569121"/>
              <a:ext cx="297657" cy="962022"/>
              <a:chOff x="9144000" y="569121"/>
              <a:chExt cx="297657" cy="962022"/>
            </a:xfrm>
          </p:grpSpPr>
          <p:cxnSp>
            <p:nvCxnSpPr>
              <p:cNvPr id="32"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7"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8"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579343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hteck 26"/>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pSp>
        <p:nvGrpSpPr>
          <p:cNvPr id="3" name="Gruppieren 2"/>
          <p:cNvGrpSpPr/>
          <p:nvPr/>
        </p:nvGrpSpPr>
        <p:grpSpPr>
          <a:xfrm>
            <a:off x="420392" y="1796880"/>
            <a:ext cx="2715257" cy="2219311"/>
            <a:chOff x="466112" y="1796880"/>
            <a:chExt cx="2715257" cy="2219311"/>
          </a:xfrm>
        </p:grpSpPr>
        <p:sp>
          <p:nvSpPr>
            <p:cNvPr id="131" name="Ellipse 130"/>
            <p:cNvSpPr/>
            <p:nvPr/>
          </p:nvSpPr>
          <p:spPr>
            <a:xfrm>
              <a:off x="1080305" y="2193380"/>
              <a:ext cx="1476530" cy="1476528"/>
            </a:xfrm>
            <a:prstGeom prst="ellipse">
              <a:avLst/>
            </a:prstGeom>
            <a:no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endParaRPr lang="en-US" sz="4000" dirty="0" smtClean="0">
                <a:solidFill>
                  <a:schemeClr val="accent3"/>
                </a:solidFill>
                <a:latin typeface="Bebas Neue" panose="020B0506020202020201" pitchFamily="34" charset="0"/>
              </a:endParaRPr>
            </a:p>
          </p:txBody>
        </p:sp>
        <p:graphicFrame>
          <p:nvGraphicFramePr>
            <p:cNvPr id="100" name="Diagramm 99"/>
            <p:cNvGraphicFramePr/>
            <p:nvPr>
              <p:extLst>
                <p:ext uri="{D42A27DB-BD31-4B8C-83A1-F6EECF244321}">
                  <p14:modId xmlns:p14="http://schemas.microsoft.com/office/powerpoint/2010/main" val="147133470"/>
                </p:ext>
              </p:extLst>
            </p:nvPr>
          </p:nvGraphicFramePr>
          <p:xfrm>
            <a:off x="466112" y="1796880"/>
            <a:ext cx="2715257" cy="2219311"/>
          </p:xfrm>
          <a:graphic>
            <a:graphicData uri="http://schemas.openxmlformats.org/drawingml/2006/chart">
              <c:chart xmlns:c="http://schemas.openxmlformats.org/drawingml/2006/chart" xmlns:r="http://schemas.openxmlformats.org/officeDocument/2006/relationships" r:id="rId2"/>
            </a:graphicData>
          </a:graphic>
        </p:graphicFrame>
        <p:sp>
          <p:nvSpPr>
            <p:cNvPr id="112" name="Gleichschenkliges Dreieck 111"/>
            <p:cNvSpPr/>
            <p:nvPr/>
          </p:nvSpPr>
          <p:spPr>
            <a:xfrm rot="10800000">
              <a:off x="1692448" y="3798739"/>
              <a:ext cx="252244" cy="21745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34" name="Ellipse 133"/>
            <p:cNvSpPr/>
            <p:nvPr/>
          </p:nvSpPr>
          <p:spPr>
            <a:xfrm>
              <a:off x="2314401" y="2517267"/>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000" dirty="0" smtClean="0">
                  <a:ea typeface="Open Sans Light" panose="020B0306030504020204" pitchFamily="34" charset="0"/>
                  <a:cs typeface="Open Sans Light" panose="020B0306030504020204" pitchFamily="34" charset="0"/>
                </a:rPr>
                <a:t>1</a:t>
              </a:r>
              <a:endParaRPr lang="en-US" sz="2000" dirty="0">
                <a:ea typeface="Open Sans Light" panose="020B0306030504020204" pitchFamily="34" charset="0"/>
                <a:cs typeface="Open Sans Light" panose="020B0306030504020204" pitchFamily="34" charset="0"/>
              </a:endParaRPr>
            </a:p>
          </p:txBody>
        </p:sp>
      </p:grpSp>
      <p:grpSp>
        <p:nvGrpSpPr>
          <p:cNvPr id="4" name="Gruppieren 3"/>
          <p:cNvGrpSpPr/>
          <p:nvPr/>
        </p:nvGrpSpPr>
        <p:grpSpPr>
          <a:xfrm>
            <a:off x="3273172" y="1796880"/>
            <a:ext cx="2715257" cy="2219311"/>
            <a:chOff x="3273172" y="1796880"/>
            <a:chExt cx="2715257" cy="2219311"/>
          </a:xfrm>
        </p:grpSpPr>
        <p:sp>
          <p:nvSpPr>
            <p:cNvPr id="130" name="Ellipse 129"/>
            <p:cNvSpPr/>
            <p:nvPr/>
          </p:nvSpPr>
          <p:spPr>
            <a:xfrm>
              <a:off x="3892535" y="2193380"/>
              <a:ext cx="1476530" cy="1476528"/>
            </a:xfrm>
            <a:prstGeom prst="ellipse">
              <a:avLst/>
            </a:prstGeom>
            <a:no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endParaRPr lang="en-US" sz="4000" dirty="0" smtClean="0">
                <a:solidFill>
                  <a:schemeClr val="accent3"/>
                </a:solidFill>
                <a:latin typeface="Bebas Neue" panose="020B0506020202020201" pitchFamily="34" charset="0"/>
              </a:endParaRPr>
            </a:p>
          </p:txBody>
        </p:sp>
        <p:graphicFrame>
          <p:nvGraphicFramePr>
            <p:cNvPr id="101" name="Diagramm 100"/>
            <p:cNvGraphicFramePr/>
            <p:nvPr>
              <p:extLst>
                <p:ext uri="{D42A27DB-BD31-4B8C-83A1-F6EECF244321}">
                  <p14:modId xmlns:p14="http://schemas.microsoft.com/office/powerpoint/2010/main" val="4220173084"/>
                </p:ext>
              </p:extLst>
            </p:nvPr>
          </p:nvGraphicFramePr>
          <p:xfrm>
            <a:off x="3273172" y="1796880"/>
            <a:ext cx="2715257" cy="2219311"/>
          </p:xfrm>
          <a:graphic>
            <a:graphicData uri="http://schemas.openxmlformats.org/drawingml/2006/chart">
              <c:chart xmlns:c="http://schemas.openxmlformats.org/drawingml/2006/chart" xmlns:r="http://schemas.openxmlformats.org/officeDocument/2006/relationships" r:id="rId3"/>
            </a:graphicData>
          </a:graphic>
        </p:graphicFrame>
        <p:sp>
          <p:nvSpPr>
            <p:cNvPr id="113" name="Gleichschenkliges Dreieck 112"/>
            <p:cNvSpPr/>
            <p:nvPr/>
          </p:nvSpPr>
          <p:spPr>
            <a:xfrm rot="10800000">
              <a:off x="4504679" y="3798739"/>
              <a:ext cx="252244" cy="217452"/>
            </a:xfrm>
            <a:prstGeom prs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35" name="Ellipse 134"/>
            <p:cNvSpPr/>
            <p:nvPr/>
          </p:nvSpPr>
          <p:spPr>
            <a:xfrm>
              <a:off x="5126631" y="2517267"/>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2</a:t>
              </a:r>
              <a:endParaRPr lang="en-US" sz="2000" dirty="0">
                <a:ea typeface="Open Sans Light" panose="020B0306030504020204" pitchFamily="34" charset="0"/>
                <a:cs typeface="Open Sans Light" panose="020B0306030504020204" pitchFamily="34" charset="0"/>
              </a:endParaRPr>
            </a:p>
          </p:txBody>
        </p:sp>
      </p:grpSp>
      <p:grpSp>
        <p:nvGrpSpPr>
          <p:cNvPr id="5" name="Gruppieren 4"/>
          <p:cNvGrpSpPr/>
          <p:nvPr/>
        </p:nvGrpSpPr>
        <p:grpSpPr>
          <a:xfrm>
            <a:off x="6228957" y="1796880"/>
            <a:ext cx="2715257" cy="2219311"/>
            <a:chOff x="6267057" y="1796880"/>
            <a:chExt cx="2715257" cy="2219311"/>
          </a:xfrm>
        </p:grpSpPr>
        <p:sp>
          <p:nvSpPr>
            <p:cNvPr id="91" name="Ellipse 90"/>
            <p:cNvSpPr/>
            <p:nvPr/>
          </p:nvSpPr>
          <p:spPr>
            <a:xfrm>
              <a:off x="6886420" y="2193380"/>
              <a:ext cx="1476530" cy="1476528"/>
            </a:xfrm>
            <a:prstGeom prst="ellipse">
              <a:avLst/>
            </a:prstGeom>
            <a:no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endParaRPr lang="en-US" sz="4000" dirty="0" smtClean="0">
                <a:solidFill>
                  <a:schemeClr val="accent3"/>
                </a:solidFill>
                <a:latin typeface="Bebas Neue" panose="020B0506020202020201" pitchFamily="34" charset="0"/>
              </a:endParaRPr>
            </a:p>
          </p:txBody>
        </p:sp>
        <p:graphicFrame>
          <p:nvGraphicFramePr>
            <p:cNvPr id="102" name="Diagramm 101"/>
            <p:cNvGraphicFramePr/>
            <p:nvPr>
              <p:extLst>
                <p:ext uri="{D42A27DB-BD31-4B8C-83A1-F6EECF244321}">
                  <p14:modId xmlns:p14="http://schemas.microsoft.com/office/powerpoint/2010/main" val="3266896982"/>
                </p:ext>
              </p:extLst>
            </p:nvPr>
          </p:nvGraphicFramePr>
          <p:xfrm>
            <a:off x="6267057" y="1796880"/>
            <a:ext cx="2715257" cy="2219311"/>
          </p:xfrm>
          <a:graphic>
            <a:graphicData uri="http://schemas.openxmlformats.org/drawingml/2006/chart">
              <c:chart xmlns:c="http://schemas.openxmlformats.org/drawingml/2006/chart" xmlns:r="http://schemas.openxmlformats.org/officeDocument/2006/relationships" r:id="rId4"/>
            </a:graphicData>
          </a:graphic>
        </p:graphicFrame>
        <p:sp>
          <p:nvSpPr>
            <p:cNvPr id="114" name="Gleichschenkliges Dreieck 113"/>
            <p:cNvSpPr/>
            <p:nvPr/>
          </p:nvSpPr>
          <p:spPr>
            <a:xfrm rot="10800000">
              <a:off x="7498564" y="3798738"/>
              <a:ext cx="252244" cy="217452"/>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36" name="Ellipse 135"/>
            <p:cNvSpPr/>
            <p:nvPr/>
          </p:nvSpPr>
          <p:spPr>
            <a:xfrm>
              <a:off x="8120516" y="2517267"/>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3</a:t>
              </a:r>
              <a:endParaRPr lang="en-US" sz="2000" dirty="0">
                <a:ea typeface="Open Sans Light" panose="020B0306030504020204" pitchFamily="34" charset="0"/>
                <a:cs typeface="Open Sans Light" panose="020B0306030504020204" pitchFamily="34" charset="0"/>
              </a:endParaRPr>
            </a:p>
          </p:txBody>
        </p:sp>
      </p:grpSp>
      <p:grpSp>
        <p:nvGrpSpPr>
          <p:cNvPr id="6" name="Gruppieren 5"/>
          <p:cNvGrpSpPr/>
          <p:nvPr/>
        </p:nvGrpSpPr>
        <p:grpSpPr>
          <a:xfrm>
            <a:off x="9090112" y="1796880"/>
            <a:ext cx="2715257" cy="2219311"/>
            <a:chOff x="8991052" y="1796880"/>
            <a:chExt cx="2715257" cy="2219311"/>
          </a:xfrm>
        </p:grpSpPr>
        <p:sp>
          <p:nvSpPr>
            <p:cNvPr id="116" name="Ellipse 115"/>
            <p:cNvSpPr/>
            <p:nvPr/>
          </p:nvSpPr>
          <p:spPr>
            <a:xfrm>
              <a:off x="9613971" y="2193380"/>
              <a:ext cx="1476530" cy="1476528"/>
            </a:xfrm>
            <a:prstGeom prst="ellipse">
              <a:avLst/>
            </a:prstGeom>
            <a:no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endParaRPr lang="en-US" sz="4000" dirty="0" smtClean="0">
                <a:solidFill>
                  <a:schemeClr val="accent3"/>
                </a:solidFill>
                <a:latin typeface="Bebas Neue" panose="020B0506020202020201" pitchFamily="34" charset="0"/>
              </a:endParaRPr>
            </a:p>
          </p:txBody>
        </p:sp>
        <p:graphicFrame>
          <p:nvGraphicFramePr>
            <p:cNvPr id="103" name="Diagramm 102"/>
            <p:cNvGraphicFramePr/>
            <p:nvPr>
              <p:extLst>
                <p:ext uri="{D42A27DB-BD31-4B8C-83A1-F6EECF244321}">
                  <p14:modId xmlns:p14="http://schemas.microsoft.com/office/powerpoint/2010/main" val="2526417499"/>
                </p:ext>
              </p:extLst>
            </p:nvPr>
          </p:nvGraphicFramePr>
          <p:xfrm>
            <a:off x="8991052" y="1796880"/>
            <a:ext cx="2715257" cy="2219311"/>
          </p:xfrm>
          <a:graphic>
            <a:graphicData uri="http://schemas.openxmlformats.org/drawingml/2006/chart">
              <c:chart xmlns:c="http://schemas.openxmlformats.org/drawingml/2006/chart" xmlns:r="http://schemas.openxmlformats.org/officeDocument/2006/relationships" r:id="rId5"/>
            </a:graphicData>
          </a:graphic>
        </p:graphicFrame>
        <p:sp>
          <p:nvSpPr>
            <p:cNvPr id="115" name="Gleichschenkliges Dreieck 114"/>
            <p:cNvSpPr/>
            <p:nvPr/>
          </p:nvSpPr>
          <p:spPr>
            <a:xfrm rot="10800000">
              <a:off x="10226114" y="3798739"/>
              <a:ext cx="252244" cy="217452"/>
            </a:xfrm>
            <a:prstGeom prst="triangl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37" name="Ellipse 136"/>
            <p:cNvSpPr/>
            <p:nvPr/>
          </p:nvSpPr>
          <p:spPr>
            <a:xfrm>
              <a:off x="10848067" y="2517267"/>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4</a:t>
              </a:r>
              <a:endParaRPr lang="en-US" sz="2000" dirty="0">
                <a:ea typeface="Open Sans Light" panose="020B0306030504020204" pitchFamily="34" charset="0"/>
                <a:cs typeface="Open Sans Light" panose="020B0306030504020204" pitchFamily="34" charset="0"/>
              </a:endParaRPr>
            </a:p>
          </p:txBody>
        </p:sp>
      </p:grpSp>
      <p:sp>
        <p:nvSpPr>
          <p:cNvPr id="36" name="Rechteck 35"/>
          <p:cNvSpPr/>
          <p:nvPr/>
        </p:nvSpPr>
        <p:spPr>
          <a:xfrm>
            <a:off x="672312" y="4401775"/>
            <a:ext cx="2211417" cy="1411669"/>
          </a:xfrm>
          <a:prstGeom prst="rect">
            <a:avLst/>
          </a:prstGeom>
        </p:spPr>
        <p:txBody>
          <a:bodyPr wrap="square" lIns="0" tIns="0" rIns="0" bIns="0">
            <a:noAutofit/>
          </a:bodyPr>
          <a:lstStyle/>
          <a:p>
            <a:pPr algn="ctr">
              <a:lnSpc>
                <a:spcPct val="90000"/>
              </a:lnSpc>
              <a:spcAft>
                <a:spcPts val="1000"/>
              </a:spcAft>
            </a:pPr>
            <a:r>
              <a:rPr lang="en-US" sz="3200"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77%</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a:t>
            </a:r>
            <a:endParaRPr lang="en-US" dirty="0">
              <a:ea typeface="Open Sans Light" panose="020B0306030504020204" pitchFamily="34" charset="0"/>
              <a:cs typeface="Open Sans Light" panose="020B0306030504020204" pitchFamily="34" charset="0"/>
            </a:endParaRPr>
          </a:p>
        </p:txBody>
      </p:sp>
      <p:sp>
        <p:nvSpPr>
          <p:cNvPr id="37" name="Rechteck 36"/>
          <p:cNvSpPr/>
          <p:nvPr/>
        </p:nvSpPr>
        <p:spPr>
          <a:xfrm>
            <a:off x="3525092" y="4401775"/>
            <a:ext cx="2211417" cy="1411669"/>
          </a:xfrm>
          <a:prstGeom prst="rect">
            <a:avLst/>
          </a:prstGeom>
        </p:spPr>
        <p:txBody>
          <a:bodyPr wrap="square" lIns="0" tIns="0" rIns="0" bIns="0">
            <a:noAutofit/>
          </a:bodyPr>
          <a:lstStyle/>
          <a:p>
            <a:pPr algn="ctr">
              <a:lnSpc>
                <a:spcPct val="90000"/>
              </a:lnSpc>
              <a:spcAft>
                <a:spcPts val="1000"/>
              </a:spcAft>
            </a:pPr>
            <a:r>
              <a:rPr lang="en-US" sz="3200" dirty="0" smtClean="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60%</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a:t>
            </a:r>
            <a:endParaRPr lang="en-US" dirty="0">
              <a:ea typeface="Open Sans Light" panose="020B0306030504020204" pitchFamily="34" charset="0"/>
              <a:cs typeface="Open Sans Light" panose="020B0306030504020204" pitchFamily="34" charset="0"/>
            </a:endParaRPr>
          </a:p>
        </p:txBody>
      </p:sp>
      <p:sp>
        <p:nvSpPr>
          <p:cNvPr id="38" name="Rechteck 37"/>
          <p:cNvSpPr/>
          <p:nvPr/>
        </p:nvSpPr>
        <p:spPr>
          <a:xfrm>
            <a:off x="6480877" y="4401775"/>
            <a:ext cx="2211417" cy="1411669"/>
          </a:xfrm>
          <a:prstGeom prst="rect">
            <a:avLst/>
          </a:prstGeom>
        </p:spPr>
        <p:txBody>
          <a:bodyPr wrap="square" lIns="0" tIns="0" rIns="0" bIns="0">
            <a:noAutofit/>
          </a:bodyPr>
          <a:lstStyle/>
          <a:p>
            <a:pPr algn="ctr">
              <a:lnSpc>
                <a:spcPct val="90000"/>
              </a:lnSpc>
              <a:spcAft>
                <a:spcPts val="1000"/>
              </a:spcAft>
            </a:pPr>
            <a:r>
              <a:rPr lang="en-US" sz="32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33%</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a:t>
            </a:r>
            <a:endParaRPr lang="en-US" dirty="0">
              <a:ea typeface="Open Sans Light" panose="020B0306030504020204" pitchFamily="34" charset="0"/>
              <a:cs typeface="Open Sans Light" panose="020B0306030504020204" pitchFamily="34" charset="0"/>
            </a:endParaRPr>
          </a:p>
        </p:txBody>
      </p:sp>
      <p:sp>
        <p:nvSpPr>
          <p:cNvPr id="39" name="Rechteck 38"/>
          <p:cNvSpPr/>
          <p:nvPr/>
        </p:nvSpPr>
        <p:spPr>
          <a:xfrm>
            <a:off x="9342032" y="4401775"/>
            <a:ext cx="2211417" cy="1411669"/>
          </a:xfrm>
          <a:prstGeom prst="rect">
            <a:avLst/>
          </a:prstGeom>
        </p:spPr>
        <p:txBody>
          <a:bodyPr wrap="square" lIns="0" tIns="0" rIns="0" bIns="0">
            <a:noAutofit/>
          </a:bodyPr>
          <a:lstStyle/>
          <a:p>
            <a:pPr algn="ctr">
              <a:lnSpc>
                <a:spcPct val="90000"/>
              </a:lnSpc>
              <a:spcAft>
                <a:spcPts val="1000"/>
              </a:spcAft>
            </a:pPr>
            <a:r>
              <a:rPr lang="en-US" sz="3200" dirty="0" smtClean="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97%</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a:t>
            </a:r>
            <a:endParaRPr lang="en-US" dirty="0">
              <a:ea typeface="Open Sans Light" panose="020B0306030504020204" pitchFamily="34" charset="0"/>
              <a:cs typeface="Open Sans Light" panose="020B0306030504020204" pitchFamily="34" charset="0"/>
            </a:endParaRPr>
          </a:p>
        </p:txBody>
      </p:sp>
      <p:grpSp>
        <p:nvGrpSpPr>
          <p:cNvPr id="28"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29" name="Rechteck 28"/>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0" name="Gruppieren 29"/>
            <p:cNvGrpSpPr/>
            <p:nvPr/>
          </p:nvGrpSpPr>
          <p:grpSpPr bwMode="gray">
            <a:xfrm>
              <a:off x="9144000" y="569121"/>
              <a:ext cx="297657" cy="962022"/>
              <a:chOff x="9144000" y="569121"/>
              <a:chExt cx="297657" cy="962022"/>
            </a:xfrm>
          </p:grpSpPr>
          <p:cxnSp>
            <p:nvCxnSpPr>
              <p:cNvPr id="31"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2"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3"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50338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hteck 30"/>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22" name="Gruppieren 21"/>
          <p:cNvGrpSpPr/>
          <p:nvPr/>
        </p:nvGrpSpPr>
        <p:grpSpPr>
          <a:xfrm>
            <a:off x="354697" y="1455832"/>
            <a:ext cx="2834436" cy="2674208"/>
            <a:chOff x="644766" y="1455832"/>
            <a:chExt cx="2834436" cy="2674208"/>
          </a:xfrm>
        </p:grpSpPr>
        <p:graphicFrame>
          <p:nvGraphicFramePr>
            <p:cNvPr id="7" name="Diagramm 6"/>
            <p:cNvGraphicFramePr/>
            <p:nvPr>
              <p:extLst>
                <p:ext uri="{D42A27DB-BD31-4B8C-83A1-F6EECF244321}">
                  <p14:modId xmlns:p14="http://schemas.microsoft.com/office/powerpoint/2010/main" val="3575739815"/>
                </p:ext>
              </p:extLst>
            </p:nvPr>
          </p:nvGraphicFramePr>
          <p:xfrm>
            <a:off x="644766" y="1455832"/>
            <a:ext cx="2834436" cy="2674208"/>
          </p:xfrm>
          <a:graphic>
            <a:graphicData uri="http://schemas.openxmlformats.org/drawingml/2006/chart">
              <c:chart xmlns:c="http://schemas.openxmlformats.org/drawingml/2006/chart" xmlns:r="http://schemas.openxmlformats.org/officeDocument/2006/relationships" r:id="rId2"/>
            </a:graphicData>
          </a:graphic>
        </p:graphicFrame>
        <p:grpSp>
          <p:nvGrpSpPr>
            <p:cNvPr id="21" name="Gruppieren 20"/>
            <p:cNvGrpSpPr/>
            <p:nvPr/>
          </p:nvGrpSpPr>
          <p:grpSpPr>
            <a:xfrm>
              <a:off x="1211245" y="1942465"/>
              <a:ext cx="1701478" cy="1700942"/>
              <a:chOff x="967831" y="2012903"/>
              <a:chExt cx="1701478" cy="1700942"/>
            </a:xfrm>
          </p:grpSpPr>
          <p:sp>
            <p:nvSpPr>
              <p:cNvPr id="20" name="Textfeld 19"/>
              <p:cNvSpPr txBox="1"/>
              <p:nvPr/>
            </p:nvSpPr>
            <p:spPr>
              <a:xfrm>
                <a:off x="967831" y="2012903"/>
                <a:ext cx="1701478" cy="1700942"/>
              </a:xfrm>
              <a:prstGeom prst="ellipse">
                <a:avLst/>
              </a:prstGeom>
              <a:solidFill>
                <a:schemeClr val="accent3">
                  <a:alpha val="77000"/>
                </a:schemeClr>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8" name="Textfeld 7"/>
              <p:cNvSpPr txBox="1"/>
              <p:nvPr/>
            </p:nvSpPr>
            <p:spPr>
              <a:xfrm>
                <a:off x="1139756" y="2184774"/>
                <a:ext cx="1357628" cy="1357200"/>
              </a:xfrm>
              <a:prstGeom prst="ellipse">
                <a:avLst/>
              </a:prstGeom>
              <a:solidFill>
                <a:schemeClr val="accent3"/>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sp>
        <p:nvSpPr>
          <p:cNvPr id="12" name="Ellipse 11"/>
          <p:cNvSpPr/>
          <p:nvPr/>
        </p:nvSpPr>
        <p:spPr>
          <a:xfrm>
            <a:off x="687133" y="1658050"/>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01</a:t>
            </a:r>
            <a:endParaRPr lang="en-US" sz="2000" dirty="0">
              <a:ea typeface="Open Sans Light" panose="020B0306030504020204" pitchFamily="34" charset="0"/>
              <a:cs typeface="Open Sans Light" panose="020B0306030504020204" pitchFamily="34" charset="0"/>
            </a:endParaRPr>
          </a:p>
        </p:txBody>
      </p:sp>
      <p:grpSp>
        <p:nvGrpSpPr>
          <p:cNvPr id="39" name="Gruppieren 38"/>
          <p:cNvGrpSpPr/>
          <p:nvPr/>
        </p:nvGrpSpPr>
        <p:grpSpPr>
          <a:xfrm>
            <a:off x="9034349" y="1455832"/>
            <a:ext cx="2834436" cy="2674208"/>
            <a:chOff x="644766" y="1455832"/>
            <a:chExt cx="2834436" cy="2674208"/>
          </a:xfrm>
        </p:grpSpPr>
        <p:graphicFrame>
          <p:nvGraphicFramePr>
            <p:cNvPr id="40" name="Diagramm 39"/>
            <p:cNvGraphicFramePr/>
            <p:nvPr>
              <p:extLst>
                <p:ext uri="{D42A27DB-BD31-4B8C-83A1-F6EECF244321}">
                  <p14:modId xmlns:p14="http://schemas.microsoft.com/office/powerpoint/2010/main" val="1163602088"/>
                </p:ext>
              </p:extLst>
            </p:nvPr>
          </p:nvGraphicFramePr>
          <p:xfrm>
            <a:off x="644766" y="1455832"/>
            <a:ext cx="2834436" cy="2674208"/>
          </p:xfrm>
          <a:graphic>
            <a:graphicData uri="http://schemas.openxmlformats.org/drawingml/2006/chart">
              <c:chart xmlns:c="http://schemas.openxmlformats.org/drawingml/2006/chart" xmlns:r="http://schemas.openxmlformats.org/officeDocument/2006/relationships" r:id="rId3"/>
            </a:graphicData>
          </a:graphic>
        </p:graphicFrame>
        <p:grpSp>
          <p:nvGrpSpPr>
            <p:cNvPr id="41" name="Gruppieren 40"/>
            <p:cNvGrpSpPr/>
            <p:nvPr/>
          </p:nvGrpSpPr>
          <p:grpSpPr>
            <a:xfrm>
              <a:off x="1211245" y="1942465"/>
              <a:ext cx="1701478" cy="1700942"/>
              <a:chOff x="967831" y="2012903"/>
              <a:chExt cx="1701478" cy="1700942"/>
            </a:xfrm>
          </p:grpSpPr>
          <p:sp>
            <p:nvSpPr>
              <p:cNvPr id="42" name="Textfeld 41"/>
              <p:cNvSpPr txBox="1"/>
              <p:nvPr/>
            </p:nvSpPr>
            <p:spPr>
              <a:xfrm>
                <a:off x="967831" y="2012903"/>
                <a:ext cx="1701478" cy="1700942"/>
              </a:xfrm>
              <a:prstGeom prst="ellipse">
                <a:avLst/>
              </a:prstGeom>
              <a:solidFill>
                <a:schemeClr val="tx2">
                  <a:alpha val="77000"/>
                </a:schemeClr>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43" name="Textfeld 42"/>
              <p:cNvSpPr txBox="1"/>
              <p:nvPr/>
            </p:nvSpPr>
            <p:spPr>
              <a:xfrm>
                <a:off x="1139756" y="2184774"/>
                <a:ext cx="1357628" cy="1357200"/>
              </a:xfrm>
              <a:prstGeom prst="ellipse">
                <a:avLst/>
              </a:prstGeom>
              <a:solidFill>
                <a:schemeClr val="tx2"/>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60</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grpSp>
        <p:nvGrpSpPr>
          <p:cNvPr id="44" name="Gruppieren 43"/>
          <p:cNvGrpSpPr/>
          <p:nvPr/>
        </p:nvGrpSpPr>
        <p:grpSpPr>
          <a:xfrm>
            <a:off x="6156371" y="1455832"/>
            <a:ext cx="2834436" cy="2674208"/>
            <a:chOff x="644766" y="1455832"/>
            <a:chExt cx="2834436" cy="2674208"/>
          </a:xfrm>
        </p:grpSpPr>
        <p:graphicFrame>
          <p:nvGraphicFramePr>
            <p:cNvPr id="45" name="Diagramm 44"/>
            <p:cNvGraphicFramePr/>
            <p:nvPr>
              <p:extLst>
                <p:ext uri="{D42A27DB-BD31-4B8C-83A1-F6EECF244321}">
                  <p14:modId xmlns:p14="http://schemas.microsoft.com/office/powerpoint/2010/main" val="3409077222"/>
                </p:ext>
              </p:extLst>
            </p:nvPr>
          </p:nvGraphicFramePr>
          <p:xfrm>
            <a:off x="644766" y="1455832"/>
            <a:ext cx="2834436" cy="2674208"/>
          </p:xfrm>
          <a:graphic>
            <a:graphicData uri="http://schemas.openxmlformats.org/drawingml/2006/chart">
              <c:chart xmlns:c="http://schemas.openxmlformats.org/drawingml/2006/chart" xmlns:r="http://schemas.openxmlformats.org/officeDocument/2006/relationships" r:id="rId4"/>
            </a:graphicData>
          </a:graphic>
        </p:graphicFrame>
        <p:grpSp>
          <p:nvGrpSpPr>
            <p:cNvPr id="46" name="Gruppieren 45"/>
            <p:cNvGrpSpPr/>
            <p:nvPr/>
          </p:nvGrpSpPr>
          <p:grpSpPr>
            <a:xfrm>
              <a:off x="1211245" y="1942465"/>
              <a:ext cx="1701478" cy="1700942"/>
              <a:chOff x="967831" y="2012903"/>
              <a:chExt cx="1701478" cy="1700942"/>
            </a:xfrm>
          </p:grpSpPr>
          <p:sp>
            <p:nvSpPr>
              <p:cNvPr id="47" name="Textfeld 46"/>
              <p:cNvSpPr txBox="1"/>
              <p:nvPr/>
            </p:nvSpPr>
            <p:spPr>
              <a:xfrm>
                <a:off x="967831" y="2012903"/>
                <a:ext cx="1701478" cy="1700942"/>
              </a:xfrm>
              <a:prstGeom prst="ellipse">
                <a:avLst/>
              </a:prstGeom>
              <a:solidFill>
                <a:schemeClr val="accent1">
                  <a:alpha val="77000"/>
                </a:schemeClr>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48" name="Textfeld 47"/>
              <p:cNvSpPr txBox="1"/>
              <p:nvPr/>
            </p:nvSpPr>
            <p:spPr>
              <a:xfrm>
                <a:off x="1139756" y="2184774"/>
                <a:ext cx="1357628" cy="1357200"/>
              </a:xfrm>
              <a:prstGeom prst="ellipse">
                <a:avLst/>
              </a:prstGeom>
              <a:solidFill>
                <a:schemeClr val="accent1"/>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65</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grpSp>
        <p:nvGrpSpPr>
          <p:cNvPr id="3" name="Gruppieren 2"/>
          <p:cNvGrpSpPr/>
          <p:nvPr/>
        </p:nvGrpSpPr>
        <p:grpSpPr>
          <a:xfrm>
            <a:off x="3209814" y="1455832"/>
            <a:ext cx="2834436" cy="2674208"/>
            <a:chOff x="3255534" y="1455832"/>
            <a:chExt cx="2834436" cy="2674208"/>
          </a:xfrm>
        </p:grpSpPr>
        <p:graphicFrame>
          <p:nvGraphicFramePr>
            <p:cNvPr id="50" name="Diagramm 49"/>
            <p:cNvGraphicFramePr/>
            <p:nvPr>
              <p:extLst>
                <p:ext uri="{D42A27DB-BD31-4B8C-83A1-F6EECF244321}">
                  <p14:modId xmlns:p14="http://schemas.microsoft.com/office/powerpoint/2010/main" val="3604570010"/>
                </p:ext>
              </p:extLst>
            </p:nvPr>
          </p:nvGraphicFramePr>
          <p:xfrm>
            <a:off x="3255534" y="1455832"/>
            <a:ext cx="2834436" cy="2674208"/>
          </p:xfrm>
          <a:graphic>
            <a:graphicData uri="http://schemas.openxmlformats.org/drawingml/2006/chart">
              <c:chart xmlns:c="http://schemas.openxmlformats.org/drawingml/2006/chart" xmlns:r="http://schemas.openxmlformats.org/officeDocument/2006/relationships" r:id="rId5"/>
            </a:graphicData>
          </a:graphic>
        </p:graphicFrame>
        <p:grpSp>
          <p:nvGrpSpPr>
            <p:cNvPr id="51" name="Gruppieren 50"/>
            <p:cNvGrpSpPr/>
            <p:nvPr/>
          </p:nvGrpSpPr>
          <p:grpSpPr>
            <a:xfrm>
              <a:off x="3822013" y="1942465"/>
              <a:ext cx="1701478" cy="1700942"/>
              <a:chOff x="967831" y="2012903"/>
              <a:chExt cx="1701478" cy="1700942"/>
            </a:xfrm>
          </p:grpSpPr>
          <p:sp>
            <p:nvSpPr>
              <p:cNvPr id="52" name="Textfeld 51"/>
              <p:cNvSpPr txBox="1"/>
              <p:nvPr/>
            </p:nvSpPr>
            <p:spPr>
              <a:xfrm>
                <a:off x="967831" y="2012903"/>
                <a:ext cx="1701478" cy="1700942"/>
              </a:xfrm>
              <a:prstGeom prst="ellipse">
                <a:avLst/>
              </a:prstGeom>
              <a:solidFill>
                <a:schemeClr val="accent6">
                  <a:alpha val="77000"/>
                </a:schemeClr>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53" name="Textfeld 52"/>
              <p:cNvSpPr txBox="1"/>
              <p:nvPr/>
            </p:nvSpPr>
            <p:spPr>
              <a:xfrm>
                <a:off x="1139756" y="2184774"/>
                <a:ext cx="1357628" cy="1357200"/>
              </a:xfrm>
              <a:prstGeom prst="ellipse">
                <a:avLst/>
              </a:prstGeom>
              <a:solidFill>
                <a:schemeClr val="accent6"/>
              </a:solidFill>
            </p:spPr>
            <p:txBody>
              <a:bodyPr wrap="square" lIns="0" tIns="0" rIns="0" bIns="0" rtlCol="0" anchor="ctr">
                <a:noAutofit/>
              </a:bodyPr>
              <a:lstStyle/>
              <a:p>
                <a:pPr algn="ctr">
                  <a:lnSpc>
                    <a:spcPct val="90000"/>
                  </a:lnSpc>
                  <a:spcAft>
                    <a:spcPts val="1000"/>
                  </a:spcAft>
                </a:pPr>
                <a:r>
                  <a:rPr lang="en-US" sz="36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sp>
        <p:nvSpPr>
          <p:cNvPr id="54" name="Ellipse 53"/>
          <p:cNvSpPr/>
          <p:nvPr/>
        </p:nvSpPr>
        <p:spPr>
          <a:xfrm>
            <a:off x="3494256" y="1658050"/>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02</a:t>
            </a:r>
            <a:endParaRPr lang="en-US" sz="2000" dirty="0">
              <a:ea typeface="Open Sans Light" panose="020B0306030504020204" pitchFamily="34" charset="0"/>
              <a:cs typeface="Open Sans Light" panose="020B0306030504020204" pitchFamily="34" charset="0"/>
            </a:endParaRPr>
          </a:p>
        </p:txBody>
      </p:sp>
      <p:sp>
        <p:nvSpPr>
          <p:cNvPr id="55" name="Ellipse 54"/>
          <p:cNvSpPr/>
          <p:nvPr/>
        </p:nvSpPr>
        <p:spPr>
          <a:xfrm>
            <a:off x="6455627" y="1658050"/>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03</a:t>
            </a:r>
            <a:endParaRPr lang="en-US" sz="2000" dirty="0">
              <a:ea typeface="Open Sans Light" panose="020B0306030504020204" pitchFamily="34" charset="0"/>
              <a:cs typeface="Open Sans Light" panose="020B0306030504020204" pitchFamily="34" charset="0"/>
            </a:endParaRPr>
          </a:p>
        </p:txBody>
      </p:sp>
      <p:sp>
        <p:nvSpPr>
          <p:cNvPr id="56" name="Ellipse 55"/>
          <p:cNvSpPr/>
          <p:nvPr/>
        </p:nvSpPr>
        <p:spPr>
          <a:xfrm>
            <a:off x="9358394" y="1658050"/>
            <a:ext cx="484868" cy="484868"/>
          </a:xfrm>
          <a:prstGeom prst="ellipse">
            <a:avLst/>
          </a:prstGeom>
          <a:solidFill>
            <a:schemeClr val="tx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04</a:t>
            </a:r>
            <a:endParaRPr lang="en-US" sz="2000" dirty="0">
              <a:ea typeface="Open Sans Light" panose="020B0306030504020204" pitchFamily="34" charset="0"/>
              <a:cs typeface="Open Sans Light" panose="020B0306030504020204" pitchFamily="34" charset="0"/>
            </a:endParaRPr>
          </a:p>
        </p:txBody>
      </p:sp>
      <p:sp>
        <p:nvSpPr>
          <p:cNvPr id="35" name="Rechteck 34"/>
          <p:cNvSpPr/>
          <p:nvPr/>
        </p:nvSpPr>
        <p:spPr bwMode="gray">
          <a:xfrm>
            <a:off x="666207" y="4401775"/>
            <a:ext cx="2211417" cy="1550168"/>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36" name="Rechteck 35"/>
          <p:cNvSpPr/>
          <p:nvPr/>
        </p:nvSpPr>
        <p:spPr bwMode="gray">
          <a:xfrm>
            <a:off x="3521324" y="4401775"/>
            <a:ext cx="2211417" cy="1550168"/>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37" name="Rechteck 36"/>
          <p:cNvSpPr/>
          <p:nvPr/>
        </p:nvSpPr>
        <p:spPr bwMode="gray">
          <a:xfrm>
            <a:off x="6467881" y="4401775"/>
            <a:ext cx="2211417" cy="1550168"/>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38" name="Rechteck 37"/>
          <p:cNvSpPr/>
          <p:nvPr/>
        </p:nvSpPr>
        <p:spPr bwMode="gray">
          <a:xfrm>
            <a:off x="9345859" y="4401775"/>
            <a:ext cx="2211417" cy="1550168"/>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grpSp>
        <p:nvGrpSpPr>
          <p:cNvPr id="32"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33" name="Rechteck 3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4" name="Gruppieren 33"/>
            <p:cNvGrpSpPr/>
            <p:nvPr/>
          </p:nvGrpSpPr>
          <p:grpSpPr bwMode="gray">
            <a:xfrm>
              <a:off x="9144000" y="569121"/>
              <a:ext cx="297657" cy="962022"/>
              <a:chOff x="9144000" y="569121"/>
              <a:chExt cx="297657" cy="962022"/>
            </a:xfrm>
          </p:grpSpPr>
          <p:cxnSp>
            <p:nvCxnSpPr>
              <p:cNvPr id="49"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57"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58"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554237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7"/>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aphicFrame>
        <p:nvGraphicFramePr>
          <p:cNvPr id="5" name="Object 2"/>
          <p:cNvGraphicFramePr>
            <a:graphicFrameLocks noChangeAspect="1"/>
          </p:cNvGraphicFramePr>
          <p:nvPr>
            <p:custDataLst>
              <p:tags r:id="rId1"/>
            </p:custDataLst>
            <p:extLst>
              <p:ext uri="{D42A27DB-BD31-4B8C-83A1-F6EECF244321}">
                <p14:modId xmlns:p14="http://schemas.microsoft.com/office/powerpoint/2010/main" val="2162309018"/>
              </p:ext>
            </p:extLst>
          </p:nvPr>
        </p:nvGraphicFramePr>
        <p:xfrm>
          <a:off x="242828" y="1590873"/>
          <a:ext cx="11704758" cy="3481459"/>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cxnSp>
        <p:nvCxnSpPr>
          <p:cNvPr id="9" name="Gerade Verbindung 8"/>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10" name="Gerade Verbindung 9"/>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Inhaltsplatzhalter 19"/>
          <p:cNvSpPr txBox="1">
            <a:spLocks/>
          </p:cNvSpPr>
          <p:nvPr/>
        </p:nvSpPr>
        <p:spPr bwMode="gray">
          <a:xfrm>
            <a:off x="540000"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000" dirty="0" smtClean="0">
                <a:solidFill>
                  <a:schemeClr val="tx2">
                    <a:lumMod val="60000"/>
                    <a:lumOff val="40000"/>
                  </a:schemeClr>
                </a:solidFill>
                <a:latin typeface="Bebas Neue" panose="020B0506020202020201" pitchFamily="34" charset="0"/>
              </a:rPr>
              <a:t>PLACEHOLDER</a:t>
            </a:r>
            <a:r>
              <a:rPr lang="en-US" sz="1500" dirty="0" smtClean="0">
                <a:solidFill>
                  <a:schemeClr val="bg1"/>
                </a:solidFill>
              </a:rPr>
              <a:t/>
            </a:r>
            <a:br>
              <a:rPr lang="en-US" sz="1500" dirty="0" smtClean="0">
                <a:solidFill>
                  <a:schemeClr val="bg1"/>
                </a:solidFill>
              </a:rPr>
            </a:br>
            <a:r>
              <a:rPr lang="en-US" sz="1800" dirty="0" smtClean="0">
                <a:solidFill>
                  <a:schemeClr val="bg1"/>
                </a:solidFill>
              </a:rPr>
              <a:t>If you don’t want to use the style and size of the fonts as used in this placeholder it is possible to replace it by selecting different options.</a:t>
            </a:r>
            <a:endParaRPr lang="en-US" sz="1800" dirty="0">
              <a:solidFill>
                <a:schemeClr val="bg1"/>
              </a:solidFill>
            </a:endParaRPr>
          </a:p>
        </p:txBody>
      </p:sp>
      <p:sp>
        <p:nvSpPr>
          <p:cNvPr id="12" name="Inhaltsplatzhalter 19"/>
          <p:cNvSpPr txBox="1">
            <a:spLocks/>
          </p:cNvSpPr>
          <p:nvPr/>
        </p:nvSpPr>
        <p:spPr bwMode="gray">
          <a:xfrm>
            <a:off x="6190302"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000" dirty="0" smtClean="0">
                <a:solidFill>
                  <a:schemeClr val="tx2"/>
                </a:solidFill>
                <a:latin typeface="Bebas Neue" panose="020B0506020202020201" pitchFamily="34" charset="0"/>
              </a:rPr>
              <a:t>PLACEHOLDER</a:t>
            </a:r>
            <a:r>
              <a:rPr lang="en-US" sz="1500" dirty="0" smtClean="0">
                <a:solidFill>
                  <a:schemeClr val="bg1"/>
                </a:solidFill>
              </a:rPr>
              <a:t/>
            </a:r>
            <a:br>
              <a:rPr lang="en-US" sz="1500" dirty="0" smtClean="0">
                <a:solidFill>
                  <a:schemeClr val="bg1"/>
                </a:solidFill>
              </a:rPr>
            </a:br>
            <a:r>
              <a:rPr lang="en-US" sz="1800" dirty="0" smtClean="0">
                <a:solidFill>
                  <a:schemeClr val="bg1"/>
                </a:solidFill>
              </a:rPr>
              <a:t>If you don’t want to use the style and size of the fonts as used in this placeholder it is possible to replace it by selecting different options.</a:t>
            </a:r>
            <a:endParaRPr lang="en-US" sz="1800" dirty="0">
              <a:solidFill>
                <a:schemeClr val="bg1"/>
              </a:solidFill>
            </a:endParaRPr>
          </a:p>
        </p:txBody>
      </p:sp>
      <p:grpSp>
        <p:nvGrpSpPr>
          <p:cNvPr id="13"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4" name="Rechteck 13"/>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5" name="Gruppieren 14"/>
            <p:cNvGrpSpPr/>
            <p:nvPr/>
          </p:nvGrpSpPr>
          <p:grpSpPr bwMode="gray">
            <a:xfrm>
              <a:off x="9144000" y="569121"/>
              <a:ext cx="297657" cy="962022"/>
              <a:chOff x="9144000" y="569121"/>
              <a:chExt cx="297657" cy="962022"/>
            </a:xfrm>
          </p:grpSpPr>
          <p:cxnSp>
            <p:nvCxnSpPr>
              <p:cNvPr id="16"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7"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8"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36415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hteck 46"/>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4" name="Gruppieren 3"/>
          <p:cNvGrpSpPr/>
          <p:nvPr/>
        </p:nvGrpSpPr>
        <p:grpSpPr>
          <a:xfrm>
            <a:off x="300039" y="1783272"/>
            <a:ext cx="11488736" cy="2448457"/>
            <a:chOff x="300039" y="1783272"/>
            <a:chExt cx="11488736" cy="2448457"/>
          </a:xfrm>
        </p:grpSpPr>
        <p:graphicFrame>
          <p:nvGraphicFramePr>
            <p:cNvPr id="24" name="Diagramm 23"/>
            <p:cNvGraphicFramePr/>
            <p:nvPr>
              <p:extLst>
                <p:ext uri="{D42A27DB-BD31-4B8C-83A1-F6EECF244321}">
                  <p14:modId xmlns:p14="http://schemas.microsoft.com/office/powerpoint/2010/main" val="2295689308"/>
                </p:ext>
              </p:extLst>
            </p:nvPr>
          </p:nvGraphicFramePr>
          <p:xfrm>
            <a:off x="300039" y="1783272"/>
            <a:ext cx="2900361" cy="2445982"/>
          </p:xfrm>
          <a:graphic>
            <a:graphicData uri="http://schemas.openxmlformats.org/drawingml/2006/chart">
              <c:chart xmlns:c="http://schemas.openxmlformats.org/drawingml/2006/chart" xmlns:r="http://schemas.openxmlformats.org/officeDocument/2006/relationships" r:id="rId2"/>
            </a:graphicData>
          </a:graphic>
        </p:graphicFrame>
        <p:grpSp>
          <p:nvGrpSpPr>
            <p:cNvPr id="44" name="Gruppieren 43"/>
            <p:cNvGrpSpPr/>
            <p:nvPr/>
          </p:nvGrpSpPr>
          <p:grpSpPr bwMode="gray">
            <a:xfrm>
              <a:off x="1343134" y="2404721"/>
              <a:ext cx="922060" cy="1066412"/>
              <a:chOff x="1343134" y="2155319"/>
              <a:chExt cx="922060" cy="1066412"/>
            </a:xfrm>
          </p:grpSpPr>
          <p:sp>
            <p:nvSpPr>
              <p:cNvPr id="43" name="Freeform 6"/>
              <p:cNvSpPr>
                <a:spLocks/>
              </p:cNvSpPr>
              <p:nvPr/>
            </p:nvSpPr>
            <p:spPr bwMode="gray">
              <a:xfrm rot="10800000">
                <a:off x="1343134" y="2155319"/>
                <a:ext cx="922060" cy="1066412"/>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endParaRPr lang="en-US" sz="1600" dirty="0"/>
              </a:p>
            </p:txBody>
          </p:sp>
          <p:sp>
            <p:nvSpPr>
              <p:cNvPr id="25" name="METRO ICON - traffic"/>
              <p:cNvSpPr>
                <a:spLocks noChangeAspect="1" noEditPoints="1"/>
              </p:cNvSpPr>
              <p:nvPr/>
            </p:nvSpPr>
            <p:spPr bwMode="gray">
              <a:xfrm>
                <a:off x="1553036" y="2543446"/>
                <a:ext cx="502255" cy="461990"/>
              </a:xfrm>
              <a:custGeom>
                <a:avLst/>
                <a:gdLst>
                  <a:gd name="T0" fmla="*/ 166 w 333"/>
                  <a:gd name="T1" fmla="*/ 187 h 306"/>
                  <a:gd name="T2" fmla="*/ 242 w 333"/>
                  <a:gd name="T3" fmla="*/ 155 h 306"/>
                  <a:gd name="T4" fmla="*/ 223 w 333"/>
                  <a:gd name="T5" fmla="*/ 102 h 306"/>
                  <a:gd name="T6" fmla="*/ 166 w 333"/>
                  <a:gd name="T7" fmla="*/ 124 h 306"/>
                  <a:gd name="T8" fmla="*/ 109 w 333"/>
                  <a:gd name="T9" fmla="*/ 102 h 306"/>
                  <a:gd name="T10" fmla="*/ 90 w 333"/>
                  <a:gd name="T11" fmla="*/ 155 h 306"/>
                  <a:gd name="T12" fmla="*/ 166 w 333"/>
                  <a:gd name="T13" fmla="*/ 187 h 306"/>
                  <a:gd name="T14" fmla="*/ 166 w 333"/>
                  <a:gd name="T15" fmla="*/ 74 h 306"/>
                  <a:gd name="T16" fmla="*/ 208 w 333"/>
                  <a:gd name="T17" fmla="*/ 59 h 306"/>
                  <a:gd name="T18" fmla="*/ 191 w 333"/>
                  <a:gd name="T19" fmla="*/ 11 h 306"/>
                  <a:gd name="T20" fmla="*/ 166 w 333"/>
                  <a:gd name="T21" fmla="*/ 0 h 306"/>
                  <a:gd name="T22" fmla="*/ 142 w 333"/>
                  <a:gd name="T23" fmla="*/ 11 h 306"/>
                  <a:gd name="T24" fmla="*/ 125 w 333"/>
                  <a:gd name="T25" fmla="*/ 59 h 306"/>
                  <a:gd name="T26" fmla="*/ 166 w 333"/>
                  <a:gd name="T27" fmla="*/ 74 h 306"/>
                  <a:gd name="T28" fmla="*/ 314 w 333"/>
                  <a:gd name="T29" fmla="*/ 204 h 306"/>
                  <a:gd name="T30" fmla="*/ 251 w 333"/>
                  <a:gd name="T31" fmla="*/ 178 h 306"/>
                  <a:gd name="T32" fmla="*/ 258 w 333"/>
                  <a:gd name="T33" fmla="*/ 198 h 306"/>
                  <a:gd name="T34" fmla="*/ 166 w 333"/>
                  <a:gd name="T35" fmla="*/ 237 h 306"/>
                  <a:gd name="T36" fmla="*/ 74 w 333"/>
                  <a:gd name="T37" fmla="*/ 198 h 306"/>
                  <a:gd name="T38" fmla="*/ 82 w 333"/>
                  <a:gd name="T39" fmla="*/ 178 h 306"/>
                  <a:gd name="T40" fmla="*/ 18 w 333"/>
                  <a:gd name="T41" fmla="*/ 204 h 306"/>
                  <a:gd name="T42" fmla="*/ 17 w 333"/>
                  <a:gd name="T43" fmla="*/ 233 h 306"/>
                  <a:gd name="T44" fmla="*/ 136 w 333"/>
                  <a:gd name="T45" fmla="*/ 297 h 306"/>
                  <a:gd name="T46" fmla="*/ 197 w 333"/>
                  <a:gd name="T47" fmla="*/ 297 h 306"/>
                  <a:gd name="T48" fmla="*/ 316 w 333"/>
                  <a:gd name="T49" fmla="*/ 233 h 306"/>
                  <a:gd name="T50" fmla="*/ 314 w 333"/>
                  <a:gd name="T51" fmla="*/ 20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306">
                    <a:moveTo>
                      <a:pt x="166" y="187"/>
                    </a:moveTo>
                    <a:cubicBezTo>
                      <a:pt x="206" y="187"/>
                      <a:pt x="240" y="173"/>
                      <a:pt x="242" y="155"/>
                    </a:cubicBezTo>
                    <a:cubicBezTo>
                      <a:pt x="236" y="139"/>
                      <a:pt x="230" y="120"/>
                      <a:pt x="223" y="102"/>
                    </a:cubicBezTo>
                    <a:cubicBezTo>
                      <a:pt x="219" y="115"/>
                      <a:pt x="194" y="124"/>
                      <a:pt x="166" y="124"/>
                    </a:cubicBezTo>
                    <a:cubicBezTo>
                      <a:pt x="138" y="124"/>
                      <a:pt x="114" y="115"/>
                      <a:pt x="109" y="102"/>
                    </a:cubicBezTo>
                    <a:cubicBezTo>
                      <a:pt x="103" y="120"/>
                      <a:pt x="96" y="139"/>
                      <a:pt x="90" y="155"/>
                    </a:cubicBezTo>
                    <a:cubicBezTo>
                      <a:pt x="92" y="173"/>
                      <a:pt x="126" y="187"/>
                      <a:pt x="166" y="187"/>
                    </a:cubicBezTo>
                    <a:close/>
                    <a:moveTo>
                      <a:pt x="166" y="74"/>
                    </a:moveTo>
                    <a:cubicBezTo>
                      <a:pt x="185" y="74"/>
                      <a:pt x="203" y="68"/>
                      <a:pt x="208" y="59"/>
                    </a:cubicBezTo>
                    <a:cubicBezTo>
                      <a:pt x="201" y="39"/>
                      <a:pt x="195" y="22"/>
                      <a:pt x="191" y="11"/>
                    </a:cubicBezTo>
                    <a:cubicBezTo>
                      <a:pt x="188" y="4"/>
                      <a:pt x="177" y="0"/>
                      <a:pt x="166" y="0"/>
                    </a:cubicBezTo>
                    <a:cubicBezTo>
                      <a:pt x="156" y="0"/>
                      <a:pt x="144" y="4"/>
                      <a:pt x="142" y="11"/>
                    </a:cubicBezTo>
                    <a:cubicBezTo>
                      <a:pt x="138" y="22"/>
                      <a:pt x="132" y="39"/>
                      <a:pt x="125" y="59"/>
                    </a:cubicBezTo>
                    <a:cubicBezTo>
                      <a:pt x="130" y="68"/>
                      <a:pt x="147" y="74"/>
                      <a:pt x="166" y="74"/>
                    </a:cubicBezTo>
                    <a:close/>
                    <a:moveTo>
                      <a:pt x="314" y="204"/>
                    </a:moveTo>
                    <a:cubicBezTo>
                      <a:pt x="251" y="178"/>
                      <a:pt x="251" y="178"/>
                      <a:pt x="251" y="178"/>
                    </a:cubicBezTo>
                    <a:cubicBezTo>
                      <a:pt x="258" y="198"/>
                      <a:pt x="258" y="198"/>
                      <a:pt x="258" y="198"/>
                    </a:cubicBezTo>
                    <a:cubicBezTo>
                      <a:pt x="258" y="220"/>
                      <a:pt x="216" y="237"/>
                      <a:pt x="166" y="237"/>
                    </a:cubicBezTo>
                    <a:cubicBezTo>
                      <a:pt x="117" y="237"/>
                      <a:pt x="75" y="220"/>
                      <a:pt x="74" y="198"/>
                    </a:cubicBezTo>
                    <a:cubicBezTo>
                      <a:pt x="82" y="178"/>
                      <a:pt x="82" y="178"/>
                      <a:pt x="82" y="178"/>
                    </a:cubicBezTo>
                    <a:cubicBezTo>
                      <a:pt x="18" y="204"/>
                      <a:pt x="18" y="204"/>
                      <a:pt x="18" y="204"/>
                    </a:cubicBezTo>
                    <a:cubicBezTo>
                      <a:pt x="1" y="211"/>
                      <a:pt x="0" y="224"/>
                      <a:pt x="17" y="233"/>
                    </a:cubicBezTo>
                    <a:cubicBezTo>
                      <a:pt x="136" y="297"/>
                      <a:pt x="136" y="297"/>
                      <a:pt x="136" y="297"/>
                    </a:cubicBezTo>
                    <a:cubicBezTo>
                      <a:pt x="152" y="306"/>
                      <a:pt x="180" y="306"/>
                      <a:pt x="197" y="297"/>
                    </a:cubicBezTo>
                    <a:cubicBezTo>
                      <a:pt x="316" y="233"/>
                      <a:pt x="316" y="233"/>
                      <a:pt x="316" y="233"/>
                    </a:cubicBezTo>
                    <a:cubicBezTo>
                      <a:pt x="333" y="224"/>
                      <a:pt x="332" y="211"/>
                      <a:pt x="314" y="20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aphicFrame>
          <p:nvGraphicFramePr>
            <p:cNvPr id="7" name="Diagramm 6"/>
            <p:cNvGraphicFramePr/>
            <p:nvPr>
              <p:extLst>
                <p:ext uri="{D42A27DB-BD31-4B8C-83A1-F6EECF244321}">
                  <p14:modId xmlns:p14="http://schemas.microsoft.com/office/powerpoint/2010/main" val="3897991889"/>
                </p:ext>
              </p:extLst>
            </p:nvPr>
          </p:nvGraphicFramePr>
          <p:xfrm>
            <a:off x="4599709" y="1785747"/>
            <a:ext cx="2992582" cy="2445982"/>
          </p:xfrm>
          <a:graphic>
            <a:graphicData uri="http://schemas.openxmlformats.org/drawingml/2006/chart">
              <c:chart xmlns:c="http://schemas.openxmlformats.org/drawingml/2006/chart" xmlns:r="http://schemas.openxmlformats.org/officeDocument/2006/relationships" r:id="rId3"/>
            </a:graphicData>
          </a:graphic>
        </p:graphicFrame>
        <p:sp>
          <p:nvSpPr>
            <p:cNvPr id="49" name="Freeform 6"/>
            <p:cNvSpPr>
              <a:spLocks/>
            </p:cNvSpPr>
            <p:nvPr/>
          </p:nvSpPr>
          <p:spPr bwMode="gray">
            <a:xfrm rot="10800000">
              <a:off x="5624015" y="2416151"/>
              <a:ext cx="922060" cy="1066412"/>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6"/>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endParaRPr lang="en-US" sz="1600" dirty="0"/>
            </a:p>
          </p:txBody>
        </p:sp>
        <p:sp>
          <p:nvSpPr>
            <p:cNvPr id="40" name="METRO ICON - check award"/>
            <p:cNvSpPr>
              <a:spLocks noChangeAspect="1" noEditPoints="1"/>
            </p:cNvSpPr>
            <p:nvPr/>
          </p:nvSpPr>
          <p:spPr bwMode="gray">
            <a:xfrm>
              <a:off x="5845711" y="2778024"/>
              <a:ext cx="496896" cy="491638"/>
            </a:xfrm>
            <a:custGeom>
              <a:avLst/>
              <a:gdLst>
                <a:gd name="T0" fmla="*/ 161 w 265"/>
                <a:gd name="T1" fmla="*/ 258 h 263"/>
                <a:gd name="T2" fmla="*/ 148 w 265"/>
                <a:gd name="T3" fmla="*/ 254 h 263"/>
                <a:gd name="T4" fmla="*/ 116 w 265"/>
                <a:gd name="T5" fmla="*/ 254 h 263"/>
                <a:gd name="T6" fmla="*/ 80 w 265"/>
                <a:gd name="T7" fmla="*/ 243 h 263"/>
                <a:gd name="T8" fmla="*/ 54 w 265"/>
                <a:gd name="T9" fmla="*/ 226 h 263"/>
                <a:gd name="T10" fmla="*/ 28 w 265"/>
                <a:gd name="T11" fmla="*/ 197 h 263"/>
                <a:gd name="T12" fmla="*/ 15 w 265"/>
                <a:gd name="T13" fmla="*/ 169 h 263"/>
                <a:gd name="T14" fmla="*/ 7 w 265"/>
                <a:gd name="T15" fmla="*/ 135 h 263"/>
                <a:gd name="T16" fmla="*/ 10 w 265"/>
                <a:gd name="T17" fmla="*/ 131 h 263"/>
                <a:gd name="T18" fmla="*/ 15 w 265"/>
                <a:gd name="T19" fmla="*/ 101 h 263"/>
                <a:gd name="T20" fmla="*/ 15 w 265"/>
                <a:gd name="T21" fmla="*/ 77 h 263"/>
                <a:gd name="T22" fmla="*/ 30 w 265"/>
                <a:gd name="T23" fmla="*/ 65 h 263"/>
                <a:gd name="T24" fmla="*/ 50 w 265"/>
                <a:gd name="T25" fmla="*/ 47 h 263"/>
                <a:gd name="T26" fmla="*/ 51 w 265"/>
                <a:gd name="T27" fmla="*/ 42 h 263"/>
                <a:gd name="T28" fmla="*/ 83 w 265"/>
                <a:gd name="T29" fmla="*/ 21 h 263"/>
                <a:gd name="T30" fmla="*/ 108 w 265"/>
                <a:gd name="T31" fmla="*/ 17 h 263"/>
                <a:gd name="T32" fmla="*/ 113 w 265"/>
                <a:gd name="T33" fmla="*/ 12 h 263"/>
                <a:gd name="T34" fmla="*/ 151 w 265"/>
                <a:gd name="T35" fmla="*/ 12 h 263"/>
                <a:gd name="T36" fmla="*/ 167 w 265"/>
                <a:gd name="T37" fmla="*/ 22 h 263"/>
                <a:gd name="T38" fmla="*/ 180 w 265"/>
                <a:gd name="T39" fmla="*/ 21 h 263"/>
                <a:gd name="T40" fmla="*/ 213 w 265"/>
                <a:gd name="T41" fmla="*/ 42 h 263"/>
                <a:gd name="T42" fmla="*/ 233 w 265"/>
                <a:gd name="T43" fmla="*/ 65 h 263"/>
                <a:gd name="T44" fmla="*/ 252 w 265"/>
                <a:gd name="T45" fmla="*/ 86 h 263"/>
                <a:gd name="T46" fmla="*/ 250 w 265"/>
                <a:gd name="T47" fmla="*/ 100 h 263"/>
                <a:gd name="T48" fmla="*/ 254 w 265"/>
                <a:gd name="T49" fmla="*/ 131 h 263"/>
                <a:gd name="T50" fmla="*/ 248 w 265"/>
                <a:gd name="T51" fmla="*/ 169 h 263"/>
                <a:gd name="T52" fmla="*/ 235 w 265"/>
                <a:gd name="T53" fmla="*/ 191 h 263"/>
                <a:gd name="T54" fmla="*/ 236 w 265"/>
                <a:gd name="T55" fmla="*/ 197 h 263"/>
                <a:gd name="T56" fmla="*/ 211 w 265"/>
                <a:gd name="T57" fmla="*/ 226 h 263"/>
                <a:gd name="T58" fmla="*/ 184 w 265"/>
                <a:gd name="T59" fmla="*/ 243 h 263"/>
                <a:gd name="T60" fmla="*/ 161 w 265"/>
                <a:gd name="T61" fmla="*/ 258 h 263"/>
                <a:gd name="T62" fmla="*/ 80 w 265"/>
                <a:gd name="T63" fmla="*/ 116 h 263"/>
                <a:gd name="T64" fmla="*/ 57 w 265"/>
                <a:gd name="T65" fmla="*/ 138 h 263"/>
                <a:gd name="T66" fmla="*/ 111 w 265"/>
                <a:gd name="T67" fmla="*/ 192 h 263"/>
                <a:gd name="T68" fmla="*/ 206 w 265"/>
                <a:gd name="T69" fmla="*/ 97 h 263"/>
                <a:gd name="T70" fmla="*/ 182 w 265"/>
                <a:gd name="T71" fmla="*/ 74 h 263"/>
                <a:gd name="T72" fmla="*/ 110 w 265"/>
                <a:gd name="T73" fmla="*/ 146 h 263"/>
                <a:gd name="T74" fmla="*/ 80 w 265"/>
                <a:gd name="T75" fmla="*/ 116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5" h="263">
                  <a:moveTo>
                    <a:pt x="161" y="258"/>
                  </a:moveTo>
                  <a:cubicBezTo>
                    <a:pt x="156" y="258"/>
                    <a:pt x="152" y="257"/>
                    <a:pt x="148" y="254"/>
                  </a:cubicBezTo>
                  <a:cubicBezTo>
                    <a:pt x="137" y="247"/>
                    <a:pt x="127" y="247"/>
                    <a:pt x="116" y="254"/>
                  </a:cubicBezTo>
                  <a:cubicBezTo>
                    <a:pt x="103" y="263"/>
                    <a:pt x="86" y="257"/>
                    <a:pt x="80" y="243"/>
                  </a:cubicBezTo>
                  <a:cubicBezTo>
                    <a:pt x="75" y="231"/>
                    <a:pt x="66" y="226"/>
                    <a:pt x="54" y="226"/>
                  </a:cubicBezTo>
                  <a:cubicBezTo>
                    <a:pt x="37" y="226"/>
                    <a:pt x="26" y="213"/>
                    <a:pt x="28" y="197"/>
                  </a:cubicBezTo>
                  <a:cubicBezTo>
                    <a:pt x="30" y="184"/>
                    <a:pt x="26" y="175"/>
                    <a:pt x="15" y="169"/>
                  </a:cubicBezTo>
                  <a:cubicBezTo>
                    <a:pt x="4" y="161"/>
                    <a:pt x="0" y="147"/>
                    <a:pt x="7" y="135"/>
                  </a:cubicBezTo>
                  <a:cubicBezTo>
                    <a:pt x="8" y="133"/>
                    <a:pt x="9" y="132"/>
                    <a:pt x="10" y="131"/>
                  </a:cubicBezTo>
                  <a:cubicBezTo>
                    <a:pt x="18" y="122"/>
                    <a:pt x="20" y="112"/>
                    <a:pt x="15" y="101"/>
                  </a:cubicBezTo>
                  <a:cubicBezTo>
                    <a:pt x="11" y="93"/>
                    <a:pt x="11" y="85"/>
                    <a:pt x="15" y="77"/>
                  </a:cubicBezTo>
                  <a:cubicBezTo>
                    <a:pt x="18" y="71"/>
                    <a:pt x="24" y="67"/>
                    <a:pt x="30" y="65"/>
                  </a:cubicBezTo>
                  <a:cubicBezTo>
                    <a:pt x="40" y="63"/>
                    <a:pt x="47" y="57"/>
                    <a:pt x="50" y="47"/>
                  </a:cubicBezTo>
                  <a:cubicBezTo>
                    <a:pt x="50" y="46"/>
                    <a:pt x="50" y="44"/>
                    <a:pt x="51" y="42"/>
                  </a:cubicBezTo>
                  <a:cubicBezTo>
                    <a:pt x="53" y="26"/>
                    <a:pt x="67" y="16"/>
                    <a:pt x="83" y="21"/>
                  </a:cubicBezTo>
                  <a:cubicBezTo>
                    <a:pt x="93" y="24"/>
                    <a:pt x="101" y="23"/>
                    <a:pt x="108" y="17"/>
                  </a:cubicBezTo>
                  <a:cubicBezTo>
                    <a:pt x="110" y="15"/>
                    <a:pt x="112" y="13"/>
                    <a:pt x="113" y="12"/>
                  </a:cubicBezTo>
                  <a:cubicBezTo>
                    <a:pt x="123" y="0"/>
                    <a:pt x="141" y="0"/>
                    <a:pt x="151" y="12"/>
                  </a:cubicBezTo>
                  <a:cubicBezTo>
                    <a:pt x="155" y="17"/>
                    <a:pt x="160" y="21"/>
                    <a:pt x="167" y="22"/>
                  </a:cubicBezTo>
                  <a:cubicBezTo>
                    <a:pt x="172" y="22"/>
                    <a:pt x="176" y="22"/>
                    <a:pt x="180" y="21"/>
                  </a:cubicBezTo>
                  <a:cubicBezTo>
                    <a:pt x="197" y="17"/>
                    <a:pt x="211" y="25"/>
                    <a:pt x="213" y="42"/>
                  </a:cubicBezTo>
                  <a:cubicBezTo>
                    <a:pt x="215" y="54"/>
                    <a:pt x="221" y="62"/>
                    <a:pt x="233" y="65"/>
                  </a:cubicBezTo>
                  <a:cubicBezTo>
                    <a:pt x="244" y="68"/>
                    <a:pt x="250" y="75"/>
                    <a:pt x="252" y="86"/>
                  </a:cubicBezTo>
                  <a:cubicBezTo>
                    <a:pt x="253" y="91"/>
                    <a:pt x="252" y="95"/>
                    <a:pt x="250" y="100"/>
                  </a:cubicBezTo>
                  <a:cubicBezTo>
                    <a:pt x="244" y="111"/>
                    <a:pt x="245" y="121"/>
                    <a:pt x="254" y="131"/>
                  </a:cubicBezTo>
                  <a:cubicBezTo>
                    <a:pt x="265" y="143"/>
                    <a:pt x="262" y="160"/>
                    <a:pt x="248" y="169"/>
                  </a:cubicBezTo>
                  <a:cubicBezTo>
                    <a:pt x="240" y="174"/>
                    <a:pt x="235" y="181"/>
                    <a:pt x="235" y="191"/>
                  </a:cubicBezTo>
                  <a:cubicBezTo>
                    <a:pt x="235" y="193"/>
                    <a:pt x="235" y="195"/>
                    <a:pt x="236" y="197"/>
                  </a:cubicBezTo>
                  <a:cubicBezTo>
                    <a:pt x="238" y="212"/>
                    <a:pt x="227" y="226"/>
                    <a:pt x="211" y="226"/>
                  </a:cubicBezTo>
                  <a:cubicBezTo>
                    <a:pt x="198" y="226"/>
                    <a:pt x="189" y="231"/>
                    <a:pt x="184" y="243"/>
                  </a:cubicBezTo>
                  <a:cubicBezTo>
                    <a:pt x="180" y="253"/>
                    <a:pt x="172" y="258"/>
                    <a:pt x="161" y="258"/>
                  </a:cubicBezTo>
                  <a:close/>
                  <a:moveTo>
                    <a:pt x="80" y="116"/>
                  </a:moveTo>
                  <a:cubicBezTo>
                    <a:pt x="72" y="123"/>
                    <a:pt x="64" y="131"/>
                    <a:pt x="57" y="138"/>
                  </a:cubicBezTo>
                  <a:cubicBezTo>
                    <a:pt x="75" y="156"/>
                    <a:pt x="93" y="174"/>
                    <a:pt x="111" y="192"/>
                  </a:cubicBezTo>
                  <a:cubicBezTo>
                    <a:pt x="142" y="161"/>
                    <a:pt x="174" y="129"/>
                    <a:pt x="206" y="97"/>
                  </a:cubicBezTo>
                  <a:cubicBezTo>
                    <a:pt x="198" y="90"/>
                    <a:pt x="191" y="82"/>
                    <a:pt x="182" y="74"/>
                  </a:cubicBezTo>
                  <a:cubicBezTo>
                    <a:pt x="158" y="98"/>
                    <a:pt x="134" y="122"/>
                    <a:pt x="110" y="146"/>
                  </a:cubicBezTo>
                  <a:cubicBezTo>
                    <a:pt x="100" y="136"/>
                    <a:pt x="90" y="126"/>
                    <a:pt x="80" y="11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46" name="Freeform 6"/>
            <p:cNvSpPr>
              <a:spLocks/>
            </p:cNvSpPr>
            <p:nvPr/>
          </p:nvSpPr>
          <p:spPr bwMode="gray">
            <a:xfrm>
              <a:off x="3481343" y="2555493"/>
              <a:ext cx="922060" cy="1066412"/>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1">
                <a:lumMod val="50000"/>
              </a:schemeClr>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endParaRPr lang="en-US" sz="1600" dirty="0"/>
            </a:p>
          </p:txBody>
        </p:sp>
        <p:graphicFrame>
          <p:nvGraphicFramePr>
            <p:cNvPr id="20" name="Diagramm 19"/>
            <p:cNvGraphicFramePr/>
            <p:nvPr>
              <p:extLst>
                <p:ext uri="{D42A27DB-BD31-4B8C-83A1-F6EECF244321}">
                  <p14:modId xmlns:p14="http://schemas.microsoft.com/office/powerpoint/2010/main" val="2014316924"/>
                </p:ext>
              </p:extLst>
            </p:nvPr>
          </p:nvGraphicFramePr>
          <p:xfrm>
            <a:off x="2495550" y="1785747"/>
            <a:ext cx="2786063" cy="2445982"/>
          </p:xfrm>
          <a:graphic>
            <a:graphicData uri="http://schemas.openxmlformats.org/drawingml/2006/chart">
              <c:chart xmlns:c="http://schemas.openxmlformats.org/drawingml/2006/chart" xmlns:r="http://schemas.openxmlformats.org/officeDocument/2006/relationships" r:id="rId4"/>
            </a:graphicData>
          </a:graphic>
        </p:graphicFrame>
        <p:grpSp>
          <p:nvGrpSpPr>
            <p:cNvPr id="26" name="METRO ICON - light bulb 2"/>
            <p:cNvGrpSpPr>
              <a:grpSpLocks noChangeAspect="1"/>
            </p:cNvGrpSpPr>
            <p:nvPr/>
          </p:nvGrpSpPr>
          <p:grpSpPr bwMode="gray">
            <a:xfrm>
              <a:off x="3726747" y="2792509"/>
              <a:ext cx="431251" cy="489912"/>
              <a:chOff x="5870346" y="2487678"/>
              <a:chExt cx="448171" cy="509138"/>
            </a:xfrm>
            <a:solidFill>
              <a:schemeClr val="bg1"/>
            </a:solidFill>
          </p:grpSpPr>
          <p:sp>
            <p:nvSpPr>
              <p:cNvPr id="27" name="Freeform 14"/>
              <p:cNvSpPr>
                <a:spLocks/>
              </p:cNvSpPr>
              <p:nvPr/>
            </p:nvSpPr>
            <p:spPr bwMode="gray">
              <a:xfrm>
                <a:off x="5963161" y="2572540"/>
                <a:ext cx="262539" cy="307622"/>
              </a:xfrm>
              <a:custGeom>
                <a:avLst/>
                <a:gdLst>
                  <a:gd name="T0" fmla="*/ 103 w 139"/>
                  <a:gd name="T1" fmla="*/ 163 h 163"/>
                  <a:gd name="T2" fmla="*/ 37 w 139"/>
                  <a:gd name="T3" fmla="*/ 163 h 163"/>
                  <a:gd name="T4" fmla="*/ 36 w 139"/>
                  <a:gd name="T5" fmla="*/ 157 h 163"/>
                  <a:gd name="T6" fmla="*/ 25 w 139"/>
                  <a:gd name="T7" fmla="*/ 128 h 163"/>
                  <a:gd name="T8" fmla="*/ 8 w 139"/>
                  <a:gd name="T9" fmla="*/ 97 h 163"/>
                  <a:gd name="T10" fmla="*/ 4 w 139"/>
                  <a:gd name="T11" fmla="*/ 51 h 163"/>
                  <a:gd name="T12" fmla="*/ 37 w 139"/>
                  <a:gd name="T13" fmla="*/ 10 h 163"/>
                  <a:gd name="T14" fmla="*/ 102 w 139"/>
                  <a:gd name="T15" fmla="*/ 9 h 163"/>
                  <a:gd name="T16" fmla="*/ 138 w 139"/>
                  <a:gd name="T17" fmla="*/ 73 h 163"/>
                  <a:gd name="T18" fmla="*/ 126 w 139"/>
                  <a:gd name="T19" fmla="*/ 109 h 163"/>
                  <a:gd name="T20" fmla="*/ 111 w 139"/>
                  <a:gd name="T21" fmla="*/ 136 h 163"/>
                  <a:gd name="T22" fmla="*/ 103 w 139"/>
                  <a:gd name="T23" fmla="*/ 161 h 163"/>
                  <a:gd name="T24" fmla="*/ 103 w 139"/>
                  <a:gd name="T25" fmla="*/ 16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63">
                    <a:moveTo>
                      <a:pt x="103" y="163"/>
                    </a:moveTo>
                    <a:cubicBezTo>
                      <a:pt x="81" y="163"/>
                      <a:pt x="59" y="163"/>
                      <a:pt x="37" y="163"/>
                    </a:cubicBezTo>
                    <a:cubicBezTo>
                      <a:pt x="37" y="161"/>
                      <a:pt x="36" y="159"/>
                      <a:pt x="36" y="157"/>
                    </a:cubicBezTo>
                    <a:cubicBezTo>
                      <a:pt x="35" y="146"/>
                      <a:pt x="30" y="137"/>
                      <a:pt x="25" y="128"/>
                    </a:cubicBezTo>
                    <a:cubicBezTo>
                      <a:pt x="19" y="118"/>
                      <a:pt x="13" y="108"/>
                      <a:pt x="8" y="97"/>
                    </a:cubicBezTo>
                    <a:cubicBezTo>
                      <a:pt x="1" y="82"/>
                      <a:pt x="0" y="67"/>
                      <a:pt x="4" y="51"/>
                    </a:cubicBezTo>
                    <a:cubicBezTo>
                      <a:pt x="8" y="32"/>
                      <a:pt x="19" y="18"/>
                      <a:pt x="37" y="10"/>
                    </a:cubicBezTo>
                    <a:cubicBezTo>
                      <a:pt x="58" y="0"/>
                      <a:pt x="80" y="0"/>
                      <a:pt x="102" y="9"/>
                    </a:cubicBezTo>
                    <a:cubicBezTo>
                      <a:pt x="128" y="21"/>
                      <a:pt x="139" y="45"/>
                      <a:pt x="138" y="73"/>
                    </a:cubicBezTo>
                    <a:cubicBezTo>
                      <a:pt x="137" y="86"/>
                      <a:pt x="132" y="98"/>
                      <a:pt x="126" y="109"/>
                    </a:cubicBezTo>
                    <a:cubicBezTo>
                      <a:pt x="121" y="118"/>
                      <a:pt x="115" y="127"/>
                      <a:pt x="111" y="136"/>
                    </a:cubicBezTo>
                    <a:cubicBezTo>
                      <a:pt x="106" y="144"/>
                      <a:pt x="104" y="152"/>
                      <a:pt x="103" y="161"/>
                    </a:cubicBezTo>
                    <a:cubicBezTo>
                      <a:pt x="103" y="161"/>
                      <a:pt x="103" y="162"/>
                      <a:pt x="103" y="16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8" name="Freeform 14"/>
              <p:cNvSpPr>
                <a:spLocks/>
              </p:cNvSpPr>
              <p:nvPr/>
            </p:nvSpPr>
            <p:spPr bwMode="gray">
              <a:xfrm>
                <a:off x="6040066" y="2896074"/>
                <a:ext cx="114032" cy="21215"/>
              </a:xfrm>
              <a:custGeom>
                <a:avLst/>
                <a:gdLst>
                  <a:gd name="T0" fmla="*/ 30 w 60"/>
                  <a:gd name="T1" fmla="*/ 12 h 12"/>
                  <a:gd name="T2" fmla="*/ 8 w 60"/>
                  <a:gd name="T3" fmla="*/ 12 h 12"/>
                  <a:gd name="T4" fmla="*/ 0 w 60"/>
                  <a:gd name="T5" fmla="*/ 6 h 12"/>
                  <a:gd name="T6" fmla="*/ 8 w 60"/>
                  <a:gd name="T7" fmla="*/ 0 h 12"/>
                  <a:gd name="T8" fmla="*/ 52 w 60"/>
                  <a:gd name="T9" fmla="*/ 0 h 12"/>
                  <a:gd name="T10" fmla="*/ 59 w 60"/>
                  <a:gd name="T11" fmla="*/ 7 h 12"/>
                  <a:gd name="T12" fmla="*/ 52 w 60"/>
                  <a:gd name="T13" fmla="*/ 12 h 12"/>
                  <a:gd name="T14" fmla="*/ 50 w 60"/>
                  <a:gd name="T15" fmla="*/ 12 h 12"/>
                  <a:gd name="T16" fmla="*/ 30 w 60"/>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2">
                    <a:moveTo>
                      <a:pt x="30" y="12"/>
                    </a:moveTo>
                    <a:cubicBezTo>
                      <a:pt x="22" y="12"/>
                      <a:pt x="15" y="12"/>
                      <a:pt x="8" y="12"/>
                    </a:cubicBezTo>
                    <a:cubicBezTo>
                      <a:pt x="3" y="12"/>
                      <a:pt x="0" y="10"/>
                      <a:pt x="0" y="6"/>
                    </a:cubicBezTo>
                    <a:cubicBezTo>
                      <a:pt x="0" y="3"/>
                      <a:pt x="3" y="0"/>
                      <a:pt x="8" y="0"/>
                    </a:cubicBezTo>
                    <a:cubicBezTo>
                      <a:pt x="23" y="0"/>
                      <a:pt x="37" y="0"/>
                      <a:pt x="52" y="0"/>
                    </a:cubicBezTo>
                    <a:cubicBezTo>
                      <a:pt x="57" y="0"/>
                      <a:pt x="60" y="3"/>
                      <a:pt x="59" y="7"/>
                    </a:cubicBezTo>
                    <a:cubicBezTo>
                      <a:pt x="59" y="10"/>
                      <a:pt x="56" y="12"/>
                      <a:pt x="52" y="12"/>
                    </a:cubicBezTo>
                    <a:cubicBezTo>
                      <a:pt x="52" y="12"/>
                      <a:pt x="51" y="12"/>
                      <a:pt x="50" y="12"/>
                    </a:cubicBezTo>
                    <a:cubicBezTo>
                      <a:pt x="43" y="12"/>
                      <a:pt x="37" y="12"/>
                      <a:pt x="30" y="1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9" name="Freeform 14"/>
              <p:cNvSpPr>
                <a:spLocks/>
              </p:cNvSpPr>
              <p:nvPr/>
            </p:nvSpPr>
            <p:spPr bwMode="gray">
              <a:xfrm>
                <a:off x="6042719" y="2933200"/>
                <a:ext cx="106076" cy="23866"/>
              </a:xfrm>
              <a:custGeom>
                <a:avLst/>
                <a:gdLst>
                  <a:gd name="T0" fmla="*/ 29 w 57"/>
                  <a:gd name="T1" fmla="*/ 12 h 12"/>
                  <a:gd name="T2" fmla="*/ 7 w 57"/>
                  <a:gd name="T3" fmla="*/ 12 h 12"/>
                  <a:gd name="T4" fmla="*/ 1 w 57"/>
                  <a:gd name="T5" fmla="*/ 6 h 12"/>
                  <a:gd name="T6" fmla="*/ 7 w 57"/>
                  <a:gd name="T7" fmla="*/ 0 h 12"/>
                  <a:gd name="T8" fmla="*/ 51 w 57"/>
                  <a:gd name="T9" fmla="*/ 0 h 12"/>
                  <a:gd name="T10" fmla="*/ 57 w 57"/>
                  <a:gd name="T11" fmla="*/ 6 h 12"/>
                  <a:gd name="T12" fmla="*/ 51 w 57"/>
                  <a:gd name="T13" fmla="*/ 12 h 12"/>
                  <a:gd name="T14" fmla="*/ 29 w 57"/>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12">
                    <a:moveTo>
                      <a:pt x="29" y="12"/>
                    </a:moveTo>
                    <a:cubicBezTo>
                      <a:pt x="22" y="12"/>
                      <a:pt x="14" y="12"/>
                      <a:pt x="7" y="12"/>
                    </a:cubicBezTo>
                    <a:cubicBezTo>
                      <a:pt x="3" y="12"/>
                      <a:pt x="0" y="10"/>
                      <a:pt x="1" y="6"/>
                    </a:cubicBezTo>
                    <a:cubicBezTo>
                      <a:pt x="1" y="3"/>
                      <a:pt x="3" y="0"/>
                      <a:pt x="7" y="0"/>
                    </a:cubicBezTo>
                    <a:cubicBezTo>
                      <a:pt x="22" y="0"/>
                      <a:pt x="36" y="0"/>
                      <a:pt x="51" y="0"/>
                    </a:cubicBezTo>
                    <a:cubicBezTo>
                      <a:pt x="55" y="0"/>
                      <a:pt x="57" y="3"/>
                      <a:pt x="57" y="6"/>
                    </a:cubicBezTo>
                    <a:cubicBezTo>
                      <a:pt x="57" y="10"/>
                      <a:pt x="55" y="12"/>
                      <a:pt x="51" y="12"/>
                    </a:cubicBezTo>
                    <a:cubicBezTo>
                      <a:pt x="43" y="12"/>
                      <a:pt x="36" y="12"/>
                      <a:pt x="29" y="1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0" name="Freeform 14"/>
              <p:cNvSpPr>
                <a:spLocks/>
              </p:cNvSpPr>
              <p:nvPr/>
            </p:nvSpPr>
            <p:spPr bwMode="gray">
              <a:xfrm>
                <a:off x="6260175" y="2681270"/>
                <a:ext cx="58342" cy="29170"/>
              </a:xfrm>
              <a:custGeom>
                <a:avLst/>
                <a:gdLst>
                  <a:gd name="T0" fmla="*/ 32 w 32"/>
                  <a:gd name="T1" fmla="*/ 0 h 15"/>
                  <a:gd name="T2" fmla="*/ 32 w 32"/>
                  <a:gd name="T3" fmla="*/ 15 h 15"/>
                  <a:gd name="T4" fmla="*/ 0 w 32"/>
                  <a:gd name="T5" fmla="*/ 15 h 15"/>
                  <a:gd name="T6" fmla="*/ 0 w 32"/>
                  <a:gd name="T7" fmla="*/ 0 h 15"/>
                  <a:gd name="T8" fmla="*/ 32 w 32"/>
                  <a:gd name="T9" fmla="*/ 0 h 15"/>
                </a:gdLst>
                <a:ahLst/>
                <a:cxnLst>
                  <a:cxn ang="0">
                    <a:pos x="T0" y="T1"/>
                  </a:cxn>
                  <a:cxn ang="0">
                    <a:pos x="T2" y="T3"/>
                  </a:cxn>
                  <a:cxn ang="0">
                    <a:pos x="T4" y="T5"/>
                  </a:cxn>
                  <a:cxn ang="0">
                    <a:pos x="T6" y="T7"/>
                  </a:cxn>
                  <a:cxn ang="0">
                    <a:pos x="T8" y="T9"/>
                  </a:cxn>
                </a:cxnLst>
                <a:rect l="0" t="0" r="r" b="b"/>
                <a:pathLst>
                  <a:path w="32" h="15">
                    <a:moveTo>
                      <a:pt x="32" y="0"/>
                    </a:moveTo>
                    <a:cubicBezTo>
                      <a:pt x="32" y="5"/>
                      <a:pt x="32" y="10"/>
                      <a:pt x="32" y="15"/>
                    </a:cubicBezTo>
                    <a:cubicBezTo>
                      <a:pt x="21" y="15"/>
                      <a:pt x="11" y="15"/>
                      <a:pt x="0" y="15"/>
                    </a:cubicBezTo>
                    <a:cubicBezTo>
                      <a:pt x="0" y="10"/>
                      <a:pt x="0" y="5"/>
                      <a:pt x="0" y="0"/>
                    </a:cubicBezTo>
                    <a:cubicBezTo>
                      <a:pt x="10" y="0"/>
                      <a:pt x="21" y="0"/>
                      <a:pt x="32"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1" name="Freeform 14"/>
              <p:cNvSpPr>
                <a:spLocks/>
              </p:cNvSpPr>
              <p:nvPr/>
            </p:nvSpPr>
            <p:spPr bwMode="gray">
              <a:xfrm>
                <a:off x="5870346" y="2681270"/>
                <a:ext cx="63645" cy="29170"/>
              </a:xfrm>
              <a:custGeom>
                <a:avLst/>
                <a:gdLst>
                  <a:gd name="T0" fmla="*/ 0 w 33"/>
                  <a:gd name="T1" fmla="*/ 16 h 16"/>
                  <a:gd name="T2" fmla="*/ 0 w 33"/>
                  <a:gd name="T3" fmla="*/ 0 h 16"/>
                  <a:gd name="T4" fmla="*/ 33 w 33"/>
                  <a:gd name="T5" fmla="*/ 0 h 16"/>
                  <a:gd name="T6" fmla="*/ 33 w 33"/>
                  <a:gd name="T7" fmla="*/ 16 h 16"/>
                  <a:gd name="T8" fmla="*/ 0 w 33"/>
                  <a:gd name="T9" fmla="*/ 16 h 16"/>
                </a:gdLst>
                <a:ahLst/>
                <a:cxnLst>
                  <a:cxn ang="0">
                    <a:pos x="T0" y="T1"/>
                  </a:cxn>
                  <a:cxn ang="0">
                    <a:pos x="T2" y="T3"/>
                  </a:cxn>
                  <a:cxn ang="0">
                    <a:pos x="T4" y="T5"/>
                  </a:cxn>
                  <a:cxn ang="0">
                    <a:pos x="T6" y="T7"/>
                  </a:cxn>
                  <a:cxn ang="0">
                    <a:pos x="T8" y="T9"/>
                  </a:cxn>
                </a:cxnLst>
                <a:rect l="0" t="0" r="r" b="b"/>
                <a:pathLst>
                  <a:path w="33" h="16">
                    <a:moveTo>
                      <a:pt x="0" y="16"/>
                    </a:moveTo>
                    <a:cubicBezTo>
                      <a:pt x="0" y="11"/>
                      <a:pt x="0" y="6"/>
                      <a:pt x="0" y="0"/>
                    </a:cubicBezTo>
                    <a:cubicBezTo>
                      <a:pt x="11" y="0"/>
                      <a:pt x="22" y="0"/>
                      <a:pt x="33" y="0"/>
                    </a:cubicBezTo>
                    <a:cubicBezTo>
                      <a:pt x="33" y="6"/>
                      <a:pt x="33" y="11"/>
                      <a:pt x="33" y="16"/>
                    </a:cubicBezTo>
                    <a:cubicBezTo>
                      <a:pt x="22" y="16"/>
                      <a:pt x="12" y="16"/>
                      <a:pt x="0" y="16"/>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2" name="Freeform 14"/>
              <p:cNvSpPr>
                <a:spLocks/>
              </p:cNvSpPr>
              <p:nvPr/>
            </p:nvSpPr>
            <p:spPr bwMode="gray">
              <a:xfrm>
                <a:off x="6228353" y="2569889"/>
                <a:ext cx="68950" cy="60994"/>
              </a:xfrm>
              <a:custGeom>
                <a:avLst/>
                <a:gdLst>
                  <a:gd name="T0" fmla="*/ 10 w 36"/>
                  <a:gd name="T1" fmla="*/ 32 h 32"/>
                  <a:gd name="T2" fmla="*/ 0 w 36"/>
                  <a:gd name="T3" fmla="*/ 19 h 32"/>
                  <a:gd name="T4" fmla="*/ 26 w 36"/>
                  <a:gd name="T5" fmla="*/ 0 h 32"/>
                  <a:gd name="T6" fmla="*/ 36 w 36"/>
                  <a:gd name="T7" fmla="*/ 13 h 32"/>
                  <a:gd name="T8" fmla="*/ 10 w 36"/>
                  <a:gd name="T9" fmla="*/ 32 h 32"/>
                </a:gdLst>
                <a:ahLst/>
                <a:cxnLst>
                  <a:cxn ang="0">
                    <a:pos x="T0" y="T1"/>
                  </a:cxn>
                  <a:cxn ang="0">
                    <a:pos x="T2" y="T3"/>
                  </a:cxn>
                  <a:cxn ang="0">
                    <a:pos x="T4" y="T5"/>
                  </a:cxn>
                  <a:cxn ang="0">
                    <a:pos x="T6" y="T7"/>
                  </a:cxn>
                  <a:cxn ang="0">
                    <a:pos x="T8" y="T9"/>
                  </a:cxn>
                </a:cxnLst>
                <a:rect l="0" t="0" r="r" b="b"/>
                <a:pathLst>
                  <a:path w="36" h="32">
                    <a:moveTo>
                      <a:pt x="10" y="32"/>
                    </a:moveTo>
                    <a:cubicBezTo>
                      <a:pt x="7" y="27"/>
                      <a:pt x="4" y="23"/>
                      <a:pt x="0" y="19"/>
                    </a:cubicBezTo>
                    <a:cubicBezTo>
                      <a:pt x="9" y="12"/>
                      <a:pt x="18" y="6"/>
                      <a:pt x="26" y="0"/>
                    </a:cubicBezTo>
                    <a:cubicBezTo>
                      <a:pt x="30" y="4"/>
                      <a:pt x="33" y="9"/>
                      <a:pt x="36" y="13"/>
                    </a:cubicBezTo>
                    <a:cubicBezTo>
                      <a:pt x="27" y="19"/>
                      <a:pt x="19" y="25"/>
                      <a:pt x="10" y="3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3" name="Freeform 14"/>
              <p:cNvSpPr>
                <a:spLocks/>
              </p:cNvSpPr>
              <p:nvPr/>
            </p:nvSpPr>
            <p:spPr bwMode="gray">
              <a:xfrm>
                <a:off x="5891562" y="2766130"/>
                <a:ext cx="66298" cy="53039"/>
              </a:xfrm>
              <a:custGeom>
                <a:avLst/>
                <a:gdLst>
                  <a:gd name="T0" fmla="*/ 6 w 36"/>
                  <a:gd name="T1" fmla="*/ 28 h 28"/>
                  <a:gd name="T2" fmla="*/ 0 w 36"/>
                  <a:gd name="T3" fmla="*/ 13 h 28"/>
                  <a:gd name="T4" fmla="*/ 29 w 36"/>
                  <a:gd name="T5" fmla="*/ 0 h 28"/>
                  <a:gd name="T6" fmla="*/ 36 w 36"/>
                  <a:gd name="T7" fmla="*/ 15 h 28"/>
                  <a:gd name="T8" fmla="*/ 6 w 36"/>
                  <a:gd name="T9" fmla="*/ 28 h 28"/>
                </a:gdLst>
                <a:ahLst/>
                <a:cxnLst>
                  <a:cxn ang="0">
                    <a:pos x="T0" y="T1"/>
                  </a:cxn>
                  <a:cxn ang="0">
                    <a:pos x="T2" y="T3"/>
                  </a:cxn>
                  <a:cxn ang="0">
                    <a:pos x="T4" y="T5"/>
                  </a:cxn>
                  <a:cxn ang="0">
                    <a:pos x="T6" y="T7"/>
                  </a:cxn>
                  <a:cxn ang="0">
                    <a:pos x="T8" y="T9"/>
                  </a:cxn>
                </a:cxnLst>
                <a:rect l="0" t="0" r="r" b="b"/>
                <a:pathLst>
                  <a:path w="36" h="28">
                    <a:moveTo>
                      <a:pt x="6" y="28"/>
                    </a:moveTo>
                    <a:cubicBezTo>
                      <a:pt x="4" y="23"/>
                      <a:pt x="2" y="18"/>
                      <a:pt x="0" y="13"/>
                    </a:cubicBezTo>
                    <a:cubicBezTo>
                      <a:pt x="9" y="9"/>
                      <a:pt x="19" y="4"/>
                      <a:pt x="29" y="0"/>
                    </a:cubicBezTo>
                    <a:cubicBezTo>
                      <a:pt x="31" y="5"/>
                      <a:pt x="33" y="9"/>
                      <a:pt x="36" y="15"/>
                    </a:cubicBezTo>
                    <a:cubicBezTo>
                      <a:pt x="26" y="19"/>
                      <a:pt x="16" y="23"/>
                      <a:pt x="6" y="28"/>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4" name="Freeform 14"/>
              <p:cNvSpPr>
                <a:spLocks/>
              </p:cNvSpPr>
              <p:nvPr/>
            </p:nvSpPr>
            <p:spPr bwMode="gray">
              <a:xfrm>
                <a:off x="5896869" y="2569889"/>
                <a:ext cx="66298" cy="60994"/>
              </a:xfrm>
              <a:custGeom>
                <a:avLst/>
                <a:gdLst>
                  <a:gd name="T0" fmla="*/ 35 w 35"/>
                  <a:gd name="T1" fmla="*/ 19 h 32"/>
                  <a:gd name="T2" fmla="*/ 26 w 35"/>
                  <a:gd name="T3" fmla="*/ 32 h 32"/>
                  <a:gd name="T4" fmla="*/ 0 w 35"/>
                  <a:gd name="T5" fmla="*/ 13 h 32"/>
                  <a:gd name="T6" fmla="*/ 9 w 35"/>
                  <a:gd name="T7" fmla="*/ 0 h 32"/>
                  <a:gd name="T8" fmla="*/ 35 w 35"/>
                  <a:gd name="T9" fmla="*/ 19 h 32"/>
                </a:gdLst>
                <a:ahLst/>
                <a:cxnLst>
                  <a:cxn ang="0">
                    <a:pos x="T0" y="T1"/>
                  </a:cxn>
                  <a:cxn ang="0">
                    <a:pos x="T2" y="T3"/>
                  </a:cxn>
                  <a:cxn ang="0">
                    <a:pos x="T4" y="T5"/>
                  </a:cxn>
                  <a:cxn ang="0">
                    <a:pos x="T6" y="T7"/>
                  </a:cxn>
                  <a:cxn ang="0">
                    <a:pos x="T8" y="T9"/>
                  </a:cxn>
                </a:cxnLst>
                <a:rect l="0" t="0" r="r" b="b"/>
                <a:pathLst>
                  <a:path w="35" h="32">
                    <a:moveTo>
                      <a:pt x="35" y="19"/>
                    </a:moveTo>
                    <a:cubicBezTo>
                      <a:pt x="32" y="23"/>
                      <a:pt x="29" y="27"/>
                      <a:pt x="26" y="32"/>
                    </a:cubicBezTo>
                    <a:cubicBezTo>
                      <a:pt x="17" y="26"/>
                      <a:pt x="9" y="19"/>
                      <a:pt x="0" y="13"/>
                    </a:cubicBezTo>
                    <a:cubicBezTo>
                      <a:pt x="3" y="9"/>
                      <a:pt x="6" y="4"/>
                      <a:pt x="9" y="0"/>
                    </a:cubicBezTo>
                    <a:cubicBezTo>
                      <a:pt x="18" y="6"/>
                      <a:pt x="26" y="12"/>
                      <a:pt x="35" y="19"/>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5" name="Freeform 14"/>
              <p:cNvSpPr>
                <a:spLocks/>
              </p:cNvSpPr>
              <p:nvPr/>
            </p:nvSpPr>
            <p:spPr bwMode="gray">
              <a:xfrm>
                <a:off x="6233660" y="2766130"/>
                <a:ext cx="68950" cy="53039"/>
              </a:xfrm>
              <a:custGeom>
                <a:avLst/>
                <a:gdLst>
                  <a:gd name="T0" fmla="*/ 0 w 36"/>
                  <a:gd name="T1" fmla="*/ 15 h 27"/>
                  <a:gd name="T2" fmla="*/ 7 w 36"/>
                  <a:gd name="T3" fmla="*/ 0 h 27"/>
                  <a:gd name="T4" fmla="*/ 36 w 36"/>
                  <a:gd name="T5" fmla="*/ 12 h 27"/>
                  <a:gd name="T6" fmla="*/ 30 w 36"/>
                  <a:gd name="T7" fmla="*/ 27 h 27"/>
                  <a:gd name="T8" fmla="*/ 0 w 36"/>
                  <a:gd name="T9" fmla="*/ 15 h 27"/>
                </a:gdLst>
                <a:ahLst/>
                <a:cxnLst>
                  <a:cxn ang="0">
                    <a:pos x="T0" y="T1"/>
                  </a:cxn>
                  <a:cxn ang="0">
                    <a:pos x="T2" y="T3"/>
                  </a:cxn>
                  <a:cxn ang="0">
                    <a:pos x="T4" y="T5"/>
                  </a:cxn>
                  <a:cxn ang="0">
                    <a:pos x="T6" y="T7"/>
                  </a:cxn>
                  <a:cxn ang="0">
                    <a:pos x="T8" y="T9"/>
                  </a:cxn>
                </a:cxnLst>
                <a:rect l="0" t="0" r="r" b="b"/>
                <a:pathLst>
                  <a:path w="36" h="27">
                    <a:moveTo>
                      <a:pt x="0" y="15"/>
                    </a:moveTo>
                    <a:cubicBezTo>
                      <a:pt x="3" y="10"/>
                      <a:pt x="5" y="5"/>
                      <a:pt x="7" y="0"/>
                    </a:cubicBezTo>
                    <a:cubicBezTo>
                      <a:pt x="16" y="4"/>
                      <a:pt x="26" y="8"/>
                      <a:pt x="36" y="12"/>
                    </a:cubicBezTo>
                    <a:cubicBezTo>
                      <a:pt x="34" y="17"/>
                      <a:pt x="32" y="22"/>
                      <a:pt x="30" y="27"/>
                    </a:cubicBezTo>
                    <a:cubicBezTo>
                      <a:pt x="20" y="23"/>
                      <a:pt x="10" y="19"/>
                      <a:pt x="0" y="15"/>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6" name="Freeform 14"/>
              <p:cNvSpPr>
                <a:spLocks/>
              </p:cNvSpPr>
              <p:nvPr/>
            </p:nvSpPr>
            <p:spPr bwMode="gray">
              <a:xfrm>
                <a:off x="6164717" y="2503591"/>
                <a:ext cx="53038" cy="66297"/>
              </a:xfrm>
              <a:custGeom>
                <a:avLst/>
                <a:gdLst>
                  <a:gd name="T0" fmla="*/ 14 w 28"/>
                  <a:gd name="T1" fmla="*/ 0 h 35"/>
                  <a:gd name="T2" fmla="*/ 28 w 28"/>
                  <a:gd name="T3" fmla="*/ 8 h 35"/>
                  <a:gd name="T4" fmla="*/ 14 w 28"/>
                  <a:gd name="T5" fmla="*/ 35 h 35"/>
                  <a:gd name="T6" fmla="*/ 0 w 28"/>
                  <a:gd name="T7" fmla="*/ 27 h 35"/>
                  <a:gd name="T8" fmla="*/ 14 w 28"/>
                  <a:gd name="T9" fmla="*/ 0 h 35"/>
                </a:gdLst>
                <a:ahLst/>
                <a:cxnLst>
                  <a:cxn ang="0">
                    <a:pos x="T0" y="T1"/>
                  </a:cxn>
                  <a:cxn ang="0">
                    <a:pos x="T2" y="T3"/>
                  </a:cxn>
                  <a:cxn ang="0">
                    <a:pos x="T4" y="T5"/>
                  </a:cxn>
                  <a:cxn ang="0">
                    <a:pos x="T6" y="T7"/>
                  </a:cxn>
                  <a:cxn ang="0">
                    <a:pos x="T8" y="T9"/>
                  </a:cxn>
                </a:cxnLst>
                <a:rect l="0" t="0" r="r" b="b"/>
                <a:pathLst>
                  <a:path w="28" h="35">
                    <a:moveTo>
                      <a:pt x="14" y="0"/>
                    </a:moveTo>
                    <a:cubicBezTo>
                      <a:pt x="19" y="3"/>
                      <a:pt x="23" y="5"/>
                      <a:pt x="28" y="8"/>
                    </a:cubicBezTo>
                    <a:cubicBezTo>
                      <a:pt x="24" y="17"/>
                      <a:pt x="19" y="26"/>
                      <a:pt x="14" y="35"/>
                    </a:cubicBezTo>
                    <a:cubicBezTo>
                      <a:pt x="9" y="32"/>
                      <a:pt x="5" y="29"/>
                      <a:pt x="0" y="27"/>
                    </a:cubicBezTo>
                    <a:cubicBezTo>
                      <a:pt x="4" y="18"/>
                      <a:pt x="9" y="9"/>
                      <a:pt x="14"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7" name="Freeform 14"/>
              <p:cNvSpPr>
                <a:spLocks/>
              </p:cNvSpPr>
              <p:nvPr/>
            </p:nvSpPr>
            <p:spPr bwMode="gray">
              <a:xfrm>
                <a:off x="5973773" y="2503591"/>
                <a:ext cx="55690" cy="66297"/>
              </a:xfrm>
              <a:custGeom>
                <a:avLst/>
                <a:gdLst>
                  <a:gd name="T0" fmla="*/ 15 w 29"/>
                  <a:gd name="T1" fmla="*/ 35 h 35"/>
                  <a:gd name="T2" fmla="*/ 0 w 29"/>
                  <a:gd name="T3" fmla="*/ 8 h 35"/>
                  <a:gd name="T4" fmla="*/ 15 w 29"/>
                  <a:gd name="T5" fmla="*/ 0 h 35"/>
                  <a:gd name="T6" fmla="*/ 29 w 29"/>
                  <a:gd name="T7" fmla="*/ 27 h 35"/>
                  <a:gd name="T8" fmla="*/ 15 w 29"/>
                  <a:gd name="T9" fmla="*/ 35 h 35"/>
                </a:gdLst>
                <a:ahLst/>
                <a:cxnLst>
                  <a:cxn ang="0">
                    <a:pos x="T0" y="T1"/>
                  </a:cxn>
                  <a:cxn ang="0">
                    <a:pos x="T2" y="T3"/>
                  </a:cxn>
                  <a:cxn ang="0">
                    <a:pos x="T4" y="T5"/>
                  </a:cxn>
                  <a:cxn ang="0">
                    <a:pos x="T6" y="T7"/>
                  </a:cxn>
                  <a:cxn ang="0">
                    <a:pos x="T8" y="T9"/>
                  </a:cxn>
                </a:cxnLst>
                <a:rect l="0" t="0" r="r" b="b"/>
                <a:pathLst>
                  <a:path w="29" h="35">
                    <a:moveTo>
                      <a:pt x="15" y="35"/>
                    </a:moveTo>
                    <a:cubicBezTo>
                      <a:pt x="10" y="26"/>
                      <a:pt x="5" y="17"/>
                      <a:pt x="0" y="8"/>
                    </a:cubicBezTo>
                    <a:cubicBezTo>
                      <a:pt x="5" y="5"/>
                      <a:pt x="10" y="3"/>
                      <a:pt x="15" y="0"/>
                    </a:cubicBezTo>
                    <a:cubicBezTo>
                      <a:pt x="20" y="9"/>
                      <a:pt x="24" y="18"/>
                      <a:pt x="29" y="27"/>
                    </a:cubicBezTo>
                    <a:cubicBezTo>
                      <a:pt x="24" y="29"/>
                      <a:pt x="20" y="32"/>
                      <a:pt x="15" y="35"/>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8" name="Freeform 14"/>
              <p:cNvSpPr>
                <a:spLocks/>
              </p:cNvSpPr>
              <p:nvPr/>
            </p:nvSpPr>
            <p:spPr bwMode="gray">
              <a:xfrm>
                <a:off x="6082500" y="2487678"/>
                <a:ext cx="29172" cy="55690"/>
              </a:xfrm>
              <a:custGeom>
                <a:avLst/>
                <a:gdLst>
                  <a:gd name="T0" fmla="*/ 0 w 16"/>
                  <a:gd name="T1" fmla="*/ 0 h 29"/>
                  <a:gd name="T2" fmla="*/ 16 w 16"/>
                  <a:gd name="T3" fmla="*/ 0 h 29"/>
                  <a:gd name="T4" fmla="*/ 16 w 16"/>
                  <a:gd name="T5" fmla="*/ 29 h 29"/>
                  <a:gd name="T6" fmla="*/ 0 w 16"/>
                  <a:gd name="T7" fmla="*/ 29 h 29"/>
                  <a:gd name="T8" fmla="*/ 0 w 16"/>
                  <a:gd name="T9" fmla="*/ 0 h 29"/>
                </a:gdLst>
                <a:ahLst/>
                <a:cxnLst>
                  <a:cxn ang="0">
                    <a:pos x="T0" y="T1"/>
                  </a:cxn>
                  <a:cxn ang="0">
                    <a:pos x="T2" y="T3"/>
                  </a:cxn>
                  <a:cxn ang="0">
                    <a:pos x="T4" y="T5"/>
                  </a:cxn>
                  <a:cxn ang="0">
                    <a:pos x="T6" y="T7"/>
                  </a:cxn>
                  <a:cxn ang="0">
                    <a:pos x="T8" y="T9"/>
                  </a:cxn>
                </a:cxnLst>
                <a:rect l="0" t="0" r="r" b="b"/>
                <a:pathLst>
                  <a:path w="16" h="29">
                    <a:moveTo>
                      <a:pt x="0" y="0"/>
                    </a:moveTo>
                    <a:cubicBezTo>
                      <a:pt x="6" y="0"/>
                      <a:pt x="11" y="0"/>
                      <a:pt x="16" y="0"/>
                    </a:cubicBezTo>
                    <a:cubicBezTo>
                      <a:pt x="16" y="10"/>
                      <a:pt x="16" y="20"/>
                      <a:pt x="16" y="29"/>
                    </a:cubicBezTo>
                    <a:cubicBezTo>
                      <a:pt x="11" y="29"/>
                      <a:pt x="6" y="29"/>
                      <a:pt x="0" y="29"/>
                    </a:cubicBezTo>
                    <a:cubicBezTo>
                      <a:pt x="0" y="20"/>
                      <a:pt x="0" y="10"/>
                      <a:pt x="0"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9" name="Freeform 14"/>
              <p:cNvSpPr>
                <a:spLocks/>
              </p:cNvSpPr>
              <p:nvPr/>
            </p:nvSpPr>
            <p:spPr bwMode="gray">
              <a:xfrm>
                <a:off x="6055961" y="2970297"/>
                <a:ext cx="82210" cy="26519"/>
              </a:xfrm>
              <a:custGeom>
                <a:avLst/>
                <a:gdLst>
                  <a:gd name="T0" fmla="*/ 0 w 44"/>
                  <a:gd name="T1" fmla="*/ 0 h 14"/>
                  <a:gd name="T2" fmla="*/ 44 w 44"/>
                  <a:gd name="T3" fmla="*/ 0 h 14"/>
                  <a:gd name="T4" fmla="*/ 30 w 44"/>
                  <a:gd name="T5" fmla="*/ 11 h 14"/>
                  <a:gd name="T6" fmla="*/ 25 w 44"/>
                  <a:gd name="T7" fmla="*/ 13 h 14"/>
                  <a:gd name="T8" fmla="*/ 5 w 44"/>
                  <a:gd name="T9" fmla="*/ 5 h 14"/>
                  <a:gd name="T10" fmla="*/ 0 w 44"/>
                  <a:gd name="T11" fmla="*/ 0 h 14"/>
                </a:gdLst>
                <a:ahLst/>
                <a:cxnLst>
                  <a:cxn ang="0">
                    <a:pos x="T0" y="T1"/>
                  </a:cxn>
                  <a:cxn ang="0">
                    <a:pos x="T2" y="T3"/>
                  </a:cxn>
                  <a:cxn ang="0">
                    <a:pos x="T4" y="T5"/>
                  </a:cxn>
                  <a:cxn ang="0">
                    <a:pos x="T6" y="T7"/>
                  </a:cxn>
                  <a:cxn ang="0">
                    <a:pos x="T8" y="T9"/>
                  </a:cxn>
                  <a:cxn ang="0">
                    <a:pos x="T10" y="T11"/>
                  </a:cxn>
                </a:cxnLst>
                <a:rect l="0" t="0" r="r" b="b"/>
                <a:pathLst>
                  <a:path w="44" h="14">
                    <a:moveTo>
                      <a:pt x="0" y="0"/>
                    </a:moveTo>
                    <a:cubicBezTo>
                      <a:pt x="15" y="0"/>
                      <a:pt x="29" y="0"/>
                      <a:pt x="44" y="0"/>
                    </a:cubicBezTo>
                    <a:cubicBezTo>
                      <a:pt x="39" y="4"/>
                      <a:pt x="35" y="8"/>
                      <a:pt x="30" y="11"/>
                    </a:cubicBezTo>
                    <a:cubicBezTo>
                      <a:pt x="29" y="13"/>
                      <a:pt x="27" y="12"/>
                      <a:pt x="25" y="13"/>
                    </a:cubicBezTo>
                    <a:cubicBezTo>
                      <a:pt x="17" y="14"/>
                      <a:pt x="10" y="11"/>
                      <a:pt x="5" y="5"/>
                    </a:cubicBezTo>
                    <a:cubicBezTo>
                      <a:pt x="4" y="4"/>
                      <a:pt x="2" y="2"/>
                      <a:pt x="0"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aphicFrame>
          <p:nvGraphicFramePr>
            <p:cNvPr id="23" name="Diagramm 22"/>
            <p:cNvGraphicFramePr/>
            <p:nvPr>
              <p:extLst>
                <p:ext uri="{D42A27DB-BD31-4B8C-83A1-F6EECF244321}">
                  <p14:modId xmlns:p14="http://schemas.microsoft.com/office/powerpoint/2010/main" val="1878464282"/>
                </p:ext>
              </p:extLst>
            </p:nvPr>
          </p:nvGraphicFramePr>
          <p:xfrm>
            <a:off x="8815388" y="1783272"/>
            <a:ext cx="2973387" cy="2445982"/>
          </p:xfrm>
          <a:graphic>
            <a:graphicData uri="http://schemas.openxmlformats.org/drawingml/2006/chart">
              <c:chart xmlns:c="http://schemas.openxmlformats.org/drawingml/2006/chart" xmlns:r="http://schemas.openxmlformats.org/officeDocument/2006/relationships" r:id="rId5"/>
            </a:graphicData>
          </a:graphic>
        </p:graphicFrame>
        <p:sp>
          <p:nvSpPr>
            <p:cNvPr id="52" name="Freeform 6"/>
            <p:cNvSpPr>
              <a:spLocks/>
            </p:cNvSpPr>
            <p:nvPr/>
          </p:nvSpPr>
          <p:spPr bwMode="gray">
            <a:xfrm rot="10800000">
              <a:off x="9898276" y="2415105"/>
              <a:ext cx="922060" cy="1066412"/>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3"/>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endParaRPr lang="en-US" sz="1600" dirty="0"/>
            </a:p>
          </p:txBody>
        </p:sp>
        <p:sp>
          <p:nvSpPr>
            <p:cNvPr id="42" name="METRO ICON - world 1"/>
            <p:cNvSpPr>
              <a:spLocks noChangeAspect="1" noEditPoints="1"/>
            </p:cNvSpPr>
            <p:nvPr/>
          </p:nvSpPr>
          <p:spPr bwMode="gray">
            <a:xfrm>
              <a:off x="10096383" y="2775733"/>
              <a:ext cx="525846" cy="525846"/>
            </a:xfrm>
            <a:custGeom>
              <a:avLst/>
              <a:gdLst>
                <a:gd name="T0" fmla="*/ 232 w 272"/>
                <a:gd name="T1" fmla="*/ 40 h 272"/>
                <a:gd name="T2" fmla="*/ 272 w 272"/>
                <a:gd name="T3" fmla="*/ 136 h 272"/>
                <a:gd name="T4" fmla="*/ 232 w 272"/>
                <a:gd name="T5" fmla="*/ 233 h 272"/>
                <a:gd name="T6" fmla="*/ 136 w 272"/>
                <a:gd name="T7" fmla="*/ 272 h 272"/>
                <a:gd name="T8" fmla="*/ 39 w 272"/>
                <a:gd name="T9" fmla="*/ 233 h 272"/>
                <a:gd name="T10" fmla="*/ 0 w 272"/>
                <a:gd name="T11" fmla="*/ 136 h 272"/>
                <a:gd name="T12" fmla="*/ 39 w 272"/>
                <a:gd name="T13" fmla="*/ 40 h 272"/>
                <a:gd name="T14" fmla="*/ 136 w 272"/>
                <a:gd name="T15" fmla="*/ 0 h 272"/>
                <a:gd name="T16" fmla="*/ 232 w 272"/>
                <a:gd name="T17" fmla="*/ 40 h 272"/>
                <a:gd name="T18" fmla="*/ 220 w 272"/>
                <a:gd name="T19" fmla="*/ 221 h 272"/>
                <a:gd name="T20" fmla="*/ 252 w 272"/>
                <a:gd name="T21" fmla="*/ 160 h 272"/>
                <a:gd name="T22" fmla="*/ 243 w 272"/>
                <a:gd name="T23" fmla="*/ 156 h 272"/>
                <a:gd name="T24" fmla="*/ 212 w 272"/>
                <a:gd name="T25" fmla="*/ 142 h 272"/>
                <a:gd name="T26" fmla="*/ 179 w 272"/>
                <a:gd name="T27" fmla="*/ 153 h 272"/>
                <a:gd name="T28" fmla="*/ 201 w 272"/>
                <a:gd name="T29" fmla="*/ 162 h 272"/>
                <a:gd name="T30" fmla="*/ 169 w 272"/>
                <a:gd name="T31" fmla="*/ 238 h 272"/>
                <a:gd name="T32" fmla="*/ 129 w 272"/>
                <a:gd name="T33" fmla="*/ 234 h 272"/>
                <a:gd name="T34" fmla="*/ 108 w 272"/>
                <a:gd name="T35" fmla="*/ 172 h 272"/>
                <a:gd name="T36" fmla="*/ 63 w 272"/>
                <a:gd name="T37" fmla="*/ 147 h 272"/>
                <a:gd name="T38" fmla="*/ 85 w 272"/>
                <a:gd name="T39" fmla="*/ 104 h 272"/>
                <a:gd name="T40" fmla="*/ 142 w 272"/>
                <a:gd name="T41" fmla="*/ 123 h 272"/>
                <a:gd name="T42" fmla="*/ 171 w 272"/>
                <a:gd name="T43" fmla="*/ 104 h 272"/>
                <a:gd name="T44" fmla="*/ 170 w 272"/>
                <a:gd name="T45" fmla="*/ 85 h 272"/>
                <a:gd name="T46" fmla="*/ 157 w 272"/>
                <a:gd name="T47" fmla="*/ 106 h 272"/>
                <a:gd name="T48" fmla="*/ 112 w 272"/>
                <a:gd name="T49" fmla="*/ 86 h 272"/>
                <a:gd name="T50" fmla="*/ 100 w 272"/>
                <a:gd name="T51" fmla="*/ 88 h 272"/>
                <a:gd name="T52" fmla="*/ 99 w 272"/>
                <a:gd name="T53" fmla="*/ 76 h 272"/>
                <a:gd name="T54" fmla="*/ 118 w 272"/>
                <a:gd name="T55" fmla="*/ 65 h 272"/>
                <a:gd name="T56" fmla="*/ 147 w 272"/>
                <a:gd name="T57" fmla="*/ 65 h 272"/>
                <a:gd name="T58" fmla="*/ 135 w 272"/>
                <a:gd name="T59" fmla="*/ 56 h 272"/>
                <a:gd name="T60" fmla="*/ 157 w 272"/>
                <a:gd name="T61" fmla="*/ 32 h 272"/>
                <a:gd name="T62" fmla="*/ 168 w 272"/>
                <a:gd name="T63" fmla="*/ 30 h 272"/>
                <a:gd name="T64" fmla="*/ 187 w 272"/>
                <a:gd name="T65" fmla="*/ 29 h 272"/>
                <a:gd name="T66" fmla="*/ 136 w 272"/>
                <a:gd name="T67" fmla="*/ 17 h 272"/>
                <a:gd name="T68" fmla="*/ 65 w 272"/>
                <a:gd name="T69" fmla="*/ 41 h 272"/>
                <a:gd name="T70" fmla="*/ 68 w 272"/>
                <a:gd name="T71" fmla="*/ 51 h 272"/>
                <a:gd name="T72" fmla="*/ 32 w 272"/>
                <a:gd name="T73" fmla="*/ 77 h 272"/>
                <a:gd name="T74" fmla="*/ 18 w 272"/>
                <a:gd name="T75" fmla="*/ 120 h 272"/>
                <a:gd name="T76" fmla="*/ 30 w 272"/>
                <a:gd name="T77" fmla="*/ 134 h 272"/>
                <a:gd name="T78" fmla="*/ 18 w 272"/>
                <a:gd name="T79" fmla="*/ 156 h 272"/>
                <a:gd name="T80" fmla="*/ 51 w 272"/>
                <a:gd name="T81" fmla="*/ 221 h 272"/>
                <a:gd name="T82" fmla="*/ 136 w 272"/>
                <a:gd name="T83" fmla="*/ 255 h 272"/>
                <a:gd name="T84" fmla="*/ 220 w 272"/>
                <a:gd name="T85" fmla="*/ 22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2" h="272">
                  <a:moveTo>
                    <a:pt x="232" y="40"/>
                  </a:moveTo>
                  <a:cubicBezTo>
                    <a:pt x="257" y="66"/>
                    <a:pt x="272" y="100"/>
                    <a:pt x="272" y="136"/>
                  </a:cubicBezTo>
                  <a:cubicBezTo>
                    <a:pt x="272" y="173"/>
                    <a:pt x="257" y="207"/>
                    <a:pt x="232" y="233"/>
                  </a:cubicBezTo>
                  <a:cubicBezTo>
                    <a:pt x="206" y="258"/>
                    <a:pt x="172" y="272"/>
                    <a:pt x="136" y="272"/>
                  </a:cubicBezTo>
                  <a:cubicBezTo>
                    <a:pt x="99" y="272"/>
                    <a:pt x="65" y="258"/>
                    <a:pt x="39" y="233"/>
                  </a:cubicBezTo>
                  <a:cubicBezTo>
                    <a:pt x="14" y="207"/>
                    <a:pt x="0" y="173"/>
                    <a:pt x="0" y="136"/>
                  </a:cubicBezTo>
                  <a:cubicBezTo>
                    <a:pt x="0" y="100"/>
                    <a:pt x="14" y="66"/>
                    <a:pt x="39" y="40"/>
                  </a:cubicBezTo>
                  <a:cubicBezTo>
                    <a:pt x="65" y="15"/>
                    <a:pt x="99" y="0"/>
                    <a:pt x="136" y="0"/>
                  </a:cubicBezTo>
                  <a:cubicBezTo>
                    <a:pt x="172" y="0"/>
                    <a:pt x="206" y="15"/>
                    <a:pt x="232" y="40"/>
                  </a:cubicBezTo>
                  <a:close/>
                  <a:moveTo>
                    <a:pt x="220" y="221"/>
                  </a:moveTo>
                  <a:cubicBezTo>
                    <a:pt x="236" y="204"/>
                    <a:pt x="248" y="183"/>
                    <a:pt x="252" y="160"/>
                  </a:cubicBezTo>
                  <a:cubicBezTo>
                    <a:pt x="249" y="166"/>
                    <a:pt x="245" y="167"/>
                    <a:pt x="243" y="156"/>
                  </a:cubicBezTo>
                  <a:cubicBezTo>
                    <a:pt x="241" y="136"/>
                    <a:pt x="223" y="149"/>
                    <a:pt x="212" y="142"/>
                  </a:cubicBezTo>
                  <a:cubicBezTo>
                    <a:pt x="200" y="150"/>
                    <a:pt x="174" y="127"/>
                    <a:pt x="179" y="153"/>
                  </a:cubicBezTo>
                  <a:cubicBezTo>
                    <a:pt x="185" y="165"/>
                    <a:pt x="216" y="137"/>
                    <a:pt x="201" y="162"/>
                  </a:cubicBezTo>
                  <a:cubicBezTo>
                    <a:pt x="191" y="179"/>
                    <a:pt x="165" y="218"/>
                    <a:pt x="169" y="238"/>
                  </a:cubicBezTo>
                  <a:cubicBezTo>
                    <a:pt x="169" y="267"/>
                    <a:pt x="139" y="244"/>
                    <a:pt x="129" y="234"/>
                  </a:cubicBezTo>
                  <a:cubicBezTo>
                    <a:pt x="122" y="215"/>
                    <a:pt x="126" y="181"/>
                    <a:pt x="108" y="172"/>
                  </a:cubicBezTo>
                  <a:cubicBezTo>
                    <a:pt x="88" y="171"/>
                    <a:pt x="71" y="169"/>
                    <a:pt x="63" y="147"/>
                  </a:cubicBezTo>
                  <a:cubicBezTo>
                    <a:pt x="59" y="131"/>
                    <a:pt x="68" y="107"/>
                    <a:pt x="85" y="104"/>
                  </a:cubicBezTo>
                  <a:cubicBezTo>
                    <a:pt x="110" y="88"/>
                    <a:pt x="119" y="122"/>
                    <a:pt x="142" y="123"/>
                  </a:cubicBezTo>
                  <a:cubicBezTo>
                    <a:pt x="150" y="115"/>
                    <a:pt x="169" y="113"/>
                    <a:pt x="171" y="104"/>
                  </a:cubicBezTo>
                  <a:cubicBezTo>
                    <a:pt x="156" y="101"/>
                    <a:pt x="191" y="91"/>
                    <a:pt x="170" y="85"/>
                  </a:cubicBezTo>
                  <a:cubicBezTo>
                    <a:pt x="158" y="87"/>
                    <a:pt x="151" y="97"/>
                    <a:pt x="157" y="106"/>
                  </a:cubicBezTo>
                  <a:cubicBezTo>
                    <a:pt x="134" y="112"/>
                    <a:pt x="134" y="74"/>
                    <a:pt x="112" y="86"/>
                  </a:cubicBezTo>
                  <a:cubicBezTo>
                    <a:pt x="112" y="105"/>
                    <a:pt x="77" y="92"/>
                    <a:pt x="100" y="88"/>
                  </a:cubicBezTo>
                  <a:cubicBezTo>
                    <a:pt x="108" y="85"/>
                    <a:pt x="87" y="75"/>
                    <a:pt x="99" y="76"/>
                  </a:cubicBezTo>
                  <a:cubicBezTo>
                    <a:pt x="104" y="76"/>
                    <a:pt x="123" y="69"/>
                    <a:pt x="118" y="65"/>
                  </a:cubicBezTo>
                  <a:cubicBezTo>
                    <a:pt x="128" y="59"/>
                    <a:pt x="137" y="81"/>
                    <a:pt x="147" y="65"/>
                  </a:cubicBezTo>
                  <a:cubicBezTo>
                    <a:pt x="155" y="52"/>
                    <a:pt x="144" y="50"/>
                    <a:pt x="135" y="56"/>
                  </a:cubicBezTo>
                  <a:cubicBezTo>
                    <a:pt x="130" y="50"/>
                    <a:pt x="144" y="38"/>
                    <a:pt x="157" y="32"/>
                  </a:cubicBezTo>
                  <a:cubicBezTo>
                    <a:pt x="161" y="31"/>
                    <a:pt x="165" y="30"/>
                    <a:pt x="168" y="30"/>
                  </a:cubicBezTo>
                  <a:cubicBezTo>
                    <a:pt x="174" y="37"/>
                    <a:pt x="186" y="39"/>
                    <a:pt x="187" y="29"/>
                  </a:cubicBezTo>
                  <a:cubicBezTo>
                    <a:pt x="171" y="21"/>
                    <a:pt x="154" y="17"/>
                    <a:pt x="136" y="17"/>
                  </a:cubicBezTo>
                  <a:cubicBezTo>
                    <a:pt x="110" y="17"/>
                    <a:pt x="85" y="26"/>
                    <a:pt x="65" y="41"/>
                  </a:cubicBezTo>
                  <a:cubicBezTo>
                    <a:pt x="70" y="43"/>
                    <a:pt x="73" y="47"/>
                    <a:pt x="68" y="51"/>
                  </a:cubicBezTo>
                  <a:cubicBezTo>
                    <a:pt x="64" y="63"/>
                    <a:pt x="47" y="79"/>
                    <a:pt x="32" y="77"/>
                  </a:cubicBezTo>
                  <a:cubicBezTo>
                    <a:pt x="25" y="90"/>
                    <a:pt x="20" y="104"/>
                    <a:pt x="18" y="120"/>
                  </a:cubicBezTo>
                  <a:cubicBezTo>
                    <a:pt x="30" y="124"/>
                    <a:pt x="33" y="132"/>
                    <a:pt x="30" y="134"/>
                  </a:cubicBezTo>
                  <a:cubicBezTo>
                    <a:pt x="24" y="140"/>
                    <a:pt x="20" y="147"/>
                    <a:pt x="18" y="156"/>
                  </a:cubicBezTo>
                  <a:cubicBezTo>
                    <a:pt x="22" y="180"/>
                    <a:pt x="34" y="203"/>
                    <a:pt x="51" y="221"/>
                  </a:cubicBezTo>
                  <a:cubicBezTo>
                    <a:pt x="74" y="243"/>
                    <a:pt x="104" y="255"/>
                    <a:pt x="136" y="255"/>
                  </a:cubicBezTo>
                  <a:cubicBezTo>
                    <a:pt x="167" y="255"/>
                    <a:pt x="197" y="243"/>
                    <a:pt x="220" y="221"/>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aphicFrame>
          <p:nvGraphicFramePr>
            <p:cNvPr id="22" name="Diagramm 21"/>
            <p:cNvGraphicFramePr/>
            <p:nvPr>
              <p:extLst>
                <p:ext uri="{D42A27DB-BD31-4B8C-83A1-F6EECF244321}">
                  <p14:modId xmlns:p14="http://schemas.microsoft.com/office/powerpoint/2010/main" val="2429791652"/>
                </p:ext>
              </p:extLst>
            </p:nvPr>
          </p:nvGraphicFramePr>
          <p:xfrm>
            <a:off x="6741794" y="1783272"/>
            <a:ext cx="2837181" cy="2445982"/>
          </p:xfrm>
          <a:graphic>
            <a:graphicData uri="http://schemas.openxmlformats.org/drawingml/2006/chart">
              <c:chart xmlns:c="http://schemas.openxmlformats.org/drawingml/2006/chart" xmlns:r="http://schemas.openxmlformats.org/officeDocument/2006/relationships" r:id="rId6"/>
            </a:graphicData>
          </a:graphic>
        </p:graphicFrame>
        <p:sp>
          <p:nvSpPr>
            <p:cNvPr id="51" name="Freeform 6"/>
            <p:cNvSpPr>
              <a:spLocks/>
            </p:cNvSpPr>
            <p:nvPr/>
          </p:nvSpPr>
          <p:spPr bwMode="gray">
            <a:xfrm>
              <a:off x="7765019" y="2555493"/>
              <a:ext cx="922060" cy="1066412"/>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3">
                <a:lumMod val="50000"/>
              </a:schemeClr>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endParaRPr lang="en-US" sz="1600" dirty="0"/>
            </a:p>
          </p:txBody>
        </p:sp>
        <p:sp>
          <p:nvSpPr>
            <p:cNvPr id="41" name="METRO ICON - paperclip"/>
            <p:cNvSpPr>
              <a:spLocks noChangeAspect="1"/>
            </p:cNvSpPr>
            <p:nvPr/>
          </p:nvSpPr>
          <p:spPr bwMode="gray">
            <a:xfrm>
              <a:off x="8024042" y="2844624"/>
              <a:ext cx="404013" cy="388065"/>
            </a:xfrm>
            <a:custGeom>
              <a:avLst/>
              <a:gdLst>
                <a:gd name="T0" fmla="*/ 107 w 213"/>
                <a:gd name="T1" fmla="*/ 5 h 205"/>
                <a:gd name="T2" fmla="*/ 122 w 213"/>
                <a:gd name="T3" fmla="*/ 18 h 205"/>
                <a:gd name="T4" fmla="*/ 111 w 213"/>
                <a:gd name="T5" fmla="*/ 30 h 205"/>
                <a:gd name="T6" fmla="*/ 27 w 213"/>
                <a:gd name="T7" fmla="*/ 129 h 205"/>
                <a:gd name="T8" fmla="*/ 22 w 213"/>
                <a:gd name="T9" fmla="*/ 149 h 205"/>
                <a:gd name="T10" fmla="*/ 27 w 213"/>
                <a:gd name="T11" fmla="*/ 177 h 205"/>
                <a:gd name="T12" fmla="*/ 37 w 213"/>
                <a:gd name="T13" fmla="*/ 185 h 205"/>
                <a:gd name="T14" fmla="*/ 68 w 213"/>
                <a:gd name="T15" fmla="*/ 185 h 205"/>
                <a:gd name="T16" fmla="*/ 83 w 213"/>
                <a:gd name="T17" fmla="*/ 179 h 205"/>
                <a:gd name="T18" fmla="*/ 169 w 213"/>
                <a:gd name="T19" fmla="*/ 78 h 205"/>
                <a:gd name="T20" fmla="*/ 186 w 213"/>
                <a:gd name="T21" fmla="*/ 59 h 205"/>
                <a:gd name="T22" fmla="*/ 185 w 213"/>
                <a:gd name="T23" fmla="*/ 44 h 205"/>
                <a:gd name="T24" fmla="*/ 165 w 213"/>
                <a:gd name="T25" fmla="*/ 28 h 205"/>
                <a:gd name="T26" fmla="*/ 152 w 213"/>
                <a:gd name="T27" fmla="*/ 29 h 205"/>
                <a:gd name="T28" fmla="*/ 88 w 213"/>
                <a:gd name="T29" fmla="*/ 104 h 205"/>
                <a:gd name="T30" fmla="*/ 76 w 213"/>
                <a:gd name="T31" fmla="*/ 117 h 205"/>
                <a:gd name="T32" fmla="*/ 76 w 213"/>
                <a:gd name="T33" fmla="*/ 128 h 205"/>
                <a:gd name="T34" fmla="*/ 78 w 213"/>
                <a:gd name="T35" fmla="*/ 130 h 205"/>
                <a:gd name="T36" fmla="*/ 89 w 213"/>
                <a:gd name="T37" fmla="*/ 127 h 205"/>
                <a:gd name="T38" fmla="*/ 138 w 213"/>
                <a:gd name="T39" fmla="*/ 68 h 205"/>
                <a:gd name="T40" fmla="*/ 140 w 213"/>
                <a:gd name="T41" fmla="*/ 66 h 205"/>
                <a:gd name="T42" fmla="*/ 155 w 213"/>
                <a:gd name="T43" fmla="*/ 79 h 205"/>
                <a:gd name="T44" fmla="*/ 141 w 213"/>
                <a:gd name="T45" fmla="*/ 96 h 205"/>
                <a:gd name="T46" fmla="*/ 101 w 213"/>
                <a:gd name="T47" fmla="*/ 142 h 205"/>
                <a:gd name="T48" fmla="*/ 87 w 213"/>
                <a:gd name="T49" fmla="*/ 149 h 205"/>
                <a:gd name="T50" fmla="*/ 68 w 213"/>
                <a:gd name="T51" fmla="*/ 149 h 205"/>
                <a:gd name="T52" fmla="*/ 57 w 213"/>
                <a:gd name="T53" fmla="*/ 140 h 205"/>
                <a:gd name="T54" fmla="*/ 55 w 213"/>
                <a:gd name="T55" fmla="*/ 120 h 205"/>
                <a:gd name="T56" fmla="*/ 59 w 213"/>
                <a:gd name="T57" fmla="*/ 107 h 205"/>
                <a:gd name="T58" fmla="*/ 138 w 213"/>
                <a:gd name="T59" fmla="*/ 14 h 205"/>
                <a:gd name="T60" fmla="*/ 176 w 213"/>
                <a:gd name="T61" fmla="*/ 11 h 205"/>
                <a:gd name="T62" fmla="*/ 200 w 213"/>
                <a:gd name="T63" fmla="*/ 31 h 205"/>
                <a:gd name="T64" fmla="*/ 203 w 213"/>
                <a:gd name="T65" fmla="*/ 70 h 205"/>
                <a:gd name="T66" fmla="*/ 96 w 213"/>
                <a:gd name="T67" fmla="*/ 195 h 205"/>
                <a:gd name="T68" fmla="*/ 73 w 213"/>
                <a:gd name="T69" fmla="*/ 205 h 205"/>
                <a:gd name="T70" fmla="*/ 30 w 213"/>
                <a:gd name="T71" fmla="*/ 205 h 205"/>
                <a:gd name="T72" fmla="*/ 8 w 213"/>
                <a:gd name="T73" fmla="*/ 185 h 205"/>
                <a:gd name="T74" fmla="*/ 2 w 213"/>
                <a:gd name="T75" fmla="*/ 145 h 205"/>
                <a:gd name="T76" fmla="*/ 9 w 213"/>
                <a:gd name="T77" fmla="*/ 120 h 205"/>
                <a:gd name="T78" fmla="*/ 51 w 213"/>
                <a:gd name="T79" fmla="*/ 70 h 205"/>
                <a:gd name="T80" fmla="*/ 106 w 213"/>
                <a:gd name="T81" fmla="*/ 6 h 205"/>
                <a:gd name="T82" fmla="*/ 107 w 213"/>
                <a:gd name="T83" fmla="*/ 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3" h="205">
                  <a:moveTo>
                    <a:pt x="107" y="5"/>
                  </a:moveTo>
                  <a:cubicBezTo>
                    <a:pt x="112" y="9"/>
                    <a:pt x="117" y="13"/>
                    <a:pt x="122" y="18"/>
                  </a:cubicBezTo>
                  <a:cubicBezTo>
                    <a:pt x="119" y="22"/>
                    <a:pt x="115" y="26"/>
                    <a:pt x="111" y="30"/>
                  </a:cubicBezTo>
                  <a:cubicBezTo>
                    <a:pt x="83" y="63"/>
                    <a:pt x="55" y="96"/>
                    <a:pt x="27" y="129"/>
                  </a:cubicBezTo>
                  <a:cubicBezTo>
                    <a:pt x="22" y="135"/>
                    <a:pt x="21" y="142"/>
                    <a:pt x="22" y="149"/>
                  </a:cubicBezTo>
                  <a:cubicBezTo>
                    <a:pt x="24" y="158"/>
                    <a:pt x="25" y="167"/>
                    <a:pt x="27" y="177"/>
                  </a:cubicBezTo>
                  <a:cubicBezTo>
                    <a:pt x="28" y="183"/>
                    <a:pt x="31" y="185"/>
                    <a:pt x="37" y="185"/>
                  </a:cubicBezTo>
                  <a:cubicBezTo>
                    <a:pt x="47" y="185"/>
                    <a:pt x="58" y="185"/>
                    <a:pt x="68" y="185"/>
                  </a:cubicBezTo>
                  <a:cubicBezTo>
                    <a:pt x="74" y="185"/>
                    <a:pt x="79" y="183"/>
                    <a:pt x="83" y="179"/>
                  </a:cubicBezTo>
                  <a:cubicBezTo>
                    <a:pt x="112" y="145"/>
                    <a:pt x="140" y="112"/>
                    <a:pt x="169" y="78"/>
                  </a:cubicBezTo>
                  <a:cubicBezTo>
                    <a:pt x="174" y="72"/>
                    <a:pt x="180" y="65"/>
                    <a:pt x="186" y="59"/>
                  </a:cubicBezTo>
                  <a:cubicBezTo>
                    <a:pt x="190" y="53"/>
                    <a:pt x="190" y="49"/>
                    <a:pt x="185" y="44"/>
                  </a:cubicBezTo>
                  <a:cubicBezTo>
                    <a:pt x="178" y="39"/>
                    <a:pt x="172" y="33"/>
                    <a:pt x="165" y="28"/>
                  </a:cubicBezTo>
                  <a:cubicBezTo>
                    <a:pt x="160" y="24"/>
                    <a:pt x="156" y="24"/>
                    <a:pt x="152" y="29"/>
                  </a:cubicBezTo>
                  <a:cubicBezTo>
                    <a:pt x="130" y="54"/>
                    <a:pt x="109" y="79"/>
                    <a:pt x="88" y="104"/>
                  </a:cubicBezTo>
                  <a:cubicBezTo>
                    <a:pt x="84" y="108"/>
                    <a:pt x="80" y="113"/>
                    <a:pt x="76" y="117"/>
                  </a:cubicBezTo>
                  <a:cubicBezTo>
                    <a:pt x="74" y="120"/>
                    <a:pt x="74" y="126"/>
                    <a:pt x="76" y="128"/>
                  </a:cubicBezTo>
                  <a:cubicBezTo>
                    <a:pt x="76" y="129"/>
                    <a:pt x="77" y="130"/>
                    <a:pt x="78" y="130"/>
                  </a:cubicBezTo>
                  <a:cubicBezTo>
                    <a:pt x="82" y="130"/>
                    <a:pt x="85" y="130"/>
                    <a:pt x="89" y="127"/>
                  </a:cubicBezTo>
                  <a:cubicBezTo>
                    <a:pt x="105" y="107"/>
                    <a:pt x="122" y="88"/>
                    <a:pt x="138" y="68"/>
                  </a:cubicBezTo>
                  <a:cubicBezTo>
                    <a:pt x="139" y="68"/>
                    <a:pt x="139" y="67"/>
                    <a:pt x="140" y="66"/>
                  </a:cubicBezTo>
                  <a:cubicBezTo>
                    <a:pt x="145" y="71"/>
                    <a:pt x="150" y="75"/>
                    <a:pt x="155" y="79"/>
                  </a:cubicBezTo>
                  <a:cubicBezTo>
                    <a:pt x="150" y="85"/>
                    <a:pt x="146" y="90"/>
                    <a:pt x="141" y="96"/>
                  </a:cubicBezTo>
                  <a:cubicBezTo>
                    <a:pt x="128" y="111"/>
                    <a:pt x="115" y="127"/>
                    <a:pt x="101" y="142"/>
                  </a:cubicBezTo>
                  <a:cubicBezTo>
                    <a:pt x="97" y="147"/>
                    <a:pt x="93" y="149"/>
                    <a:pt x="87" y="149"/>
                  </a:cubicBezTo>
                  <a:cubicBezTo>
                    <a:pt x="81" y="149"/>
                    <a:pt x="75" y="149"/>
                    <a:pt x="68" y="149"/>
                  </a:cubicBezTo>
                  <a:cubicBezTo>
                    <a:pt x="62" y="149"/>
                    <a:pt x="58" y="146"/>
                    <a:pt x="57" y="140"/>
                  </a:cubicBezTo>
                  <a:cubicBezTo>
                    <a:pt x="56" y="133"/>
                    <a:pt x="56" y="127"/>
                    <a:pt x="55" y="120"/>
                  </a:cubicBezTo>
                  <a:cubicBezTo>
                    <a:pt x="54" y="115"/>
                    <a:pt x="56" y="110"/>
                    <a:pt x="59" y="107"/>
                  </a:cubicBezTo>
                  <a:cubicBezTo>
                    <a:pt x="85" y="76"/>
                    <a:pt x="112" y="45"/>
                    <a:pt x="138" y="14"/>
                  </a:cubicBezTo>
                  <a:cubicBezTo>
                    <a:pt x="149" y="1"/>
                    <a:pt x="164" y="0"/>
                    <a:pt x="176" y="11"/>
                  </a:cubicBezTo>
                  <a:cubicBezTo>
                    <a:pt x="184" y="18"/>
                    <a:pt x="192" y="24"/>
                    <a:pt x="200" y="31"/>
                  </a:cubicBezTo>
                  <a:cubicBezTo>
                    <a:pt x="212" y="42"/>
                    <a:pt x="213" y="57"/>
                    <a:pt x="203" y="70"/>
                  </a:cubicBezTo>
                  <a:cubicBezTo>
                    <a:pt x="167" y="111"/>
                    <a:pt x="131" y="153"/>
                    <a:pt x="96" y="195"/>
                  </a:cubicBezTo>
                  <a:cubicBezTo>
                    <a:pt x="90" y="202"/>
                    <a:pt x="82" y="205"/>
                    <a:pt x="73" y="205"/>
                  </a:cubicBezTo>
                  <a:cubicBezTo>
                    <a:pt x="59" y="205"/>
                    <a:pt x="44" y="205"/>
                    <a:pt x="30" y="205"/>
                  </a:cubicBezTo>
                  <a:cubicBezTo>
                    <a:pt x="18" y="205"/>
                    <a:pt x="10" y="198"/>
                    <a:pt x="8" y="185"/>
                  </a:cubicBezTo>
                  <a:cubicBezTo>
                    <a:pt x="6" y="172"/>
                    <a:pt x="4" y="158"/>
                    <a:pt x="2" y="145"/>
                  </a:cubicBezTo>
                  <a:cubicBezTo>
                    <a:pt x="0" y="135"/>
                    <a:pt x="3" y="127"/>
                    <a:pt x="9" y="120"/>
                  </a:cubicBezTo>
                  <a:cubicBezTo>
                    <a:pt x="23" y="103"/>
                    <a:pt x="37" y="87"/>
                    <a:pt x="51" y="70"/>
                  </a:cubicBezTo>
                  <a:cubicBezTo>
                    <a:pt x="69" y="49"/>
                    <a:pt x="88" y="28"/>
                    <a:pt x="106" y="6"/>
                  </a:cubicBezTo>
                  <a:cubicBezTo>
                    <a:pt x="106" y="6"/>
                    <a:pt x="107" y="5"/>
                    <a:pt x="107" y="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45" name="Rechteck 44"/>
          <p:cNvSpPr/>
          <p:nvPr/>
        </p:nvSpPr>
        <p:spPr bwMode="gray">
          <a:xfrm>
            <a:off x="826422" y="4401775"/>
            <a:ext cx="1847594" cy="130086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59" name="Rechteck 58"/>
          <p:cNvSpPr/>
          <p:nvPr/>
        </p:nvSpPr>
        <p:spPr bwMode="gray">
          <a:xfrm>
            <a:off x="2964784" y="4401775"/>
            <a:ext cx="1847594" cy="130086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60" name="Rechteck 59"/>
          <p:cNvSpPr/>
          <p:nvPr/>
        </p:nvSpPr>
        <p:spPr bwMode="gray">
          <a:xfrm>
            <a:off x="5172203" y="4401775"/>
            <a:ext cx="1847594" cy="130086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61" name="Rechteck 60"/>
          <p:cNvSpPr/>
          <p:nvPr/>
        </p:nvSpPr>
        <p:spPr bwMode="gray">
          <a:xfrm>
            <a:off x="7236587" y="4401775"/>
            <a:ext cx="1847594" cy="130086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71" name="Rechteck 70"/>
          <p:cNvSpPr/>
          <p:nvPr/>
        </p:nvSpPr>
        <p:spPr bwMode="gray">
          <a:xfrm>
            <a:off x="9378284" y="4401775"/>
            <a:ext cx="1847594" cy="130086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a:t>
            </a:r>
            <a:endParaRPr lang="en-US" dirty="0">
              <a:solidFill>
                <a:schemeClr val="bg1"/>
              </a:solidFill>
              <a:ea typeface="Open Sans Light" panose="020B0306030504020204" pitchFamily="34" charset="0"/>
              <a:cs typeface="Open Sans Light" panose="020B0306030504020204" pitchFamily="34" charset="0"/>
            </a:endParaRPr>
          </a:p>
        </p:txBody>
      </p:sp>
      <p:grpSp>
        <p:nvGrpSpPr>
          <p:cNvPr id="48"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50" name="Rechteck 49"/>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53" name="Gruppieren 52"/>
            <p:cNvGrpSpPr/>
            <p:nvPr/>
          </p:nvGrpSpPr>
          <p:grpSpPr bwMode="gray">
            <a:xfrm>
              <a:off x="9144000" y="569121"/>
              <a:ext cx="297657" cy="962022"/>
              <a:chOff x="9144000" y="569121"/>
              <a:chExt cx="297657" cy="962022"/>
            </a:xfrm>
          </p:grpSpPr>
          <p:cxnSp>
            <p:nvCxnSpPr>
              <p:cNvPr id="54"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55"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56"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814573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hteck 33"/>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aphicFrame>
        <p:nvGraphicFramePr>
          <p:cNvPr id="18" name="Diagramm 17"/>
          <p:cNvGraphicFramePr/>
          <p:nvPr>
            <p:extLst>
              <p:ext uri="{D42A27DB-BD31-4B8C-83A1-F6EECF244321}">
                <p14:modId xmlns:p14="http://schemas.microsoft.com/office/powerpoint/2010/main" val="4238305367"/>
              </p:ext>
            </p:extLst>
          </p:nvPr>
        </p:nvGraphicFramePr>
        <p:xfrm>
          <a:off x="3007631" y="1365652"/>
          <a:ext cx="6175150" cy="4761346"/>
        </p:xfrm>
        <a:graphic>
          <a:graphicData uri="http://schemas.openxmlformats.org/drawingml/2006/chart">
            <c:chart xmlns:c="http://schemas.openxmlformats.org/drawingml/2006/chart" xmlns:r="http://schemas.openxmlformats.org/officeDocument/2006/relationships" r:id="rId2"/>
          </a:graphicData>
        </a:graphic>
      </p:graphicFrame>
      <p:grpSp>
        <p:nvGrpSpPr>
          <p:cNvPr id="8196" name="Gruppieren 8195"/>
          <p:cNvGrpSpPr/>
          <p:nvPr/>
        </p:nvGrpSpPr>
        <p:grpSpPr bwMode="gray">
          <a:xfrm>
            <a:off x="590550" y="1560513"/>
            <a:ext cx="11026775" cy="4219478"/>
            <a:chOff x="590550" y="1560513"/>
            <a:chExt cx="11026775" cy="4219478"/>
          </a:xfrm>
        </p:grpSpPr>
        <p:sp>
          <p:nvSpPr>
            <p:cNvPr id="19" name="Rechteck 18"/>
            <p:cNvSpPr/>
            <p:nvPr/>
          </p:nvSpPr>
          <p:spPr bwMode="gray">
            <a:xfrm>
              <a:off x="9222677" y="1560513"/>
              <a:ext cx="2394648" cy="14505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ctr" anchorCtr="0"/>
            <a:lstStyle/>
            <a:p>
              <a:pP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cxnSp>
          <p:nvCxnSpPr>
            <p:cNvPr id="20" name="Gerade Verbindung 19"/>
            <p:cNvCxnSpPr/>
            <p:nvPr/>
          </p:nvCxnSpPr>
          <p:spPr bwMode="gray">
            <a:xfrm>
              <a:off x="7573818" y="2184833"/>
              <a:ext cx="701819"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21" name="Ellipse 20"/>
            <p:cNvSpPr/>
            <p:nvPr/>
          </p:nvSpPr>
          <p:spPr bwMode="gray">
            <a:xfrm>
              <a:off x="5078226" y="2729345"/>
              <a:ext cx="2033960" cy="203396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r>
                <a:rPr lang="en-US" sz="4400" dirty="0" smtClean="0">
                  <a:solidFill>
                    <a:schemeClr val="tx1"/>
                  </a:solidFill>
                  <a:latin typeface="Bebas Neue" panose="020B0506020202020201" pitchFamily="34" charset="0"/>
                  <a:ea typeface="Open Sans Light" panose="020B0306030504020204" pitchFamily="34" charset="0"/>
                  <a:cs typeface="Open Sans Light" panose="020B0306030504020204" pitchFamily="34" charset="0"/>
                </a:rPr>
                <a:t>2016</a:t>
              </a:r>
              <a:endParaRPr lang="en-US" sz="4400" dirty="0">
                <a:solidFill>
                  <a:schemeClr val="tx1"/>
                </a:solidFill>
                <a:latin typeface="Bebas Neue" panose="020B0506020202020201" pitchFamily="34" charset="0"/>
                <a:ea typeface="Open Sans Light" panose="020B0306030504020204" pitchFamily="34" charset="0"/>
                <a:cs typeface="Open Sans Light" panose="020B0306030504020204" pitchFamily="34" charset="0"/>
              </a:endParaRPr>
            </a:p>
          </p:txBody>
        </p:sp>
        <p:grpSp>
          <p:nvGrpSpPr>
            <p:cNvPr id="42" name="Gruppieren 41"/>
            <p:cNvGrpSpPr/>
            <p:nvPr/>
          </p:nvGrpSpPr>
          <p:grpSpPr bwMode="gray">
            <a:xfrm>
              <a:off x="8391404" y="1778089"/>
              <a:ext cx="831273" cy="831273"/>
              <a:chOff x="6096001" y="3530722"/>
              <a:chExt cx="831273" cy="831273"/>
            </a:xfrm>
          </p:grpSpPr>
          <p:sp>
            <p:nvSpPr>
              <p:cNvPr id="39" name="Ellipse 38"/>
              <p:cNvSpPr/>
              <p:nvPr/>
            </p:nvSpPr>
            <p:spPr bwMode="gray">
              <a:xfrm>
                <a:off x="6096001" y="3530722"/>
                <a:ext cx="831273" cy="83127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41" name="METRO ICON - letter"/>
              <p:cNvSpPr>
                <a:spLocks noChangeAspect="1" noEditPoints="1"/>
              </p:cNvSpPr>
              <p:nvPr/>
            </p:nvSpPr>
            <p:spPr bwMode="gray">
              <a:xfrm>
                <a:off x="6273136" y="3772442"/>
                <a:ext cx="477002" cy="350736"/>
              </a:xfrm>
              <a:custGeom>
                <a:avLst/>
                <a:gdLst>
                  <a:gd name="T0" fmla="*/ 333 w 333"/>
                  <a:gd name="T1" fmla="*/ 246 h 246"/>
                  <a:gd name="T2" fmla="*/ 0 w 333"/>
                  <a:gd name="T3" fmla="*/ 246 h 246"/>
                  <a:gd name="T4" fmla="*/ 0 w 333"/>
                  <a:gd name="T5" fmla="*/ 0 h 246"/>
                  <a:gd name="T6" fmla="*/ 333 w 333"/>
                  <a:gd name="T7" fmla="*/ 0 h 246"/>
                  <a:gd name="T8" fmla="*/ 333 w 333"/>
                  <a:gd name="T9" fmla="*/ 246 h 246"/>
                  <a:gd name="T10" fmla="*/ 121 w 333"/>
                  <a:gd name="T11" fmla="*/ 128 h 246"/>
                  <a:gd name="T12" fmla="*/ 31 w 333"/>
                  <a:gd name="T13" fmla="*/ 218 h 246"/>
                  <a:gd name="T14" fmla="*/ 302 w 333"/>
                  <a:gd name="T15" fmla="*/ 218 h 246"/>
                  <a:gd name="T16" fmla="*/ 212 w 333"/>
                  <a:gd name="T17" fmla="*/ 128 h 246"/>
                  <a:gd name="T18" fmla="*/ 166 w 333"/>
                  <a:gd name="T19" fmla="*/ 163 h 246"/>
                  <a:gd name="T20" fmla="*/ 121 w 333"/>
                  <a:gd name="T21" fmla="*/ 128 h 246"/>
                  <a:gd name="T22" fmla="*/ 38 w 333"/>
                  <a:gd name="T23" fmla="*/ 29 h 246"/>
                  <a:gd name="T24" fmla="*/ 41 w 333"/>
                  <a:gd name="T25" fmla="*/ 31 h 246"/>
                  <a:gd name="T26" fmla="*/ 164 w 333"/>
                  <a:gd name="T27" fmla="*/ 125 h 246"/>
                  <a:gd name="T28" fmla="*/ 170 w 333"/>
                  <a:gd name="T29" fmla="*/ 125 h 246"/>
                  <a:gd name="T30" fmla="*/ 291 w 333"/>
                  <a:gd name="T31" fmla="*/ 32 h 246"/>
                  <a:gd name="T32" fmla="*/ 295 w 333"/>
                  <a:gd name="T33" fmla="*/ 29 h 246"/>
                  <a:gd name="T34" fmla="*/ 38 w 333"/>
                  <a:gd name="T35" fmla="*/ 29 h 246"/>
                  <a:gd name="T36" fmla="*/ 304 w 333"/>
                  <a:gd name="T37" fmla="*/ 178 h 246"/>
                  <a:gd name="T38" fmla="*/ 304 w 333"/>
                  <a:gd name="T39" fmla="*/ 57 h 246"/>
                  <a:gd name="T40" fmla="*/ 236 w 333"/>
                  <a:gd name="T41" fmla="*/ 109 h 246"/>
                  <a:gd name="T42" fmla="*/ 304 w 333"/>
                  <a:gd name="T43" fmla="*/ 178 h 246"/>
                  <a:gd name="T44" fmla="*/ 97 w 333"/>
                  <a:gd name="T45" fmla="*/ 109 h 246"/>
                  <a:gd name="T46" fmla="*/ 28 w 333"/>
                  <a:gd name="T47" fmla="*/ 57 h 246"/>
                  <a:gd name="T48" fmla="*/ 28 w 333"/>
                  <a:gd name="T49" fmla="*/ 177 h 246"/>
                  <a:gd name="T50" fmla="*/ 97 w 333"/>
                  <a:gd name="T51" fmla="*/ 10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246">
                    <a:moveTo>
                      <a:pt x="333" y="246"/>
                    </a:moveTo>
                    <a:cubicBezTo>
                      <a:pt x="222" y="246"/>
                      <a:pt x="111" y="246"/>
                      <a:pt x="0" y="246"/>
                    </a:cubicBezTo>
                    <a:cubicBezTo>
                      <a:pt x="0" y="164"/>
                      <a:pt x="0" y="82"/>
                      <a:pt x="0" y="0"/>
                    </a:cubicBezTo>
                    <a:cubicBezTo>
                      <a:pt x="111" y="0"/>
                      <a:pt x="222" y="0"/>
                      <a:pt x="333" y="0"/>
                    </a:cubicBezTo>
                    <a:cubicBezTo>
                      <a:pt x="333" y="82"/>
                      <a:pt x="333" y="164"/>
                      <a:pt x="333" y="246"/>
                    </a:cubicBezTo>
                    <a:close/>
                    <a:moveTo>
                      <a:pt x="121" y="128"/>
                    </a:moveTo>
                    <a:cubicBezTo>
                      <a:pt x="91" y="159"/>
                      <a:pt x="61" y="189"/>
                      <a:pt x="31" y="218"/>
                    </a:cubicBezTo>
                    <a:cubicBezTo>
                      <a:pt x="121" y="218"/>
                      <a:pt x="212" y="218"/>
                      <a:pt x="302" y="218"/>
                    </a:cubicBezTo>
                    <a:cubicBezTo>
                      <a:pt x="272" y="188"/>
                      <a:pt x="242" y="158"/>
                      <a:pt x="212" y="128"/>
                    </a:cubicBezTo>
                    <a:cubicBezTo>
                      <a:pt x="197" y="139"/>
                      <a:pt x="182" y="151"/>
                      <a:pt x="166" y="163"/>
                    </a:cubicBezTo>
                    <a:cubicBezTo>
                      <a:pt x="151" y="151"/>
                      <a:pt x="135" y="139"/>
                      <a:pt x="121" y="128"/>
                    </a:cubicBezTo>
                    <a:close/>
                    <a:moveTo>
                      <a:pt x="38" y="29"/>
                    </a:moveTo>
                    <a:cubicBezTo>
                      <a:pt x="39" y="30"/>
                      <a:pt x="40" y="30"/>
                      <a:pt x="41" y="31"/>
                    </a:cubicBezTo>
                    <a:cubicBezTo>
                      <a:pt x="82" y="62"/>
                      <a:pt x="123" y="93"/>
                      <a:pt x="164" y="125"/>
                    </a:cubicBezTo>
                    <a:cubicBezTo>
                      <a:pt x="166" y="127"/>
                      <a:pt x="168" y="126"/>
                      <a:pt x="170" y="125"/>
                    </a:cubicBezTo>
                    <a:cubicBezTo>
                      <a:pt x="210" y="94"/>
                      <a:pt x="251" y="63"/>
                      <a:pt x="291" y="32"/>
                    </a:cubicBezTo>
                    <a:cubicBezTo>
                      <a:pt x="292" y="31"/>
                      <a:pt x="293" y="30"/>
                      <a:pt x="295" y="29"/>
                    </a:cubicBezTo>
                    <a:cubicBezTo>
                      <a:pt x="209" y="29"/>
                      <a:pt x="124" y="29"/>
                      <a:pt x="38" y="29"/>
                    </a:cubicBezTo>
                    <a:close/>
                    <a:moveTo>
                      <a:pt x="304" y="178"/>
                    </a:moveTo>
                    <a:cubicBezTo>
                      <a:pt x="304" y="138"/>
                      <a:pt x="304" y="98"/>
                      <a:pt x="304" y="57"/>
                    </a:cubicBezTo>
                    <a:cubicBezTo>
                      <a:pt x="281" y="75"/>
                      <a:pt x="258" y="92"/>
                      <a:pt x="236" y="109"/>
                    </a:cubicBezTo>
                    <a:cubicBezTo>
                      <a:pt x="259" y="132"/>
                      <a:pt x="282" y="155"/>
                      <a:pt x="304" y="178"/>
                    </a:cubicBezTo>
                    <a:close/>
                    <a:moveTo>
                      <a:pt x="97" y="109"/>
                    </a:moveTo>
                    <a:cubicBezTo>
                      <a:pt x="74" y="92"/>
                      <a:pt x="51" y="75"/>
                      <a:pt x="28" y="57"/>
                    </a:cubicBezTo>
                    <a:cubicBezTo>
                      <a:pt x="28" y="98"/>
                      <a:pt x="28" y="138"/>
                      <a:pt x="28" y="177"/>
                    </a:cubicBezTo>
                    <a:cubicBezTo>
                      <a:pt x="51" y="155"/>
                      <a:pt x="74" y="132"/>
                      <a:pt x="97" y="10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43" name="Gruppieren 42"/>
            <p:cNvGrpSpPr/>
            <p:nvPr/>
          </p:nvGrpSpPr>
          <p:grpSpPr bwMode="gray">
            <a:xfrm>
              <a:off x="8391403" y="4639085"/>
              <a:ext cx="831273" cy="831273"/>
              <a:chOff x="7653001" y="3530722"/>
              <a:chExt cx="831273" cy="831273"/>
            </a:xfrm>
          </p:grpSpPr>
          <p:sp>
            <p:nvSpPr>
              <p:cNvPr id="33" name="Ellipse 32"/>
              <p:cNvSpPr/>
              <p:nvPr/>
            </p:nvSpPr>
            <p:spPr bwMode="gray">
              <a:xfrm>
                <a:off x="7653001" y="3530722"/>
                <a:ext cx="831273" cy="8312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nvGrpSpPr>
              <p:cNvPr id="35" name="METRO ICON - speaker"/>
              <p:cNvGrpSpPr>
                <a:grpSpLocks noChangeAspect="1"/>
              </p:cNvGrpSpPr>
              <p:nvPr/>
            </p:nvGrpSpPr>
            <p:grpSpPr bwMode="gray">
              <a:xfrm>
                <a:off x="7836358" y="3729215"/>
                <a:ext cx="489906" cy="437189"/>
                <a:chOff x="9709371" y="5273604"/>
                <a:chExt cx="545281" cy="486607"/>
              </a:xfrm>
              <a:solidFill>
                <a:schemeClr val="bg1"/>
              </a:solidFill>
            </p:grpSpPr>
            <p:sp>
              <p:nvSpPr>
                <p:cNvPr id="36" name="Freeform 44"/>
                <p:cNvSpPr>
                  <a:spLocks noEditPoints="1"/>
                </p:cNvSpPr>
                <p:nvPr/>
              </p:nvSpPr>
              <p:spPr bwMode="gray">
                <a:xfrm>
                  <a:off x="9946937" y="5273604"/>
                  <a:ext cx="307715" cy="407130"/>
                </a:xfrm>
                <a:custGeom>
                  <a:avLst/>
                  <a:gdLst>
                    <a:gd name="T0" fmla="*/ 0 w 183"/>
                    <a:gd name="T1" fmla="*/ 180 h 241"/>
                    <a:gd name="T2" fmla="*/ 0 w 183"/>
                    <a:gd name="T3" fmla="*/ 62 h 241"/>
                    <a:gd name="T4" fmla="*/ 35 w 183"/>
                    <a:gd name="T5" fmla="*/ 53 h 241"/>
                    <a:gd name="T6" fmla="*/ 95 w 183"/>
                    <a:gd name="T7" fmla="*/ 20 h 241"/>
                    <a:gd name="T8" fmla="*/ 118 w 183"/>
                    <a:gd name="T9" fmla="*/ 6 h 241"/>
                    <a:gd name="T10" fmla="*/ 147 w 183"/>
                    <a:gd name="T11" fmla="*/ 9 h 241"/>
                    <a:gd name="T12" fmla="*/ 168 w 183"/>
                    <a:gd name="T13" fmla="*/ 39 h 241"/>
                    <a:gd name="T14" fmla="*/ 183 w 183"/>
                    <a:gd name="T15" fmla="*/ 120 h 241"/>
                    <a:gd name="T16" fmla="*/ 172 w 183"/>
                    <a:gd name="T17" fmla="*/ 192 h 241"/>
                    <a:gd name="T18" fmla="*/ 151 w 183"/>
                    <a:gd name="T19" fmla="*/ 229 h 241"/>
                    <a:gd name="T20" fmla="*/ 118 w 183"/>
                    <a:gd name="T21" fmla="*/ 235 h 241"/>
                    <a:gd name="T22" fmla="*/ 81 w 183"/>
                    <a:gd name="T23" fmla="*/ 213 h 241"/>
                    <a:gd name="T24" fmla="*/ 12 w 183"/>
                    <a:gd name="T25" fmla="*/ 182 h 241"/>
                    <a:gd name="T26" fmla="*/ 0 w 183"/>
                    <a:gd name="T27" fmla="*/ 180 h 241"/>
                    <a:gd name="T28" fmla="*/ 98 w 183"/>
                    <a:gd name="T29" fmla="*/ 92 h 241"/>
                    <a:gd name="T30" fmla="*/ 120 w 183"/>
                    <a:gd name="T31" fmla="*/ 98 h 241"/>
                    <a:gd name="T32" fmla="*/ 131 w 183"/>
                    <a:gd name="T33" fmla="*/ 118 h 241"/>
                    <a:gd name="T34" fmla="*/ 126 w 183"/>
                    <a:gd name="T35" fmla="*/ 136 h 241"/>
                    <a:gd name="T36" fmla="*/ 97 w 183"/>
                    <a:gd name="T37" fmla="*/ 149 h 241"/>
                    <a:gd name="T38" fmla="*/ 106 w 183"/>
                    <a:gd name="T39" fmla="*/ 183 h 241"/>
                    <a:gd name="T40" fmla="*/ 116 w 183"/>
                    <a:gd name="T41" fmla="*/ 203 h 241"/>
                    <a:gd name="T42" fmla="*/ 139 w 183"/>
                    <a:gd name="T43" fmla="*/ 203 h 241"/>
                    <a:gd name="T44" fmla="*/ 147 w 183"/>
                    <a:gd name="T45" fmla="*/ 191 h 241"/>
                    <a:gd name="T46" fmla="*/ 160 w 183"/>
                    <a:gd name="T47" fmla="*/ 129 h 241"/>
                    <a:gd name="T48" fmla="*/ 149 w 183"/>
                    <a:gd name="T49" fmla="*/ 56 h 241"/>
                    <a:gd name="T50" fmla="*/ 138 w 183"/>
                    <a:gd name="T51" fmla="*/ 36 h 241"/>
                    <a:gd name="T52" fmla="*/ 118 w 183"/>
                    <a:gd name="T53" fmla="*/ 36 h 241"/>
                    <a:gd name="T54" fmla="*/ 112 w 183"/>
                    <a:gd name="T55" fmla="*/ 44 h 241"/>
                    <a:gd name="T56" fmla="*/ 98 w 183"/>
                    <a:gd name="T57" fmla="*/ 92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3" h="241">
                      <a:moveTo>
                        <a:pt x="0" y="180"/>
                      </a:moveTo>
                      <a:cubicBezTo>
                        <a:pt x="0" y="140"/>
                        <a:pt x="0" y="101"/>
                        <a:pt x="0" y="62"/>
                      </a:cubicBezTo>
                      <a:cubicBezTo>
                        <a:pt x="12" y="59"/>
                        <a:pt x="23" y="56"/>
                        <a:pt x="35" y="53"/>
                      </a:cubicBezTo>
                      <a:cubicBezTo>
                        <a:pt x="57" y="45"/>
                        <a:pt x="76" y="33"/>
                        <a:pt x="95" y="20"/>
                      </a:cubicBezTo>
                      <a:cubicBezTo>
                        <a:pt x="103" y="15"/>
                        <a:pt x="110" y="11"/>
                        <a:pt x="118" y="6"/>
                      </a:cubicBezTo>
                      <a:cubicBezTo>
                        <a:pt x="128" y="0"/>
                        <a:pt x="138" y="2"/>
                        <a:pt x="147" y="9"/>
                      </a:cubicBezTo>
                      <a:cubicBezTo>
                        <a:pt x="156" y="17"/>
                        <a:pt x="163" y="28"/>
                        <a:pt x="168" y="39"/>
                      </a:cubicBezTo>
                      <a:cubicBezTo>
                        <a:pt x="179" y="65"/>
                        <a:pt x="183" y="92"/>
                        <a:pt x="183" y="120"/>
                      </a:cubicBezTo>
                      <a:cubicBezTo>
                        <a:pt x="183" y="145"/>
                        <a:pt x="180" y="169"/>
                        <a:pt x="172" y="192"/>
                      </a:cubicBezTo>
                      <a:cubicBezTo>
                        <a:pt x="168" y="206"/>
                        <a:pt x="162" y="219"/>
                        <a:pt x="151" y="229"/>
                      </a:cubicBezTo>
                      <a:cubicBezTo>
                        <a:pt x="141" y="239"/>
                        <a:pt x="130" y="241"/>
                        <a:pt x="118" y="235"/>
                      </a:cubicBezTo>
                      <a:cubicBezTo>
                        <a:pt x="105" y="228"/>
                        <a:pt x="93" y="220"/>
                        <a:pt x="81" y="213"/>
                      </a:cubicBezTo>
                      <a:cubicBezTo>
                        <a:pt x="59" y="199"/>
                        <a:pt x="37" y="187"/>
                        <a:pt x="12" y="182"/>
                      </a:cubicBezTo>
                      <a:cubicBezTo>
                        <a:pt x="8" y="181"/>
                        <a:pt x="4" y="180"/>
                        <a:pt x="0" y="180"/>
                      </a:cubicBezTo>
                      <a:close/>
                      <a:moveTo>
                        <a:pt x="98" y="92"/>
                      </a:moveTo>
                      <a:cubicBezTo>
                        <a:pt x="106" y="92"/>
                        <a:pt x="114" y="93"/>
                        <a:pt x="120" y="98"/>
                      </a:cubicBezTo>
                      <a:cubicBezTo>
                        <a:pt x="127" y="103"/>
                        <a:pt x="130" y="110"/>
                        <a:pt x="131" y="118"/>
                      </a:cubicBezTo>
                      <a:cubicBezTo>
                        <a:pt x="132" y="125"/>
                        <a:pt x="130" y="131"/>
                        <a:pt x="126" y="136"/>
                      </a:cubicBezTo>
                      <a:cubicBezTo>
                        <a:pt x="120" y="146"/>
                        <a:pt x="110" y="149"/>
                        <a:pt x="97" y="149"/>
                      </a:cubicBezTo>
                      <a:cubicBezTo>
                        <a:pt x="100" y="161"/>
                        <a:pt x="103" y="172"/>
                        <a:pt x="106" y="183"/>
                      </a:cubicBezTo>
                      <a:cubicBezTo>
                        <a:pt x="109" y="190"/>
                        <a:pt x="112" y="197"/>
                        <a:pt x="116" y="203"/>
                      </a:cubicBezTo>
                      <a:cubicBezTo>
                        <a:pt x="123" y="212"/>
                        <a:pt x="132" y="212"/>
                        <a:pt x="139" y="203"/>
                      </a:cubicBezTo>
                      <a:cubicBezTo>
                        <a:pt x="143" y="200"/>
                        <a:pt x="145" y="195"/>
                        <a:pt x="147" y="191"/>
                      </a:cubicBezTo>
                      <a:cubicBezTo>
                        <a:pt x="155" y="171"/>
                        <a:pt x="159" y="150"/>
                        <a:pt x="160" y="129"/>
                      </a:cubicBezTo>
                      <a:cubicBezTo>
                        <a:pt x="161" y="104"/>
                        <a:pt x="158" y="80"/>
                        <a:pt x="149" y="56"/>
                      </a:cubicBezTo>
                      <a:cubicBezTo>
                        <a:pt x="147" y="49"/>
                        <a:pt x="144" y="42"/>
                        <a:pt x="138" y="36"/>
                      </a:cubicBezTo>
                      <a:cubicBezTo>
                        <a:pt x="132" y="30"/>
                        <a:pt x="124" y="30"/>
                        <a:pt x="118" y="36"/>
                      </a:cubicBezTo>
                      <a:cubicBezTo>
                        <a:pt x="116" y="39"/>
                        <a:pt x="114" y="41"/>
                        <a:pt x="112" y="44"/>
                      </a:cubicBezTo>
                      <a:cubicBezTo>
                        <a:pt x="104" y="59"/>
                        <a:pt x="101" y="75"/>
                        <a:pt x="98" y="9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7" name="Freeform 44"/>
                <p:cNvSpPr>
                  <a:spLocks/>
                </p:cNvSpPr>
                <p:nvPr/>
              </p:nvSpPr>
              <p:spPr bwMode="gray">
                <a:xfrm>
                  <a:off x="9709371" y="5378271"/>
                  <a:ext cx="198831" cy="201197"/>
                </a:xfrm>
                <a:custGeom>
                  <a:avLst/>
                  <a:gdLst>
                    <a:gd name="T0" fmla="*/ 117 w 117"/>
                    <a:gd name="T1" fmla="*/ 1 h 119"/>
                    <a:gd name="T2" fmla="*/ 117 w 117"/>
                    <a:gd name="T3" fmla="*/ 118 h 119"/>
                    <a:gd name="T4" fmla="*/ 113 w 117"/>
                    <a:gd name="T5" fmla="*/ 119 h 119"/>
                    <a:gd name="T6" fmla="*/ 62 w 117"/>
                    <a:gd name="T7" fmla="*/ 119 h 119"/>
                    <a:gd name="T8" fmla="*/ 2 w 117"/>
                    <a:gd name="T9" fmla="*/ 64 h 119"/>
                    <a:gd name="T10" fmla="*/ 53 w 117"/>
                    <a:gd name="T11" fmla="*/ 1 h 119"/>
                    <a:gd name="T12" fmla="*/ 117 w 117"/>
                    <a:gd name="T13" fmla="*/ 1 h 119"/>
                  </a:gdLst>
                  <a:ahLst/>
                  <a:cxnLst>
                    <a:cxn ang="0">
                      <a:pos x="T0" y="T1"/>
                    </a:cxn>
                    <a:cxn ang="0">
                      <a:pos x="T2" y="T3"/>
                    </a:cxn>
                    <a:cxn ang="0">
                      <a:pos x="T4" y="T5"/>
                    </a:cxn>
                    <a:cxn ang="0">
                      <a:pos x="T6" y="T7"/>
                    </a:cxn>
                    <a:cxn ang="0">
                      <a:pos x="T8" y="T9"/>
                    </a:cxn>
                    <a:cxn ang="0">
                      <a:pos x="T10" y="T11"/>
                    </a:cxn>
                    <a:cxn ang="0">
                      <a:pos x="T12" y="T13"/>
                    </a:cxn>
                  </a:cxnLst>
                  <a:rect l="0" t="0" r="r" b="b"/>
                  <a:pathLst>
                    <a:path w="117" h="119">
                      <a:moveTo>
                        <a:pt x="117" y="1"/>
                      </a:moveTo>
                      <a:cubicBezTo>
                        <a:pt x="117" y="40"/>
                        <a:pt x="117" y="79"/>
                        <a:pt x="117" y="118"/>
                      </a:cubicBezTo>
                      <a:cubicBezTo>
                        <a:pt x="116" y="119"/>
                        <a:pt x="114" y="119"/>
                        <a:pt x="113" y="119"/>
                      </a:cubicBezTo>
                      <a:cubicBezTo>
                        <a:pt x="96" y="119"/>
                        <a:pt x="79" y="119"/>
                        <a:pt x="62" y="119"/>
                      </a:cubicBezTo>
                      <a:cubicBezTo>
                        <a:pt x="29" y="118"/>
                        <a:pt x="4" y="95"/>
                        <a:pt x="2" y="64"/>
                      </a:cubicBezTo>
                      <a:cubicBezTo>
                        <a:pt x="0" y="33"/>
                        <a:pt x="22" y="4"/>
                        <a:pt x="53" y="1"/>
                      </a:cubicBezTo>
                      <a:cubicBezTo>
                        <a:pt x="74" y="0"/>
                        <a:pt x="95" y="1"/>
                        <a:pt x="117" y="1"/>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8" name="Freeform 44"/>
                <p:cNvSpPr>
                  <a:spLocks/>
                </p:cNvSpPr>
                <p:nvPr/>
              </p:nvSpPr>
              <p:spPr bwMode="gray">
                <a:xfrm>
                  <a:off x="9814261" y="5618189"/>
                  <a:ext cx="153859" cy="142022"/>
                </a:xfrm>
                <a:custGeom>
                  <a:avLst/>
                  <a:gdLst>
                    <a:gd name="T0" fmla="*/ 0 w 92"/>
                    <a:gd name="T1" fmla="*/ 0 h 84"/>
                    <a:gd name="T2" fmla="*/ 37 w 92"/>
                    <a:gd name="T3" fmla="*/ 0 h 84"/>
                    <a:gd name="T4" fmla="*/ 57 w 92"/>
                    <a:gd name="T5" fmla="*/ 0 h 84"/>
                    <a:gd name="T6" fmla="*/ 62 w 92"/>
                    <a:gd name="T7" fmla="*/ 4 h 84"/>
                    <a:gd name="T8" fmla="*/ 73 w 92"/>
                    <a:gd name="T9" fmla="*/ 43 h 84"/>
                    <a:gd name="T10" fmla="*/ 87 w 92"/>
                    <a:gd name="T11" fmla="*/ 65 h 84"/>
                    <a:gd name="T12" fmla="*/ 90 w 92"/>
                    <a:gd name="T13" fmla="*/ 77 h 84"/>
                    <a:gd name="T14" fmla="*/ 81 w 92"/>
                    <a:gd name="T15" fmla="*/ 83 h 84"/>
                    <a:gd name="T16" fmla="*/ 39 w 92"/>
                    <a:gd name="T17" fmla="*/ 83 h 84"/>
                    <a:gd name="T18" fmla="*/ 22 w 92"/>
                    <a:gd name="T19" fmla="*/ 71 h 84"/>
                    <a:gd name="T20" fmla="*/ 0 w 92"/>
                    <a:gd name="T21" fmla="*/ 1 h 84"/>
                    <a:gd name="T22" fmla="*/ 0 w 92"/>
                    <a:gd name="T2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84">
                      <a:moveTo>
                        <a:pt x="0" y="0"/>
                      </a:moveTo>
                      <a:cubicBezTo>
                        <a:pt x="12" y="0"/>
                        <a:pt x="24" y="0"/>
                        <a:pt x="37" y="0"/>
                      </a:cubicBezTo>
                      <a:cubicBezTo>
                        <a:pt x="44" y="0"/>
                        <a:pt x="50" y="1"/>
                        <a:pt x="57" y="0"/>
                      </a:cubicBezTo>
                      <a:cubicBezTo>
                        <a:pt x="60" y="0"/>
                        <a:pt x="61" y="1"/>
                        <a:pt x="62" y="4"/>
                      </a:cubicBezTo>
                      <a:cubicBezTo>
                        <a:pt x="65" y="17"/>
                        <a:pt x="70" y="30"/>
                        <a:pt x="73" y="43"/>
                      </a:cubicBezTo>
                      <a:cubicBezTo>
                        <a:pt x="76" y="52"/>
                        <a:pt x="80" y="59"/>
                        <a:pt x="87" y="65"/>
                      </a:cubicBezTo>
                      <a:cubicBezTo>
                        <a:pt x="91" y="69"/>
                        <a:pt x="92" y="73"/>
                        <a:pt x="90" y="77"/>
                      </a:cubicBezTo>
                      <a:cubicBezTo>
                        <a:pt x="88" y="81"/>
                        <a:pt x="85" y="83"/>
                        <a:pt x="81" y="83"/>
                      </a:cubicBezTo>
                      <a:cubicBezTo>
                        <a:pt x="67" y="83"/>
                        <a:pt x="53" y="84"/>
                        <a:pt x="39" y="83"/>
                      </a:cubicBezTo>
                      <a:cubicBezTo>
                        <a:pt x="31" y="83"/>
                        <a:pt x="25" y="79"/>
                        <a:pt x="22" y="71"/>
                      </a:cubicBezTo>
                      <a:cubicBezTo>
                        <a:pt x="14" y="48"/>
                        <a:pt x="7" y="25"/>
                        <a:pt x="0" y="1"/>
                      </a:cubicBezTo>
                      <a:cubicBezTo>
                        <a:pt x="0" y="1"/>
                        <a:pt x="0" y="1"/>
                        <a:pt x="0"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grpSp>
          <p:nvGrpSpPr>
            <p:cNvPr id="45" name="Gruppieren 44"/>
            <p:cNvGrpSpPr/>
            <p:nvPr/>
          </p:nvGrpSpPr>
          <p:grpSpPr bwMode="gray">
            <a:xfrm>
              <a:off x="2985198" y="1870146"/>
              <a:ext cx="831273" cy="831273"/>
              <a:chOff x="10767002" y="3530722"/>
              <a:chExt cx="831273" cy="831273"/>
            </a:xfrm>
          </p:grpSpPr>
          <p:sp>
            <p:nvSpPr>
              <p:cNvPr id="30" name="Ellipse 29"/>
              <p:cNvSpPr/>
              <p:nvPr/>
            </p:nvSpPr>
            <p:spPr bwMode="gray">
              <a:xfrm>
                <a:off x="10767002" y="3530722"/>
                <a:ext cx="831273" cy="83127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2" name="METRO ICON - speech 3"/>
              <p:cNvSpPr>
                <a:spLocks noChangeAspect="1" noEditPoints="1"/>
              </p:cNvSpPr>
              <p:nvPr/>
            </p:nvSpPr>
            <p:spPr bwMode="gray">
              <a:xfrm>
                <a:off x="10945389" y="3736819"/>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44" name="Gruppieren 43"/>
            <p:cNvGrpSpPr/>
            <p:nvPr/>
          </p:nvGrpSpPr>
          <p:grpSpPr bwMode="gray">
            <a:xfrm>
              <a:off x="2985196" y="4636426"/>
              <a:ext cx="831273" cy="831273"/>
              <a:chOff x="9210001" y="3530722"/>
              <a:chExt cx="831273" cy="831273"/>
            </a:xfrm>
          </p:grpSpPr>
          <p:sp>
            <p:nvSpPr>
              <p:cNvPr id="27" name="Ellipse 26"/>
              <p:cNvSpPr/>
              <p:nvPr/>
            </p:nvSpPr>
            <p:spPr bwMode="gray">
              <a:xfrm>
                <a:off x="9210001" y="3530722"/>
                <a:ext cx="831273" cy="83127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9" name="METRO ICON - iphone"/>
              <p:cNvSpPr>
                <a:spLocks noChangeAspect="1" noEditPoints="1"/>
              </p:cNvSpPr>
              <p:nvPr/>
            </p:nvSpPr>
            <p:spPr bwMode="gray">
              <a:xfrm>
                <a:off x="9506212" y="3750219"/>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47" name="Rechteck 46"/>
            <p:cNvSpPr/>
            <p:nvPr/>
          </p:nvSpPr>
          <p:spPr bwMode="gray">
            <a:xfrm>
              <a:off x="9222677" y="4329450"/>
              <a:ext cx="2394648" cy="14505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ctr" anchorCtr="0"/>
            <a:lstStyle/>
            <a:p>
              <a:pP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cxnSp>
          <p:nvCxnSpPr>
            <p:cNvPr id="52" name="Gerade Verbindung 51"/>
            <p:cNvCxnSpPr/>
            <p:nvPr/>
          </p:nvCxnSpPr>
          <p:spPr bwMode="gray">
            <a:xfrm>
              <a:off x="7462982" y="5056860"/>
              <a:ext cx="81265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54" name="Rechteck 53"/>
            <p:cNvSpPr/>
            <p:nvPr/>
          </p:nvSpPr>
          <p:spPr bwMode="gray">
            <a:xfrm>
              <a:off x="590550" y="1560513"/>
              <a:ext cx="2394648" cy="14505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ctr" anchorCtr="0"/>
            <a:lstStyle/>
            <a:p>
              <a:pPr algn="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55" name="Rechteck 54"/>
            <p:cNvSpPr/>
            <p:nvPr/>
          </p:nvSpPr>
          <p:spPr bwMode="gray">
            <a:xfrm>
              <a:off x="590550" y="4329450"/>
              <a:ext cx="2394648" cy="14505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ctr" anchorCtr="0"/>
            <a:lstStyle/>
            <a:p>
              <a:pPr algn="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cxnSp>
          <p:nvCxnSpPr>
            <p:cNvPr id="56" name="Gerade Verbindung 55"/>
            <p:cNvCxnSpPr/>
            <p:nvPr/>
          </p:nvCxnSpPr>
          <p:spPr bwMode="gray">
            <a:xfrm flipH="1">
              <a:off x="3919852" y="5056860"/>
              <a:ext cx="1158374"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8193" name="Freeform 7"/>
            <p:cNvSpPr>
              <a:spLocks/>
            </p:cNvSpPr>
            <p:nvPr/>
          </p:nvSpPr>
          <p:spPr bwMode="gray">
            <a:xfrm rot="16200000" flipV="1">
              <a:off x="3641602" y="2542475"/>
              <a:ext cx="1305711" cy="795228"/>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pic>
        <p:nvPicPr>
          <p:cNvPr id="31" name="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40"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46" name="Rechteck 45"/>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48" name="Gruppieren 47"/>
            <p:cNvGrpSpPr/>
            <p:nvPr/>
          </p:nvGrpSpPr>
          <p:grpSpPr bwMode="gray">
            <a:xfrm>
              <a:off x="9144000" y="569121"/>
              <a:ext cx="297657" cy="962022"/>
              <a:chOff x="9144000" y="569121"/>
              <a:chExt cx="297657" cy="962022"/>
            </a:xfrm>
          </p:grpSpPr>
          <p:cxnSp>
            <p:nvCxnSpPr>
              <p:cNvPr id="49"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50"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51"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232015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hteck 26"/>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aphicFrame>
        <p:nvGraphicFramePr>
          <p:cNvPr id="21" name="Diagramm 20"/>
          <p:cNvGraphicFramePr/>
          <p:nvPr>
            <p:extLst>
              <p:ext uri="{D42A27DB-BD31-4B8C-83A1-F6EECF244321}">
                <p14:modId xmlns:p14="http://schemas.microsoft.com/office/powerpoint/2010/main" val="3459080121"/>
              </p:ext>
            </p:extLst>
          </p:nvPr>
        </p:nvGraphicFramePr>
        <p:xfrm>
          <a:off x="0" y="1365652"/>
          <a:ext cx="6016850" cy="4761346"/>
        </p:xfrm>
        <a:graphic>
          <a:graphicData uri="http://schemas.openxmlformats.org/drawingml/2006/chart">
            <c:chart xmlns:c="http://schemas.openxmlformats.org/drawingml/2006/chart" xmlns:r="http://schemas.openxmlformats.org/officeDocument/2006/relationships" r:id="rId3"/>
          </a:graphicData>
        </a:graphic>
      </p:graphicFrame>
      <p:sp>
        <p:nvSpPr>
          <p:cNvPr id="26" name="Rechteck 25"/>
          <p:cNvSpPr/>
          <p:nvPr/>
        </p:nvSpPr>
        <p:spPr>
          <a:xfrm>
            <a:off x="6096001" y="1560513"/>
            <a:ext cx="5502274" cy="1801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90000"/>
              </a:lnSpc>
              <a:spcAft>
                <a:spcPts val="1000"/>
              </a:spcAft>
            </a:pPr>
            <a:r>
              <a:rPr lang="en-US" sz="3600" dirty="0" smtClean="0">
                <a:solidFill>
                  <a:schemeClr val="accent1"/>
                </a:solidFill>
                <a:latin typeface="Bebas Neue" panose="020B0506020202020201" pitchFamily="34" charset="0"/>
              </a:rPr>
              <a:t>DESCRIPTION TEXT</a:t>
            </a:r>
            <a:endParaRPr lang="en-US" sz="3600" cap="all" dirty="0" smtClean="0">
              <a:solidFill>
                <a:schemeClr val="accent1"/>
              </a:solidFill>
              <a:latin typeface="Bebas Neue" panose="020B0506020202020201" pitchFamily="34" charset="0"/>
            </a:endParaRPr>
          </a:p>
          <a:p>
            <a:pPr>
              <a:lnSpc>
                <a:spcPct val="90000"/>
              </a:lnSpc>
              <a:spcAft>
                <a:spcPts val="1000"/>
              </a:spcAft>
            </a:pPr>
            <a:r>
              <a:rPr lang="en-US" dirty="0" smtClean="0">
                <a:solidFill>
                  <a:schemeClr val="tx1"/>
                </a:solidFill>
              </a:rPr>
              <a:t>If you don’t want to use the style and size of the fonts as used in this placeholder it is possible to replace it by selecting different options.</a:t>
            </a:r>
            <a:endParaRPr lang="en-US" dirty="0">
              <a:solidFill>
                <a:schemeClr val="tx1"/>
              </a:solidFill>
            </a:endParaRPr>
          </a:p>
        </p:txBody>
      </p:sp>
      <p:grpSp>
        <p:nvGrpSpPr>
          <p:cNvPr id="47" name="Gruppieren 46"/>
          <p:cNvGrpSpPr/>
          <p:nvPr/>
        </p:nvGrpSpPr>
        <p:grpSpPr bwMode="gray">
          <a:xfrm>
            <a:off x="5902037" y="3901505"/>
            <a:ext cx="5890200" cy="1274620"/>
            <a:chOff x="5902037" y="3289002"/>
            <a:chExt cx="5890200" cy="1274620"/>
          </a:xfrm>
        </p:grpSpPr>
        <p:grpSp>
          <p:nvGrpSpPr>
            <p:cNvPr id="43" name="Gruppieren 42"/>
            <p:cNvGrpSpPr/>
            <p:nvPr/>
          </p:nvGrpSpPr>
          <p:grpSpPr bwMode="gray">
            <a:xfrm>
              <a:off x="5902037" y="3289002"/>
              <a:ext cx="1219199" cy="1274620"/>
              <a:chOff x="5902037" y="3362036"/>
              <a:chExt cx="1219199" cy="1274620"/>
            </a:xfrm>
          </p:grpSpPr>
          <p:sp>
            <p:nvSpPr>
              <p:cNvPr id="25" name="Ellipse 24"/>
              <p:cNvSpPr/>
              <p:nvPr/>
            </p:nvSpPr>
            <p:spPr bwMode="gray">
              <a:xfrm>
                <a:off x="6096001" y="3362036"/>
                <a:ext cx="831273" cy="83127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2" name="Rechteck 31"/>
              <p:cNvSpPr/>
              <p:nvPr/>
            </p:nvSpPr>
            <p:spPr bwMode="gray">
              <a:xfrm>
                <a:off x="5902037"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1600" dirty="0" smtClean="0">
                    <a:solidFill>
                      <a:schemeClr val="accent1"/>
                    </a:solidFill>
                    <a:latin typeface="Bebas Neue" panose="020B0506020202020201" pitchFamily="34" charset="0"/>
                  </a:rPr>
                  <a:t>Placeholder</a:t>
                </a:r>
                <a:endParaRPr lang="en-US" sz="1600" dirty="0">
                  <a:solidFill>
                    <a:schemeClr val="accent1"/>
                  </a:solidFill>
                  <a:latin typeface="Bebas Neue" panose="020B0506020202020201" pitchFamily="34" charset="0"/>
                </a:endParaRPr>
              </a:p>
            </p:txBody>
          </p:sp>
          <p:sp>
            <p:nvSpPr>
              <p:cNvPr id="36" name="METRO ICON - letter"/>
              <p:cNvSpPr>
                <a:spLocks noChangeAspect="1" noEditPoints="1"/>
              </p:cNvSpPr>
              <p:nvPr/>
            </p:nvSpPr>
            <p:spPr bwMode="gray">
              <a:xfrm>
                <a:off x="6273136" y="3603756"/>
                <a:ext cx="477002" cy="350736"/>
              </a:xfrm>
              <a:custGeom>
                <a:avLst/>
                <a:gdLst>
                  <a:gd name="T0" fmla="*/ 333 w 333"/>
                  <a:gd name="T1" fmla="*/ 246 h 246"/>
                  <a:gd name="T2" fmla="*/ 0 w 333"/>
                  <a:gd name="T3" fmla="*/ 246 h 246"/>
                  <a:gd name="T4" fmla="*/ 0 w 333"/>
                  <a:gd name="T5" fmla="*/ 0 h 246"/>
                  <a:gd name="T6" fmla="*/ 333 w 333"/>
                  <a:gd name="T7" fmla="*/ 0 h 246"/>
                  <a:gd name="T8" fmla="*/ 333 w 333"/>
                  <a:gd name="T9" fmla="*/ 246 h 246"/>
                  <a:gd name="T10" fmla="*/ 121 w 333"/>
                  <a:gd name="T11" fmla="*/ 128 h 246"/>
                  <a:gd name="T12" fmla="*/ 31 w 333"/>
                  <a:gd name="T13" fmla="*/ 218 h 246"/>
                  <a:gd name="T14" fmla="*/ 302 w 333"/>
                  <a:gd name="T15" fmla="*/ 218 h 246"/>
                  <a:gd name="T16" fmla="*/ 212 w 333"/>
                  <a:gd name="T17" fmla="*/ 128 h 246"/>
                  <a:gd name="T18" fmla="*/ 166 w 333"/>
                  <a:gd name="T19" fmla="*/ 163 h 246"/>
                  <a:gd name="T20" fmla="*/ 121 w 333"/>
                  <a:gd name="T21" fmla="*/ 128 h 246"/>
                  <a:gd name="T22" fmla="*/ 38 w 333"/>
                  <a:gd name="T23" fmla="*/ 29 h 246"/>
                  <a:gd name="T24" fmla="*/ 41 w 333"/>
                  <a:gd name="T25" fmla="*/ 31 h 246"/>
                  <a:gd name="T26" fmla="*/ 164 w 333"/>
                  <a:gd name="T27" fmla="*/ 125 h 246"/>
                  <a:gd name="T28" fmla="*/ 170 w 333"/>
                  <a:gd name="T29" fmla="*/ 125 h 246"/>
                  <a:gd name="T30" fmla="*/ 291 w 333"/>
                  <a:gd name="T31" fmla="*/ 32 h 246"/>
                  <a:gd name="T32" fmla="*/ 295 w 333"/>
                  <a:gd name="T33" fmla="*/ 29 h 246"/>
                  <a:gd name="T34" fmla="*/ 38 w 333"/>
                  <a:gd name="T35" fmla="*/ 29 h 246"/>
                  <a:gd name="T36" fmla="*/ 304 w 333"/>
                  <a:gd name="T37" fmla="*/ 178 h 246"/>
                  <a:gd name="T38" fmla="*/ 304 w 333"/>
                  <a:gd name="T39" fmla="*/ 57 h 246"/>
                  <a:gd name="T40" fmla="*/ 236 w 333"/>
                  <a:gd name="T41" fmla="*/ 109 h 246"/>
                  <a:gd name="T42" fmla="*/ 304 w 333"/>
                  <a:gd name="T43" fmla="*/ 178 h 246"/>
                  <a:gd name="T44" fmla="*/ 97 w 333"/>
                  <a:gd name="T45" fmla="*/ 109 h 246"/>
                  <a:gd name="T46" fmla="*/ 28 w 333"/>
                  <a:gd name="T47" fmla="*/ 57 h 246"/>
                  <a:gd name="T48" fmla="*/ 28 w 333"/>
                  <a:gd name="T49" fmla="*/ 177 h 246"/>
                  <a:gd name="T50" fmla="*/ 97 w 333"/>
                  <a:gd name="T51" fmla="*/ 10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246">
                    <a:moveTo>
                      <a:pt x="333" y="246"/>
                    </a:moveTo>
                    <a:cubicBezTo>
                      <a:pt x="222" y="246"/>
                      <a:pt x="111" y="246"/>
                      <a:pt x="0" y="246"/>
                    </a:cubicBezTo>
                    <a:cubicBezTo>
                      <a:pt x="0" y="164"/>
                      <a:pt x="0" y="82"/>
                      <a:pt x="0" y="0"/>
                    </a:cubicBezTo>
                    <a:cubicBezTo>
                      <a:pt x="111" y="0"/>
                      <a:pt x="222" y="0"/>
                      <a:pt x="333" y="0"/>
                    </a:cubicBezTo>
                    <a:cubicBezTo>
                      <a:pt x="333" y="82"/>
                      <a:pt x="333" y="164"/>
                      <a:pt x="333" y="246"/>
                    </a:cubicBezTo>
                    <a:close/>
                    <a:moveTo>
                      <a:pt x="121" y="128"/>
                    </a:moveTo>
                    <a:cubicBezTo>
                      <a:pt x="91" y="159"/>
                      <a:pt x="61" y="189"/>
                      <a:pt x="31" y="218"/>
                    </a:cubicBezTo>
                    <a:cubicBezTo>
                      <a:pt x="121" y="218"/>
                      <a:pt x="212" y="218"/>
                      <a:pt x="302" y="218"/>
                    </a:cubicBezTo>
                    <a:cubicBezTo>
                      <a:pt x="272" y="188"/>
                      <a:pt x="242" y="158"/>
                      <a:pt x="212" y="128"/>
                    </a:cubicBezTo>
                    <a:cubicBezTo>
                      <a:pt x="197" y="139"/>
                      <a:pt x="182" y="151"/>
                      <a:pt x="166" y="163"/>
                    </a:cubicBezTo>
                    <a:cubicBezTo>
                      <a:pt x="151" y="151"/>
                      <a:pt x="135" y="139"/>
                      <a:pt x="121" y="128"/>
                    </a:cubicBezTo>
                    <a:close/>
                    <a:moveTo>
                      <a:pt x="38" y="29"/>
                    </a:moveTo>
                    <a:cubicBezTo>
                      <a:pt x="39" y="30"/>
                      <a:pt x="40" y="30"/>
                      <a:pt x="41" y="31"/>
                    </a:cubicBezTo>
                    <a:cubicBezTo>
                      <a:pt x="82" y="62"/>
                      <a:pt x="123" y="93"/>
                      <a:pt x="164" y="125"/>
                    </a:cubicBezTo>
                    <a:cubicBezTo>
                      <a:pt x="166" y="127"/>
                      <a:pt x="168" y="126"/>
                      <a:pt x="170" y="125"/>
                    </a:cubicBezTo>
                    <a:cubicBezTo>
                      <a:pt x="210" y="94"/>
                      <a:pt x="251" y="63"/>
                      <a:pt x="291" y="32"/>
                    </a:cubicBezTo>
                    <a:cubicBezTo>
                      <a:pt x="292" y="31"/>
                      <a:pt x="293" y="30"/>
                      <a:pt x="295" y="29"/>
                    </a:cubicBezTo>
                    <a:cubicBezTo>
                      <a:pt x="209" y="29"/>
                      <a:pt x="124" y="29"/>
                      <a:pt x="38" y="29"/>
                    </a:cubicBezTo>
                    <a:close/>
                    <a:moveTo>
                      <a:pt x="304" y="178"/>
                    </a:moveTo>
                    <a:cubicBezTo>
                      <a:pt x="304" y="138"/>
                      <a:pt x="304" y="98"/>
                      <a:pt x="304" y="57"/>
                    </a:cubicBezTo>
                    <a:cubicBezTo>
                      <a:pt x="281" y="75"/>
                      <a:pt x="258" y="92"/>
                      <a:pt x="236" y="109"/>
                    </a:cubicBezTo>
                    <a:cubicBezTo>
                      <a:pt x="259" y="132"/>
                      <a:pt x="282" y="155"/>
                      <a:pt x="304" y="178"/>
                    </a:cubicBezTo>
                    <a:close/>
                    <a:moveTo>
                      <a:pt x="97" y="109"/>
                    </a:moveTo>
                    <a:cubicBezTo>
                      <a:pt x="74" y="92"/>
                      <a:pt x="51" y="75"/>
                      <a:pt x="28" y="57"/>
                    </a:cubicBezTo>
                    <a:cubicBezTo>
                      <a:pt x="28" y="98"/>
                      <a:pt x="28" y="138"/>
                      <a:pt x="28" y="177"/>
                    </a:cubicBezTo>
                    <a:cubicBezTo>
                      <a:pt x="51" y="155"/>
                      <a:pt x="74" y="132"/>
                      <a:pt x="97" y="10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44" name="Gruppieren 43"/>
            <p:cNvGrpSpPr/>
            <p:nvPr/>
          </p:nvGrpSpPr>
          <p:grpSpPr bwMode="gray">
            <a:xfrm>
              <a:off x="7459037" y="3289002"/>
              <a:ext cx="1219199" cy="1274620"/>
              <a:chOff x="7459037" y="3362036"/>
              <a:chExt cx="1219199" cy="1274620"/>
            </a:xfrm>
          </p:grpSpPr>
          <p:sp>
            <p:nvSpPr>
              <p:cNvPr id="28" name="Ellipse 27"/>
              <p:cNvSpPr/>
              <p:nvPr/>
            </p:nvSpPr>
            <p:spPr bwMode="gray">
              <a:xfrm>
                <a:off x="7653001" y="3362036"/>
                <a:ext cx="831273" cy="8312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3" name="Rechteck 32"/>
              <p:cNvSpPr/>
              <p:nvPr/>
            </p:nvSpPr>
            <p:spPr bwMode="gray">
              <a:xfrm>
                <a:off x="7459037"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1600" dirty="0" smtClean="0">
                    <a:solidFill>
                      <a:schemeClr val="accent3"/>
                    </a:solidFill>
                    <a:latin typeface="Bebas Neue" panose="020B0506020202020201" pitchFamily="34" charset="0"/>
                  </a:rPr>
                  <a:t>Placeholder</a:t>
                </a:r>
                <a:endParaRPr lang="en-US" sz="1600" dirty="0">
                  <a:solidFill>
                    <a:schemeClr val="accent3"/>
                  </a:solidFill>
                  <a:latin typeface="Bebas Neue" panose="020B0506020202020201" pitchFamily="34" charset="0"/>
                </a:endParaRPr>
              </a:p>
            </p:txBody>
          </p:sp>
          <p:grpSp>
            <p:nvGrpSpPr>
              <p:cNvPr id="37" name="METRO ICON - speaker"/>
              <p:cNvGrpSpPr>
                <a:grpSpLocks noChangeAspect="1"/>
              </p:cNvGrpSpPr>
              <p:nvPr/>
            </p:nvGrpSpPr>
            <p:grpSpPr bwMode="gray">
              <a:xfrm>
                <a:off x="7836358" y="3560529"/>
                <a:ext cx="489906" cy="437189"/>
                <a:chOff x="9709371" y="5273604"/>
                <a:chExt cx="545281" cy="486607"/>
              </a:xfrm>
              <a:solidFill>
                <a:schemeClr val="bg1"/>
              </a:solidFill>
            </p:grpSpPr>
            <p:sp>
              <p:nvSpPr>
                <p:cNvPr id="38" name="Freeform 44"/>
                <p:cNvSpPr>
                  <a:spLocks noEditPoints="1"/>
                </p:cNvSpPr>
                <p:nvPr/>
              </p:nvSpPr>
              <p:spPr bwMode="gray">
                <a:xfrm>
                  <a:off x="9946937" y="5273604"/>
                  <a:ext cx="307715" cy="407130"/>
                </a:xfrm>
                <a:custGeom>
                  <a:avLst/>
                  <a:gdLst>
                    <a:gd name="T0" fmla="*/ 0 w 183"/>
                    <a:gd name="T1" fmla="*/ 180 h 241"/>
                    <a:gd name="T2" fmla="*/ 0 w 183"/>
                    <a:gd name="T3" fmla="*/ 62 h 241"/>
                    <a:gd name="T4" fmla="*/ 35 w 183"/>
                    <a:gd name="T5" fmla="*/ 53 h 241"/>
                    <a:gd name="T6" fmla="*/ 95 w 183"/>
                    <a:gd name="T7" fmla="*/ 20 h 241"/>
                    <a:gd name="T8" fmla="*/ 118 w 183"/>
                    <a:gd name="T9" fmla="*/ 6 h 241"/>
                    <a:gd name="T10" fmla="*/ 147 w 183"/>
                    <a:gd name="T11" fmla="*/ 9 h 241"/>
                    <a:gd name="T12" fmla="*/ 168 w 183"/>
                    <a:gd name="T13" fmla="*/ 39 h 241"/>
                    <a:gd name="T14" fmla="*/ 183 w 183"/>
                    <a:gd name="T15" fmla="*/ 120 h 241"/>
                    <a:gd name="T16" fmla="*/ 172 w 183"/>
                    <a:gd name="T17" fmla="*/ 192 h 241"/>
                    <a:gd name="T18" fmla="*/ 151 w 183"/>
                    <a:gd name="T19" fmla="*/ 229 h 241"/>
                    <a:gd name="T20" fmla="*/ 118 w 183"/>
                    <a:gd name="T21" fmla="*/ 235 h 241"/>
                    <a:gd name="T22" fmla="*/ 81 w 183"/>
                    <a:gd name="T23" fmla="*/ 213 h 241"/>
                    <a:gd name="T24" fmla="*/ 12 w 183"/>
                    <a:gd name="T25" fmla="*/ 182 h 241"/>
                    <a:gd name="T26" fmla="*/ 0 w 183"/>
                    <a:gd name="T27" fmla="*/ 180 h 241"/>
                    <a:gd name="T28" fmla="*/ 98 w 183"/>
                    <a:gd name="T29" fmla="*/ 92 h 241"/>
                    <a:gd name="T30" fmla="*/ 120 w 183"/>
                    <a:gd name="T31" fmla="*/ 98 h 241"/>
                    <a:gd name="T32" fmla="*/ 131 w 183"/>
                    <a:gd name="T33" fmla="*/ 118 h 241"/>
                    <a:gd name="T34" fmla="*/ 126 w 183"/>
                    <a:gd name="T35" fmla="*/ 136 h 241"/>
                    <a:gd name="T36" fmla="*/ 97 w 183"/>
                    <a:gd name="T37" fmla="*/ 149 h 241"/>
                    <a:gd name="T38" fmla="*/ 106 w 183"/>
                    <a:gd name="T39" fmla="*/ 183 h 241"/>
                    <a:gd name="T40" fmla="*/ 116 w 183"/>
                    <a:gd name="T41" fmla="*/ 203 h 241"/>
                    <a:gd name="T42" fmla="*/ 139 w 183"/>
                    <a:gd name="T43" fmla="*/ 203 h 241"/>
                    <a:gd name="T44" fmla="*/ 147 w 183"/>
                    <a:gd name="T45" fmla="*/ 191 h 241"/>
                    <a:gd name="T46" fmla="*/ 160 w 183"/>
                    <a:gd name="T47" fmla="*/ 129 h 241"/>
                    <a:gd name="T48" fmla="*/ 149 w 183"/>
                    <a:gd name="T49" fmla="*/ 56 h 241"/>
                    <a:gd name="T50" fmla="*/ 138 w 183"/>
                    <a:gd name="T51" fmla="*/ 36 h 241"/>
                    <a:gd name="T52" fmla="*/ 118 w 183"/>
                    <a:gd name="T53" fmla="*/ 36 h 241"/>
                    <a:gd name="T54" fmla="*/ 112 w 183"/>
                    <a:gd name="T55" fmla="*/ 44 h 241"/>
                    <a:gd name="T56" fmla="*/ 98 w 183"/>
                    <a:gd name="T57" fmla="*/ 92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3" h="241">
                      <a:moveTo>
                        <a:pt x="0" y="180"/>
                      </a:moveTo>
                      <a:cubicBezTo>
                        <a:pt x="0" y="140"/>
                        <a:pt x="0" y="101"/>
                        <a:pt x="0" y="62"/>
                      </a:cubicBezTo>
                      <a:cubicBezTo>
                        <a:pt x="12" y="59"/>
                        <a:pt x="23" y="56"/>
                        <a:pt x="35" y="53"/>
                      </a:cubicBezTo>
                      <a:cubicBezTo>
                        <a:pt x="57" y="45"/>
                        <a:pt x="76" y="33"/>
                        <a:pt x="95" y="20"/>
                      </a:cubicBezTo>
                      <a:cubicBezTo>
                        <a:pt x="103" y="15"/>
                        <a:pt x="110" y="11"/>
                        <a:pt x="118" y="6"/>
                      </a:cubicBezTo>
                      <a:cubicBezTo>
                        <a:pt x="128" y="0"/>
                        <a:pt x="138" y="2"/>
                        <a:pt x="147" y="9"/>
                      </a:cubicBezTo>
                      <a:cubicBezTo>
                        <a:pt x="156" y="17"/>
                        <a:pt x="163" y="28"/>
                        <a:pt x="168" y="39"/>
                      </a:cubicBezTo>
                      <a:cubicBezTo>
                        <a:pt x="179" y="65"/>
                        <a:pt x="183" y="92"/>
                        <a:pt x="183" y="120"/>
                      </a:cubicBezTo>
                      <a:cubicBezTo>
                        <a:pt x="183" y="145"/>
                        <a:pt x="180" y="169"/>
                        <a:pt x="172" y="192"/>
                      </a:cubicBezTo>
                      <a:cubicBezTo>
                        <a:pt x="168" y="206"/>
                        <a:pt x="162" y="219"/>
                        <a:pt x="151" y="229"/>
                      </a:cubicBezTo>
                      <a:cubicBezTo>
                        <a:pt x="141" y="239"/>
                        <a:pt x="130" y="241"/>
                        <a:pt x="118" y="235"/>
                      </a:cubicBezTo>
                      <a:cubicBezTo>
                        <a:pt x="105" y="228"/>
                        <a:pt x="93" y="220"/>
                        <a:pt x="81" y="213"/>
                      </a:cubicBezTo>
                      <a:cubicBezTo>
                        <a:pt x="59" y="199"/>
                        <a:pt x="37" y="187"/>
                        <a:pt x="12" y="182"/>
                      </a:cubicBezTo>
                      <a:cubicBezTo>
                        <a:pt x="8" y="181"/>
                        <a:pt x="4" y="180"/>
                        <a:pt x="0" y="180"/>
                      </a:cubicBezTo>
                      <a:close/>
                      <a:moveTo>
                        <a:pt x="98" y="92"/>
                      </a:moveTo>
                      <a:cubicBezTo>
                        <a:pt x="106" y="92"/>
                        <a:pt x="114" y="93"/>
                        <a:pt x="120" y="98"/>
                      </a:cubicBezTo>
                      <a:cubicBezTo>
                        <a:pt x="127" y="103"/>
                        <a:pt x="130" y="110"/>
                        <a:pt x="131" y="118"/>
                      </a:cubicBezTo>
                      <a:cubicBezTo>
                        <a:pt x="132" y="125"/>
                        <a:pt x="130" y="131"/>
                        <a:pt x="126" y="136"/>
                      </a:cubicBezTo>
                      <a:cubicBezTo>
                        <a:pt x="120" y="146"/>
                        <a:pt x="110" y="149"/>
                        <a:pt x="97" y="149"/>
                      </a:cubicBezTo>
                      <a:cubicBezTo>
                        <a:pt x="100" y="161"/>
                        <a:pt x="103" y="172"/>
                        <a:pt x="106" y="183"/>
                      </a:cubicBezTo>
                      <a:cubicBezTo>
                        <a:pt x="109" y="190"/>
                        <a:pt x="112" y="197"/>
                        <a:pt x="116" y="203"/>
                      </a:cubicBezTo>
                      <a:cubicBezTo>
                        <a:pt x="123" y="212"/>
                        <a:pt x="132" y="212"/>
                        <a:pt x="139" y="203"/>
                      </a:cubicBezTo>
                      <a:cubicBezTo>
                        <a:pt x="143" y="200"/>
                        <a:pt x="145" y="195"/>
                        <a:pt x="147" y="191"/>
                      </a:cubicBezTo>
                      <a:cubicBezTo>
                        <a:pt x="155" y="171"/>
                        <a:pt x="159" y="150"/>
                        <a:pt x="160" y="129"/>
                      </a:cubicBezTo>
                      <a:cubicBezTo>
                        <a:pt x="161" y="104"/>
                        <a:pt x="158" y="80"/>
                        <a:pt x="149" y="56"/>
                      </a:cubicBezTo>
                      <a:cubicBezTo>
                        <a:pt x="147" y="49"/>
                        <a:pt x="144" y="42"/>
                        <a:pt x="138" y="36"/>
                      </a:cubicBezTo>
                      <a:cubicBezTo>
                        <a:pt x="132" y="30"/>
                        <a:pt x="124" y="30"/>
                        <a:pt x="118" y="36"/>
                      </a:cubicBezTo>
                      <a:cubicBezTo>
                        <a:pt x="116" y="39"/>
                        <a:pt x="114" y="41"/>
                        <a:pt x="112" y="44"/>
                      </a:cubicBezTo>
                      <a:cubicBezTo>
                        <a:pt x="104" y="59"/>
                        <a:pt x="101" y="75"/>
                        <a:pt x="98" y="9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9" name="Freeform 44"/>
                <p:cNvSpPr>
                  <a:spLocks/>
                </p:cNvSpPr>
                <p:nvPr/>
              </p:nvSpPr>
              <p:spPr bwMode="gray">
                <a:xfrm>
                  <a:off x="9709371" y="5378271"/>
                  <a:ext cx="198831" cy="201197"/>
                </a:xfrm>
                <a:custGeom>
                  <a:avLst/>
                  <a:gdLst>
                    <a:gd name="T0" fmla="*/ 117 w 117"/>
                    <a:gd name="T1" fmla="*/ 1 h 119"/>
                    <a:gd name="T2" fmla="*/ 117 w 117"/>
                    <a:gd name="T3" fmla="*/ 118 h 119"/>
                    <a:gd name="T4" fmla="*/ 113 w 117"/>
                    <a:gd name="T5" fmla="*/ 119 h 119"/>
                    <a:gd name="T6" fmla="*/ 62 w 117"/>
                    <a:gd name="T7" fmla="*/ 119 h 119"/>
                    <a:gd name="T8" fmla="*/ 2 w 117"/>
                    <a:gd name="T9" fmla="*/ 64 h 119"/>
                    <a:gd name="T10" fmla="*/ 53 w 117"/>
                    <a:gd name="T11" fmla="*/ 1 h 119"/>
                    <a:gd name="T12" fmla="*/ 117 w 117"/>
                    <a:gd name="T13" fmla="*/ 1 h 119"/>
                  </a:gdLst>
                  <a:ahLst/>
                  <a:cxnLst>
                    <a:cxn ang="0">
                      <a:pos x="T0" y="T1"/>
                    </a:cxn>
                    <a:cxn ang="0">
                      <a:pos x="T2" y="T3"/>
                    </a:cxn>
                    <a:cxn ang="0">
                      <a:pos x="T4" y="T5"/>
                    </a:cxn>
                    <a:cxn ang="0">
                      <a:pos x="T6" y="T7"/>
                    </a:cxn>
                    <a:cxn ang="0">
                      <a:pos x="T8" y="T9"/>
                    </a:cxn>
                    <a:cxn ang="0">
                      <a:pos x="T10" y="T11"/>
                    </a:cxn>
                    <a:cxn ang="0">
                      <a:pos x="T12" y="T13"/>
                    </a:cxn>
                  </a:cxnLst>
                  <a:rect l="0" t="0" r="r" b="b"/>
                  <a:pathLst>
                    <a:path w="117" h="119">
                      <a:moveTo>
                        <a:pt x="117" y="1"/>
                      </a:moveTo>
                      <a:cubicBezTo>
                        <a:pt x="117" y="40"/>
                        <a:pt x="117" y="79"/>
                        <a:pt x="117" y="118"/>
                      </a:cubicBezTo>
                      <a:cubicBezTo>
                        <a:pt x="116" y="119"/>
                        <a:pt x="114" y="119"/>
                        <a:pt x="113" y="119"/>
                      </a:cubicBezTo>
                      <a:cubicBezTo>
                        <a:pt x="96" y="119"/>
                        <a:pt x="79" y="119"/>
                        <a:pt x="62" y="119"/>
                      </a:cubicBezTo>
                      <a:cubicBezTo>
                        <a:pt x="29" y="118"/>
                        <a:pt x="4" y="95"/>
                        <a:pt x="2" y="64"/>
                      </a:cubicBezTo>
                      <a:cubicBezTo>
                        <a:pt x="0" y="33"/>
                        <a:pt x="22" y="4"/>
                        <a:pt x="53" y="1"/>
                      </a:cubicBezTo>
                      <a:cubicBezTo>
                        <a:pt x="74" y="0"/>
                        <a:pt x="95" y="1"/>
                        <a:pt x="117" y="1"/>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40" name="Freeform 44"/>
                <p:cNvSpPr>
                  <a:spLocks/>
                </p:cNvSpPr>
                <p:nvPr/>
              </p:nvSpPr>
              <p:spPr bwMode="gray">
                <a:xfrm>
                  <a:off x="9814261" y="5618189"/>
                  <a:ext cx="153859" cy="142022"/>
                </a:xfrm>
                <a:custGeom>
                  <a:avLst/>
                  <a:gdLst>
                    <a:gd name="T0" fmla="*/ 0 w 92"/>
                    <a:gd name="T1" fmla="*/ 0 h 84"/>
                    <a:gd name="T2" fmla="*/ 37 w 92"/>
                    <a:gd name="T3" fmla="*/ 0 h 84"/>
                    <a:gd name="T4" fmla="*/ 57 w 92"/>
                    <a:gd name="T5" fmla="*/ 0 h 84"/>
                    <a:gd name="T6" fmla="*/ 62 w 92"/>
                    <a:gd name="T7" fmla="*/ 4 h 84"/>
                    <a:gd name="T8" fmla="*/ 73 w 92"/>
                    <a:gd name="T9" fmla="*/ 43 h 84"/>
                    <a:gd name="T10" fmla="*/ 87 w 92"/>
                    <a:gd name="T11" fmla="*/ 65 h 84"/>
                    <a:gd name="T12" fmla="*/ 90 w 92"/>
                    <a:gd name="T13" fmla="*/ 77 h 84"/>
                    <a:gd name="T14" fmla="*/ 81 w 92"/>
                    <a:gd name="T15" fmla="*/ 83 h 84"/>
                    <a:gd name="T16" fmla="*/ 39 w 92"/>
                    <a:gd name="T17" fmla="*/ 83 h 84"/>
                    <a:gd name="T18" fmla="*/ 22 w 92"/>
                    <a:gd name="T19" fmla="*/ 71 h 84"/>
                    <a:gd name="T20" fmla="*/ 0 w 92"/>
                    <a:gd name="T21" fmla="*/ 1 h 84"/>
                    <a:gd name="T22" fmla="*/ 0 w 92"/>
                    <a:gd name="T2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84">
                      <a:moveTo>
                        <a:pt x="0" y="0"/>
                      </a:moveTo>
                      <a:cubicBezTo>
                        <a:pt x="12" y="0"/>
                        <a:pt x="24" y="0"/>
                        <a:pt x="37" y="0"/>
                      </a:cubicBezTo>
                      <a:cubicBezTo>
                        <a:pt x="44" y="0"/>
                        <a:pt x="50" y="1"/>
                        <a:pt x="57" y="0"/>
                      </a:cubicBezTo>
                      <a:cubicBezTo>
                        <a:pt x="60" y="0"/>
                        <a:pt x="61" y="1"/>
                        <a:pt x="62" y="4"/>
                      </a:cubicBezTo>
                      <a:cubicBezTo>
                        <a:pt x="65" y="17"/>
                        <a:pt x="70" y="30"/>
                        <a:pt x="73" y="43"/>
                      </a:cubicBezTo>
                      <a:cubicBezTo>
                        <a:pt x="76" y="52"/>
                        <a:pt x="80" y="59"/>
                        <a:pt x="87" y="65"/>
                      </a:cubicBezTo>
                      <a:cubicBezTo>
                        <a:pt x="91" y="69"/>
                        <a:pt x="92" y="73"/>
                        <a:pt x="90" y="77"/>
                      </a:cubicBezTo>
                      <a:cubicBezTo>
                        <a:pt x="88" y="81"/>
                        <a:pt x="85" y="83"/>
                        <a:pt x="81" y="83"/>
                      </a:cubicBezTo>
                      <a:cubicBezTo>
                        <a:pt x="67" y="83"/>
                        <a:pt x="53" y="84"/>
                        <a:pt x="39" y="83"/>
                      </a:cubicBezTo>
                      <a:cubicBezTo>
                        <a:pt x="31" y="83"/>
                        <a:pt x="25" y="79"/>
                        <a:pt x="22" y="71"/>
                      </a:cubicBezTo>
                      <a:cubicBezTo>
                        <a:pt x="14" y="48"/>
                        <a:pt x="7" y="25"/>
                        <a:pt x="0" y="1"/>
                      </a:cubicBezTo>
                      <a:cubicBezTo>
                        <a:pt x="0" y="1"/>
                        <a:pt x="0" y="1"/>
                        <a:pt x="0"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grpSp>
          <p:nvGrpSpPr>
            <p:cNvPr id="46" name="Gruppieren 45"/>
            <p:cNvGrpSpPr/>
            <p:nvPr/>
          </p:nvGrpSpPr>
          <p:grpSpPr bwMode="gray">
            <a:xfrm>
              <a:off x="10573038" y="3289002"/>
              <a:ext cx="1219199" cy="1274620"/>
              <a:chOff x="10573038" y="3362036"/>
              <a:chExt cx="1219199" cy="1274620"/>
            </a:xfrm>
          </p:grpSpPr>
          <p:sp>
            <p:nvSpPr>
              <p:cNvPr id="30" name="Ellipse 29"/>
              <p:cNvSpPr/>
              <p:nvPr/>
            </p:nvSpPr>
            <p:spPr bwMode="gray">
              <a:xfrm>
                <a:off x="10767002" y="3362036"/>
                <a:ext cx="831273" cy="83127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5" name="Rechteck 34"/>
              <p:cNvSpPr/>
              <p:nvPr/>
            </p:nvSpPr>
            <p:spPr bwMode="gray">
              <a:xfrm>
                <a:off x="10573038"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1600" dirty="0" smtClean="0">
                    <a:solidFill>
                      <a:schemeClr val="tx2"/>
                    </a:solidFill>
                    <a:latin typeface="Bebas Neue" panose="020B0506020202020201" pitchFamily="34" charset="0"/>
                  </a:rPr>
                  <a:t>Placeholder</a:t>
                </a:r>
                <a:endParaRPr lang="en-US" sz="1600" dirty="0">
                  <a:solidFill>
                    <a:schemeClr val="tx2"/>
                  </a:solidFill>
                  <a:latin typeface="Bebas Neue" panose="020B0506020202020201" pitchFamily="34" charset="0"/>
                </a:endParaRPr>
              </a:p>
            </p:txBody>
          </p:sp>
          <p:sp>
            <p:nvSpPr>
              <p:cNvPr id="41" name="METRO ICON - speech 3"/>
              <p:cNvSpPr>
                <a:spLocks noChangeAspect="1" noEditPoints="1"/>
              </p:cNvSpPr>
              <p:nvPr/>
            </p:nvSpPr>
            <p:spPr bwMode="gray">
              <a:xfrm>
                <a:off x="10945389" y="3568133"/>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45" name="Gruppieren 44"/>
            <p:cNvGrpSpPr/>
            <p:nvPr/>
          </p:nvGrpSpPr>
          <p:grpSpPr bwMode="gray">
            <a:xfrm>
              <a:off x="9016037" y="3289002"/>
              <a:ext cx="1219199" cy="1274620"/>
              <a:chOff x="9016037" y="3362036"/>
              <a:chExt cx="1219199" cy="1274620"/>
            </a:xfrm>
          </p:grpSpPr>
          <p:sp>
            <p:nvSpPr>
              <p:cNvPr id="29" name="Ellipse 28"/>
              <p:cNvSpPr/>
              <p:nvPr/>
            </p:nvSpPr>
            <p:spPr bwMode="gray">
              <a:xfrm>
                <a:off x="9210001" y="3362036"/>
                <a:ext cx="831273" cy="83127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4" name="Rechteck 33"/>
              <p:cNvSpPr/>
              <p:nvPr/>
            </p:nvSpPr>
            <p:spPr bwMode="gray">
              <a:xfrm>
                <a:off x="9016037"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1600" dirty="0" smtClean="0">
                    <a:solidFill>
                      <a:schemeClr val="accent6"/>
                    </a:solidFill>
                    <a:latin typeface="Bebas Neue" panose="020B0506020202020201" pitchFamily="34" charset="0"/>
                  </a:rPr>
                  <a:t>Placeholder</a:t>
                </a:r>
                <a:endParaRPr lang="en-US" sz="1600" dirty="0">
                  <a:solidFill>
                    <a:schemeClr val="accent6"/>
                  </a:solidFill>
                  <a:latin typeface="Bebas Neue" panose="020B0506020202020201" pitchFamily="34" charset="0"/>
                </a:endParaRPr>
              </a:p>
            </p:txBody>
          </p:sp>
          <p:sp>
            <p:nvSpPr>
              <p:cNvPr id="42" name="METRO ICON - iphone"/>
              <p:cNvSpPr>
                <a:spLocks noChangeAspect="1" noEditPoints="1"/>
              </p:cNvSpPr>
              <p:nvPr/>
            </p:nvSpPr>
            <p:spPr bwMode="gray">
              <a:xfrm>
                <a:off x="9506212" y="3581533"/>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grpSp>
        <p:nvGrpSpPr>
          <p:cNvPr id="31"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48" name="Rechteck 47"/>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49" name="Gruppieren 48"/>
            <p:cNvGrpSpPr/>
            <p:nvPr/>
          </p:nvGrpSpPr>
          <p:grpSpPr bwMode="gray">
            <a:xfrm>
              <a:off x="9144000" y="569121"/>
              <a:ext cx="297657" cy="962022"/>
              <a:chOff x="9144000" y="569121"/>
              <a:chExt cx="297657" cy="962022"/>
            </a:xfrm>
          </p:grpSpPr>
          <p:cxnSp>
            <p:nvCxnSpPr>
              <p:cNvPr id="50"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51"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52"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403018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hteck 24"/>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19" name="Gruppieren 18"/>
          <p:cNvGrpSpPr/>
          <p:nvPr/>
        </p:nvGrpSpPr>
        <p:grpSpPr bwMode="gray">
          <a:xfrm>
            <a:off x="3756593" y="1516084"/>
            <a:ext cx="4681220" cy="4681220"/>
            <a:chOff x="837906" y="1516084"/>
            <a:chExt cx="4681220" cy="4681220"/>
          </a:xfrm>
        </p:grpSpPr>
        <p:sp>
          <p:nvSpPr>
            <p:cNvPr id="8" name="Kreis 7"/>
            <p:cNvSpPr/>
            <p:nvPr/>
          </p:nvSpPr>
          <p:spPr bwMode="gray">
            <a:xfrm rot="18777418">
              <a:off x="1042471" y="1720650"/>
              <a:ext cx="4272092" cy="4272092"/>
            </a:xfrm>
            <a:prstGeom prst="pie">
              <a:avLst>
                <a:gd name="adj1" fmla="val 12371132"/>
                <a:gd name="adj2" fmla="val 16200000"/>
              </a:avLst>
            </a:prstGeom>
            <a:solidFill>
              <a:schemeClr val="accent6">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nvGrpSpPr>
            <p:cNvPr id="18" name="Gruppieren 17"/>
            <p:cNvGrpSpPr/>
            <p:nvPr/>
          </p:nvGrpSpPr>
          <p:grpSpPr bwMode="gray">
            <a:xfrm>
              <a:off x="837906" y="1516084"/>
              <a:ext cx="4681220" cy="4681220"/>
              <a:chOff x="837906" y="1516084"/>
              <a:chExt cx="4681220" cy="4681220"/>
            </a:xfrm>
          </p:grpSpPr>
          <p:grpSp>
            <p:nvGrpSpPr>
              <p:cNvPr id="17" name="Gruppieren 16"/>
              <p:cNvGrpSpPr/>
              <p:nvPr/>
            </p:nvGrpSpPr>
            <p:grpSpPr bwMode="gray">
              <a:xfrm>
                <a:off x="1397131" y="2075310"/>
                <a:ext cx="3562773" cy="3562773"/>
                <a:chOff x="1397131" y="2075310"/>
                <a:chExt cx="3562773" cy="3562773"/>
              </a:xfrm>
            </p:grpSpPr>
            <p:sp>
              <p:nvSpPr>
                <p:cNvPr id="4" name="Kreis 3"/>
                <p:cNvSpPr/>
                <p:nvPr/>
              </p:nvSpPr>
              <p:spPr bwMode="gray">
                <a:xfrm rot="7380493">
                  <a:off x="1596638" y="2274817"/>
                  <a:ext cx="3163758" cy="3163758"/>
                </a:xfrm>
                <a:prstGeom prst="pie">
                  <a:avLst>
                    <a:gd name="adj1" fmla="val 13407960"/>
                    <a:gd name="adj2" fmla="val 16200000"/>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5" name="Kreis 4"/>
                <p:cNvSpPr/>
                <p:nvPr/>
              </p:nvSpPr>
              <p:spPr bwMode="gray">
                <a:xfrm rot="9775693">
                  <a:off x="1507507" y="2185686"/>
                  <a:ext cx="3342020" cy="3342020"/>
                </a:xfrm>
                <a:prstGeom prst="pie">
                  <a:avLst>
                    <a:gd name="adj1" fmla="val 13705263"/>
                    <a:gd name="adj2" fmla="val 16200000"/>
                  </a:avLst>
                </a:prstGeom>
                <a:solidFill>
                  <a:schemeClr val="accent6">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6" name="Kreis 5"/>
                <p:cNvSpPr/>
                <p:nvPr/>
              </p:nvSpPr>
              <p:spPr bwMode="gray">
                <a:xfrm rot="11457546">
                  <a:off x="1397131" y="2075310"/>
                  <a:ext cx="3562773" cy="3562773"/>
                </a:xfrm>
                <a:prstGeom prst="pie">
                  <a:avLst>
                    <a:gd name="adj1" fmla="val 14365027"/>
                    <a:gd name="adj2" fmla="val 16200000"/>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sp>
            <p:nvSpPr>
              <p:cNvPr id="7" name="Kreis 6"/>
              <p:cNvSpPr/>
              <p:nvPr/>
            </p:nvSpPr>
            <p:spPr bwMode="gray">
              <a:xfrm rot="15154788">
                <a:off x="1242311" y="1920490"/>
                <a:ext cx="3872411" cy="3872411"/>
              </a:xfrm>
              <a:prstGeom prst="pie">
                <a:avLst>
                  <a:gd name="adj1" fmla="val 12371132"/>
                  <a:gd name="adj2" fmla="val 16200000"/>
                </a:avLst>
              </a:prstGeom>
              <a:solidFill>
                <a:schemeClr val="accent6">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9" name="Kreis 8"/>
              <p:cNvSpPr/>
              <p:nvPr/>
            </p:nvSpPr>
            <p:spPr bwMode="gray">
              <a:xfrm rot="218614">
                <a:off x="914310" y="1592489"/>
                <a:ext cx="4528414" cy="4528414"/>
              </a:xfrm>
              <a:prstGeom prst="pie">
                <a:avLst>
                  <a:gd name="adj1" fmla="val 12963394"/>
                  <a:gd name="adj2" fmla="val 16200000"/>
                </a:avLst>
              </a:prstGeom>
              <a:solidFill>
                <a:schemeClr val="accent6">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10" name="Kreis 9"/>
              <p:cNvSpPr/>
              <p:nvPr/>
            </p:nvSpPr>
            <p:spPr bwMode="gray">
              <a:xfrm rot="4952729">
                <a:off x="837906" y="1516084"/>
                <a:ext cx="4681220" cy="4681220"/>
              </a:xfrm>
              <a:prstGeom prst="pie">
                <a:avLst>
                  <a:gd name="adj1" fmla="val 11344899"/>
                  <a:gd name="adj2" fmla="val 16200000"/>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grpSp>
      <p:grpSp>
        <p:nvGrpSpPr>
          <p:cNvPr id="15" name="Gruppieren 14"/>
          <p:cNvGrpSpPr/>
          <p:nvPr/>
        </p:nvGrpSpPr>
        <p:grpSpPr bwMode="gray">
          <a:xfrm>
            <a:off x="8184761" y="1953058"/>
            <a:ext cx="3437132" cy="1903639"/>
            <a:chOff x="8184761" y="1953058"/>
            <a:chExt cx="3437132" cy="1903639"/>
          </a:xfrm>
        </p:grpSpPr>
        <p:cxnSp>
          <p:nvCxnSpPr>
            <p:cNvPr id="11" name="Gerade Verbindung 10"/>
            <p:cNvCxnSpPr/>
            <p:nvPr/>
          </p:nvCxnSpPr>
          <p:spPr bwMode="gray">
            <a:xfrm>
              <a:off x="8184761" y="2799504"/>
              <a:ext cx="3432564"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sp>
          <p:nvSpPr>
            <p:cNvPr id="13" name="Text Box 13"/>
            <p:cNvSpPr txBox="1">
              <a:spLocks noChangeArrowheads="1"/>
            </p:cNvSpPr>
            <p:nvPr/>
          </p:nvSpPr>
          <p:spPr bwMode="gray">
            <a:xfrm>
              <a:off x="8793018" y="1953058"/>
              <a:ext cx="2824307" cy="846446"/>
            </a:xfrm>
            <a:prstGeom prst="rect">
              <a:avLst/>
            </a:prstGeom>
            <a:noFill/>
            <a:ln w="9525" algn="ctr">
              <a:noFill/>
              <a:miter lim="800000"/>
              <a:headEnd/>
              <a:tailEnd/>
            </a:ln>
          </p:spPr>
          <p:txBody>
            <a:bodyPr wrap="square" lIns="0" tIns="0" rIns="0" bIns="0" anchor="b" anchorCtr="0">
              <a:noAutofit/>
            </a:bodyPr>
            <a:lstStyle/>
            <a:p>
              <a:pPr algn="r" defTabSz="801688">
                <a:lnSpc>
                  <a:spcPct val="90000"/>
                </a:lnSpc>
                <a:spcAft>
                  <a:spcPts val="1000"/>
                </a:spcAft>
              </a:pPr>
              <a:r>
                <a:rPr lang="en-US" sz="4000" dirty="0" smtClean="0">
                  <a:solidFill>
                    <a:schemeClr val="accent3"/>
                  </a:solidFill>
                  <a:latin typeface="Bebas Neue" panose="020B0506020202020201" pitchFamily="34" charset="0"/>
                </a:rPr>
                <a:t>Placeholder</a:t>
              </a:r>
              <a:endParaRPr lang="en-US" sz="1600" dirty="0">
                <a:solidFill>
                  <a:schemeClr val="bg1"/>
                </a:solidFill>
                <a:latin typeface="Calibri Light" panose="020F0302020204030204" pitchFamily="34" charset="0"/>
              </a:endParaRPr>
            </a:p>
          </p:txBody>
        </p:sp>
        <p:sp>
          <p:nvSpPr>
            <p:cNvPr id="30" name="Rechteck 29"/>
            <p:cNvSpPr/>
            <p:nvPr/>
          </p:nvSpPr>
          <p:spPr bwMode="gray">
            <a:xfrm>
              <a:off x="8793019" y="2799505"/>
              <a:ext cx="282887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t" anchorCtr="0"/>
            <a:lstStyle/>
            <a:p>
              <a:pPr algn="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grpSp>
      <p:grpSp>
        <p:nvGrpSpPr>
          <p:cNvPr id="14" name="Gruppieren 13"/>
          <p:cNvGrpSpPr/>
          <p:nvPr/>
        </p:nvGrpSpPr>
        <p:grpSpPr bwMode="gray">
          <a:xfrm>
            <a:off x="7342909" y="4085632"/>
            <a:ext cx="4278984" cy="1734083"/>
            <a:chOff x="7342909" y="4085632"/>
            <a:chExt cx="4278984" cy="1734083"/>
          </a:xfrm>
        </p:grpSpPr>
        <p:cxnSp>
          <p:nvCxnSpPr>
            <p:cNvPr id="31" name="Gerade Verbindung 30"/>
            <p:cNvCxnSpPr/>
            <p:nvPr/>
          </p:nvCxnSpPr>
          <p:spPr bwMode="gray">
            <a:xfrm>
              <a:off x="7342909" y="4973269"/>
              <a:ext cx="4274416"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sp>
          <p:nvSpPr>
            <p:cNvPr id="32" name="Text Box 13"/>
            <p:cNvSpPr txBox="1">
              <a:spLocks noChangeArrowheads="1"/>
            </p:cNvSpPr>
            <p:nvPr/>
          </p:nvSpPr>
          <p:spPr bwMode="gray">
            <a:xfrm>
              <a:off x="8793018" y="4973269"/>
              <a:ext cx="2824307" cy="846446"/>
            </a:xfrm>
            <a:prstGeom prst="rect">
              <a:avLst/>
            </a:prstGeom>
            <a:noFill/>
            <a:ln w="9525" algn="ctr">
              <a:noFill/>
              <a:miter lim="800000"/>
              <a:headEnd/>
              <a:tailEnd/>
            </a:ln>
          </p:spPr>
          <p:txBody>
            <a:bodyPr wrap="square" lIns="0" tIns="72000" rIns="0" bIns="0" anchor="t" anchorCtr="0">
              <a:noAutofit/>
            </a:bodyPr>
            <a:lstStyle/>
            <a:p>
              <a:pPr algn="r" defTabSz="801688">
                <a:lnSpc>
                  <a:spcPct val="90000"/>
                </a:lnSpc>
                <a:spcAft>
                  <a:spcPts val="1000"/>
                </a:spcAft>
              </a:pPr>
              <a:r>
                <a:rPr lang="en-US" sz="4000" dirty="0" smtClean="0">
                  <a:solidFill>
                    <a:schemeClr val="accent6">
                      <a:lumMod val="75000"/>
                    </a:schemeClr>
                  </a:solidFill>
                  <a:latin typeface="Bebas Neue" panose="020B0506020202020201" pitchFamily="34" charset="0"/>
                </a:rPr>
                <a:t>Placeholder</a:t>
              </a:r>
              <a:endParaRPr lang="en-US" sz="1600" dirty="0">
                <a:solidFill>
                  <a:schemeClr val="accent6">
                    <a:lumMod val="75000"/>
                  </a:schemeClr>
                </a:solidFill>
                <a:latin typeface="Calibri Light" panose="020F0302020204030204" pitchFamily="34" charset="0"/>
              </a:endParaRPr>
            </a:p>
          </p:txBody>
        </p:sp>
        <p:sp>
          <p:nvSpPr>
            <p:cNvPr id="33" name="Rechteck 32"/>
            <p:cNvSpPr/>
            <p:nvPr/>
          </p:nvSpPr>
          <p:spPr bwMode="gray">
            <a:xfrm>
              <a:off x="8793019" y="4085632"/>
              <a:ext cx="2828874" cy="8876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gn="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grpSp>
      <p:grpSp>
        <p:nvGrpSpPr>
          <p:cNvPr id="3" name="Gruppieren 2"/>
          <p:cNvGrpSpPr/>
          <p:nvPr/>
        </p:nvGrpSpPr>
        <p:grpSpPr bwMode="gray">
          <a:xfrm>
            <a:off x="590550" y="1953058"/>
            <a:ext cx="3658177" cy="1903639"/>
            <a:chOff x="590550" y="1953058"/>
            <a:chExt cx="3658177" cy="1903639"/>
          </a:xfrm>
        </p:grpSpPr>
        <p:sp>
          <p:nvSpPr>
            <p:cNvPr id="35" name="Text Box 13"/>
            <p:cNvSpPr txBox="1">
              <a:spLocks noChangeArrowheads="1"/>
            </p:cNvSpPr>
            <p:nvPr/>
          </p:nvSpPr>
          <p:spPr bwMode="gray">
            <a:xfrm>
              <a:off x="590550" y="1953058"/>
              <a:ext cx="2824307" cy="846446"/>
            </a:xfrm>
            <a:prstGeom prst="rect">
              <a:avLst/>
            </a:prstGeom>
            <a:noFill/>
            <a:ln w="9525" algn="ctr">
              <a:noFill/>
              <a:miter lim="800000"/>
              <a:headEnd/>
              <a:tailEnd/>
            </a:ln>
          </p:spPr>
          <p:txBody>
            <a:bodyPr wrap="square" lIns="0" tIns="0" rIns="0" bIns="0" anchor="b" anchorCtr="0">
              <a:noAutofit/>
            </a:bodyPr>
            <a:lstStyle/>
            <a:p>
              <a:pPr defTabSz="801688">
                <a:lnSpc>
                  <a:spcPct val="90000"/>
                </a:lnSpc>
                <a:spcAft>
                  <a:spcPts val="1000"/>
                </a:spcAft>
              </a:pPr>
              <a:r>
                <a:rPr lang="en-US" sz="4000" dirty="0" smtClean="0">
                  <a:solidFill>
                    <a:schemeClr val="accent3"/>
                  </a:solidFill>
                  <a:latin typeface="Bebas Neue" panose="020B0506020202020201" pitchFamily="34" charset="0"/>
                </a:rPr>
                <a:t>Placeholder</a:t>
              </a:r>
              <a:endParaRPr lang="en-US" sz="1600" dirty="0">
                <a:solidFill>
                  <a:schemeClr val="bg1"/>
                </a:solidFill>
                <a:latin typeface="Calibri Light" panose="020F0302020204030204" pitchFamily="34" charset="0"/>
              </a:endParaRPr>
            </a:p>
          </p:txBody>
        </p:sp>
        <p:sp>
          <p:nvSpPr>
            <p:cNvPr id="36" name="Rechteck 35"/>
            <p:cNvSpPr/>
            <p:nvPr/>
          </p:nvSpPr>
          <p:spPr bwMode="gray">
            <a:xfrm>
              <a:off x="590551" y="2799505"/>
              <a:ext cx="282887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t"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cxnSp>
          <p:nvCxnSpPr>
            <p:cNvPr id="39" name="Gerade Verbindung 38"/>
            <p:cNvCxnSpPr/>
            <p:nvPr/>
          </p:nvCxnSpPr>
          <p:spPr bwMode="gray">
            <a:xfrm flipH="1">
              <a:off x="590551" y="2799504"/>
              <a:ext cx="3658176"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12" name="Gruppieren 11"/>
          <p:cNvGrpSpPr/>
          <p:nvPr/>
        </p:nvGrpSpPr>
        <p:grpSpPr bwMode="gray">
          <a:xfrm>
            <a:off x="590553" y="4085632"/>
            <a:ext cx="3907556" cy="1734083"/>
            <a:chOff x="590553" y="4085632"/>
            <a:chExt cx="3907556" cy="1734083"/>
          </a:xfrm>
        </p:grpSpPr>
        <p:sp>
          <p:nvSpPr>
            <p:cNvPr id="37" name="Text Box 13"/>
            <p:cNvSpPr txBox="1">
              <a:spLocks noChangeArrowheads="1"/>
            </p:cNvSpPr>
            <p:nvPr/>
          </p:nvSpPr>
          <p:spPr bwMode="gray">
            <a:xfrm>
              <a:off x="595118" y="4973269"/>
              <a:ext cx="2824307" cy="846446"/>
            </a:xfrm>
            <a:prstGeom prst="rect">
              <a:avLst/>
            </a:prstGeom>
            <a:noFill/>
            <a:ln w="9525" algn="ctr">
              <a:noFill/>
              <a:miter lim="800000"/>
              <a:headEnd/>
              <a:tailEnd/>
            </a:ln>
          </p:spPr>
          <p:txBody>
            <a:bodyPr wrap="square" lIns="0" tIns="72000" rIns="0" bIns="0" anchor="t" anchorCtr="0">
              <a:noAutofit/>
            </a:bodyPr>
            <a:lstStyle/>
            <a:p>
              <a:pPr defTabSz="801688">
                <a:lnSpc>
                  <a:spcPct val="90000"/>
                </a:lnSpc>
                <a:spcAft>
                  <a:spcPts val="1000"/>
                </a:spcAft>
              </a:pPr>
              <a:r>
                <a:rPr lang="en-US" sz="4000" dirty="0" smtClean="0">
                  <a:solidFill>
                    <a:schemeClr val="accent6">
                      <a:lumMod val="60000"/>
                      <a:lumOff val="40000"/>
                    </a:schemeClr>
                  </a:solidFill>
                  <a:latin typeface="Bebas Neue" panose="020B0506020202020201" pitchFamily="34" charset="0"/>
                </a:rPr>
                <a:t>Placeholder</a:t>
              </a:r>
              <a:endParaRPr lang="en-US" sz="1600" dirty="0">
                <a:solidFill>
                  <a:schemeClr val="accent6">
                    <a:lumMod val="60000"/>
                    <a:lumOff val="40000"/>
                  </a:schemeClr>
                </a:solidFill>
                <a:latin typeface="Calibri Light" panose="020F0302020204030204" pitchFamily="34" charset="0"/>
              </a:endParaRPr>
            </a:p>
          </p:txBody>
        </p:sp>
        <p:sp>
          <p:nvSpPr>
            <p:cNvPr id="38" name="Rechteck 37"/>
            <p:cNvSpPr/>
            <p:nvPr/>
          </p:nvSpPr>
          <p:spPr bwMode="gray">
            <a:xfrm>
              <a:off x="595119" y="4085632"/>
              <a:ext cx="2828874" cy="8876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cxnSp>
          <p:nvCxnSpPr>
            <p:cNvPr id="41" name="Gerade Verbindung 40"/>
            <p:cNvCxnSpPr/>
            <p:nvPr/>
          </p:nvCxnSpPr>
          <p:spPr bwMode="gray">
            <a:xfrm flipH="1">
              <a:off x="590553" y="4973269"/>
              <a:ext cx="3907556"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96563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hteck 17"/>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a:effectLst/>
        </p:spPr>
        <p:txBody>
          <a:bodyPr/>
          <a:lstStyle/>
          <a:p>
            <a:r>
              <a:rPr lang="en-US" dirty="0" smtClean="0"/>
              <a:t>Infographics – Diagrams</a:t>
            </a:r>
            <a:endParaRPr lang="en-US" dirty="0">
              <a:solidFill>
                <a:schemeClr val="bg1"/>
              </a:solidFill>
            </a:endParaRPr>
          </a:p>
        </p:txBody>
      </p:sp>
      <p:graphicFrame>
        <p:nvGraphicFramePr>
          <p:cNvPr id="69" name="Inhaltsplatzhalter 45"/>
          <p:cNvGraphicFramePr>
            <a:graphicFrameLocks/>
          </p:cNvGraphicFramePr>
          <p:nvPr>
            <p:extLst>
              <p:ext uri="{D42A27DB-BD31-4B8C-83A1-F6EECF244321}">
                <p14:modId xmlns:p14="http://schemas.microsoft.com/office/powerpoint/2010/main" val="204491408"/>
              </p:ext>
            </p:extLst>
          </p:nvPr>
        </p:nvGraphicFramePr>
        <p:xfrm>
          <a:off x="3572200" y="1331956"/>
          <a:ext cx="4946797" cy="4787690"/>
        </p:xfrm>
        <a:graphic>
          <a:graphicData uri="http://schemas.openxmlformats.org/drawingml/2006/chart">
            <c:chart xmlns:c="http://schemas.openxmlformats.org/drawingml/2006/chart" xmlns:r="http://schemas.openxmlformats.org/officeDocument/2006/relationships" r:id="rId2"/>
          </a:graphicData>
        </a:graphic>
      </p:graphicFrame>
      <p:sp>
        <p:nvSpPr>
          <p:cNvPr id="71" name="Ellipse 70"/>
          <p:cNvSpPr/>
          <p:nvPr/>
        </p:nvSpPr>
        <p:spPr bwMode="gray">
          <a:xfrm>
            <a:off x="4708158" y="2297100"/>
            <a:ext cx="2772000" cy="2772000"/>
          </a:xfrm>
          <a:prstGeom prst="ellipse">
            <a:avLst/>
          </a:prstGeom>
          <a:solidFill>
            <a:schemeClr val="tx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288000" rtlCol="0" anchor="b" anchorCtr="0"/>
          <a:lstStyle/>
          <a:p>
            <a:pPr algn="ctr">
              <a:lnSpc>
                <a:spcPct val="90000"/>
              </a:lnSpc>
              <a:spcAft>
                <a:spcPts val="1000"/>
              </a:spcAft>
            </a:pPr>
            <a:r>
              <a:rPr lang="en-US" sz="4000" dirty="0" smtClean="0">
                <a:solidFill>
                  <a:schemeClr val="bg1"/>
                </a:solidFill>
                <a:latin typeface="Bebas Neue" panose="020B0506020202020201" pitchFamily="34" charset="0"/>
              </a:rPr>
              <a:t>Placeholder</a:t>
            </a:r>
          </a:p>
        </p:txBody>
      </p:sp>
      <p:grpSp>
        <p:nvGrpSpPr>
          <p:cNvPr id="72" name="METRO ICON - person 3"/>
          <p:cNvGrpSpPr>
            <a:grpSpLocks noChangeAspect="1"/>
          </p:cNvGrpSpPr>
          <p:nvPr/>
        </p:nvGrpSpPr>
        <p:grpSpPr bwMode="gray">
          <a:xfrm>
            <a:off x="5445019" y="2857741"/>
            <a:ext cx="1298278" cy="798010"/>
            <a:chOff x="3188782" y="3518523"/>
            <a:chExt cx="612115" cy="376248"/>
          </a:xfrm>
          <a:solidFill>
            <a:schemeClr val="tx2">
              <a:lumMod val="50000"/>
            </a:schemeClr>
          </a:solidFill>
        </p:grpSpPr>
        <p:sp>
          <p:nvSpPr>
            <p:cNvPr id="73" name="Freeform 21"/>
            <p:cNvSpPr>
              <a:spLocks/>
            </p:cNvSpPr>
            <p:nvPr/>
          </p:nvSpPr>
          <p:spPr bwMode="gray">
            <a:xfrm>
              <a:off x="3334629" y="3518523"/>
              <a:ext cx="327399" cy="376248"/>
            </a:xfrm>
            <a:custGeom>
              <a:avLst/>
              <a:gdLst>
                <a:gd name="T0" fmla="*/ 175 w 237"/>
                <a:gd name="T1" fmla="*/ 191 h 271"/>
                <a:gd name="T2" fmla="*/ 130 w 237"/>
                <a:gd name="T3" fmla="*/ 145 h 271"/>
                <a:gd name="T4" fmla="*/ 145 w 237"/>
                <a:gd name="T5" fmla="*/ 110 h 271"/>
                <a:gd name="T6" fmla="*/ 157 w 237"/>
                <a:gd name="T7" fmla="*/ 86 h 271"/>
                <a:gd name="T8" fmla="*/ 153 w 237"/>
                <a:gd name="T9" fmla="*/ 73 h 271"/>
                <a:gd name="T10" fmla="*/ 156 w 237"/>
                <a:gd name="T11" fmla="*/ 49 h 271"/>
                <a:gd name="T12" fmla="*/ 101 w 237"/>
                <a:gd name="T13" fmla="*/ 0 h 271"/>
                <a:gd name="T14" fmla="*/ 46 w 237"/>
                <a:gd name="T15" fmla="*/ 49 h 271"/>
                <a:gd name="T16" fmla="*/ 50 w 237"/>
                <a:gd name="T17" fmla="*/ 73 h 271"/>
                <a:gd name="T18" fmla="*/ 46 w 237"/>
                <a:gd name="T19" fmla="*/ 86 h 271"/>
                <a:gd name="T20" fmla="*/ 58 w 237"/>
                <a:gd name="T21" fmla="*/ 110 h 271"/>
                <a:gd name="T22" fmla="*/ 73 w 237"/>
                <a:gd name="T23" fmla="*/ 145 h 271"/>
                <a:gd name="T24" fmla="*/ 28 w 237"/>
                <a:gd name="T25" fmla="*/ 191 h 271"/>
                <a:gd name="T26" fmla="*/ 0 w 237"/>
                <a:gd name="T27" fmla="*/ 215 h 271"/>
                <a:gd name="T28" fmla="*/ 0 w 237"/>
                <a:gd name="T29" fmla="*/ 271 h 271"/>
                <a:gd name="T30" fmla="*/ 237 w 237"/>
                <a:gd name="T31" fmla="*/ 271 h 271"/>
                <a:gd name="T32" fmla="*/ 237 w 237"/>
                <a:gd name="T33" fmla="*/ 229 h 271"/>
                <a:gd name="T34" fmla="*/ 175 w 237"/>
                <a:gd name="T35" fmla="*/ 19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271">
                  <a:moveTo>
                    <a:pt x="175" y="191"/>
                  </a:moveTo>
                  <a:cubicBezTo>
                    <a:pt x="141" y="178"/>
                    <a:pt x="130" y="167"/>
                    <a:pt x="130" y="145"/>
                  </a:cubicBezTo>
                  <a:cubicBezTo>
                    <a:pt x="130" y="130"/>
                    <a:pt x="140" y="135"/>
                    <a:pt x="145" y="110"/>
                  </a:cubicBezTo>
                  <a:cubicBezTo>
                    <a:pt x="146" y="99"/>
                    <a:pt x="156" y="110"/>
                    <a:pt x="157" y="86"/>
                  </a:cubicBezTo>
                  <a:cubicBezTo>
                    <a:pt x="157" y="76"/>
                    <a:pt x="153" y="73"/>
                    <a:pt x="153" y="73"/>
                  </a:cubicBezTo>
                  <a:cubicBezTo>
                    <a:pt x="153" y="73"/>
                    <a:pt x="155" y="60"/>
                    <a:pt x="156" y="49"/>
                  </a:cubicBezTo>
                  <a:cubicBezTo>
                    <a:pt x="157" y="35"/>
                    <a:pt x="149" y="0"/>
                    <a:pt x="101" y="0"/>
                  </a:cubicBezTo>
                  <a:cubicBezTo>
                    <a:pt x="54" y="0"/>
                    <a:pt x="46" y="35"/>
                    <a:pt x="46" y="49"/>
                  </a:cubicBezTo>
                  <a:cubicBezTo>
                    <a:pt x="48" y="60"/>
                    <a:pt x="50" y="73"/>
                    <a:pt x="50" y="73"/>
                  </a:cubicBezTo>
                  <a:cubicBezTo>
                    <a:pt x="50" y="73"/>
                    <a:pt x="46" y="76"/>
                    <a:pt x="46" y="86"/>
                  </a:cubicBezTo>
                  <a:cubicBezTo>
                    <a:pt x="47" y="110"/>
                    <a:pt x="56" y="99"/>
                    <a:pt x="58" y="110"/>
                  </a:cubicBezTo>
                  <a:cubicBezTo>
                    <a:pt x="62" y="135"/>
                    <a:pt x="73" y="130"/>
                    <a:pt x="73" y="145"/>
                  </a:cubicBezTo>
                  <a:cubicBezTo>
                    <a:pt x="73" y="167"/>
                    <a:pt x="62" y="178"/>
                    <a:pt x="28" y="191"/>
                  </a:cubicBezTo>
                  <a:cubicBezTo>
                    <a:pt x="18" y="194"/>
                    <a:pt x="0" y="201"/>
                    <a:pt x="0" y="215"/>
                  </a:cubicBezTo>
                  <a:cubicBezTo>
                    <a:pt x="0" y="271"/>
                    <a:pt x="0" y="271"/>
                    <a:pt x="0" y="271"/>
                  </a:cubicBezTo>
                  <a:cubicBezTo>
                    <a:pt x="237" y="271"/>
                    <a:pt x="237" y="271"/>
                    <a:pt x="237" y="271"/>
                  </a:cubicBezTo>
                  <a:cubicBezTo>
                    <a:pt x="237" y="271"/>
                    <a:pt x="237" y="238"/>
                    <a:pt x="237" y="229"/>
                  </a:cubicBezTo>
                  <a:cubicBezTo>
                    <a:pt x="237" y="216"/>
                    <a:pt x="209" y="204"/>
                    <a:pt x="175" y="191"/>
                  </a:cubicBezTo>
                  <a:close/>
                </a:path>
              </a:pathLst>
            </a:cu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74" name="Freeform 21"/>
            <p:cNvSpPr>
              <a:spLocks/>
            </p:cNvSpPr>
            <p:nvPr/>
          </p:nvSpPr>
          <p:spPr bwMode="gray">
            <a:xfrm>
              <a:off x="3597362" y="3572605"/>
              <a:ext cx="203535" cy="322166"/>
            </a:xfrm>
            <a:custGeom>
              <a:avLst/>
              <a:gdLst>
                <a:gd name="T0" fmla="*/ 97 w 147"/>
                <a:gd name="T1" fmla="*/ 143 h 232"/>
                <a:gd name="T2" fmla="*/ 64 w 147"/>
                <a:gd name="T3" fmla="*/ 109 h 232"/>
                <a:gd name="T4" fmla="*/ 75 w 147"/>
                <a:gd name="T5" fmla="*/ 82 h 232"/>
                <a:gd name="T6" fmla="*/ 84 w 147"/>
                <a:gd name="T7" fmla="*/ 64 h 232"/>
                <a:gd name="T8" fmla="*/ 81 w 147"/>
                <a:gd name="T9" fmla="*/ 55 h 232"/>
                <a:gd name="T10" fmla="*/ 84 w 147"/>
                <a:gd name="T11" fmla="*/ 37 h 232"/>
                <a:gd name="T12" fmla="*/ 42 w 147"/>
                <a:gd name="T13" fmla="*/ 0 h 232"/>
                <a:gd name="T14" fmla="*/ 1 w 147"/>
                <a:gd name="T15" fmla="*/ 37 h 232"/>
                <a:gd name="T16" fmla="*/ 4 w 147"/>
                <a:gd name="T17" fmla="*/ 55 h 232"/>
                <a:gd name="T18" fmla="*/ 0 w 147"/>
                <a:gd name="T19" fmla="*/ 64 h 232"/>
                <a:gd name="T20" fmla="*/ 10 w 147"/>
                <a:gd name="T21" fmla="*/ 82 h 232"/>
                <a:gd name="T22" fmla="*/ 21 w 147"/>
                <a:gd name="T23" fmla="*/ 109 h 232"/>
                <a:gd name="T24" fmla="*/ 7 w 147"/>
                <a:gd name="T25" fmla="*/ 134 h 232"/>
                <a:gd name="T26" fmla="*/ 70 w 147"/>
                <a:gd name="T27" fmla="*/ 187 h 232"/>
                <a:gd name="T28" fmla="*/ 70 w 147"/>
                <a:gd name="T29" fmla="*/ 232 h 232"/>
                <a:gd name="T30" fmla="*/ 147 w 147"/>
                <a:gd name="T31" fmla="*/ 232 h 232"/>
                <a:gd name="T32" fmla="*/ 142 w 147"/>
                <a:gd name="T33" fmla="*/ 168 h 232"/>
                <a:gd name="T34" fmla="*/ 97 w 147"/>
                <a:gd name="T35" fmla="*/ 14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7" h="232">
                  <a:moveTo>
                    <a:pt x="97" y="143"/>
                  </a:moveTo>
                  <a:cubicBezTo>
                    <a:pt x="72" y="133"/>
                    <a:pt x="64" y="126"/>
                    <a:pt x="64" y="109"/>
                  </a:cubicBezTo>
                  <a:cubicBezTo>
                    <a:pt x="64" y="98"/>
                    <a:pt x="72" y="101"/>
                    <a:pt x="75" y="82"/>
                  </a:cubicBezTo>
                  <a:cubicBezTo>
                    <a:pt x="76" y="74"/>
                    <a:pt x="84" y="82"/>
                    <a:pt x="84" y="64"/>
                  </a:cubicBezTo>
                  <a:cubicBezTo>
                    <a:pt x="84" y="57"/>
                    <a:pt x="81" y="55"/>
                    <a:pt x="81" y="55"/>
                  </a:cubicBezTo>
                  <a:cubicBezTo>
                    <a:pt x="81" y="55"/>
                    <a:pt x="83" y="44"/>
                    <a:pt x="84" y="37"/>
                  </a:cubicBezTo>
                  <a:cubicBezTo>
                    <a:pt x="84" y="27"/>
                    <a:pt x="78" y="0"/>
                    <a:pt x="42" y="0"/>
                  </a:cubicBezTo>
                  <a:cubicBezTo>
                    <a:pt x="8" y="0"/>
                    <a:pt x="0" y="27"/>
                    <a:pt x="1" y="37"/>
                  </a:cubicBezTo>
                  <a:cubicBezTo>
                    <a:pt x="2" y="44"/>
                    <a:pt x="4" y="55"/>
                    <a:pt x="4" y="55"/>
                  </a:cubicBezTo>
                  <a:cubicBezTo>
                    <a:pt x="4" y="55"/>
                    <a:pt x="0" y="57"/>
                    <a:pt x="0" y="64"/>
                  </a:cubicBezTo>
                  <a:cubicBezTo>
                    <a:pt x="2" y="82"/>
                    <a:pt x="8" y="74"/>
                    <a:pt x="10" y="82"/>
                  </a:cubicBezTo>
                  <a:cubicBezTo>
                    <a:pt x="13" y="101"/>
                    <a:pt x="21" y="98"/>
                    <a:pt x="21" y="109"/>
                  </a:cubicBezTo>
                  <a:cubicBezTo>
                    <a:pt x="21" y="120"/>
                    <a:pt x="17" y="128"/>
                    <a:pt x="7" y="134"/>
                  </a:cubicBezTo>
                  <a:cubicBezTo>
                    <a:pt x="62" y="159"/>
                    <a:pt x="70" y="164"/>
                    <a:pt x="70" y="187"/>
                  </a:cubicBezTo>
                  <a:cubicBezTo>
                    <a:pt x="70" y="232"/>
                    <a:pt x="70" y="232"/>
                    <a:pt x="70" y="232"/>
                  </a:cubicBezTo>
                  <a:cubicBezTo>
                    <a:pt x="147" y="232"/>
                    <a:pt x="147" y="232"/>
                    <a:pt x="147" y="232"/>
                  </a:cubicBezTo>
                  <a:cubicBezTo>
                    <a:pt x="147" y="232"/>
                    <a:pt x="146" y="174"/>
                    <a:pt x="142" y="168"/>
                  </a:cubicBezTo>
                  <a:cubicBezTo>
                    <a:pt x="137" y="159"/>
                    <a:pt x="123" y="153"/>
                    <a:pt x="97" y="143"/>
                  </a:cubicBezTo>
                  <a:close/>
                </a:path>
              </a:pathLst>
            </a:cu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75" name="Freeform 21"/>
            <p:cNvSpPr>
              <a:spLocks/>
            </p:cNvSpPr>
            <p:nvPr/>
          </p:nvSpPr>
          <p:spPr bwMode="gray">
            <a:xfrm>
              <a:off x="3188782" y="3572605"/>
              <a:ext cx="201790" cy="322166"/>
            </a:xfrm>
            <a:custGeom>
              <a:avLst/>
              <a:gdLst>
                <a:gd name="T0" fmla="*/ 50 w 146"/>
                <a:gd name="T1" fmla="*/ 143 h 232"/>
                <a:gd name="T2" fmla="*/ 83 w 146"/>
                <a:gd name="T3" fmla="*/ 109 h 232"/>
                <a:gd name="T4" fmla="*/ 72 w 146"/>
                <a:gd name="T5" fmla="*/ 82 h 232"/>
                <a:gd name="T6" fmla="*/ 62 w 146"/>
                <a:gd name="T7" fmla="*/ 64 h 232"/>
                <a:gd name="T8" fmla="*/ 66 w 146"/>
                <a:gd name="T9" fmla="*/ 55 h 232"/>
                <a:gd name="T10" fmla="*/ 63 w 146"/>
                <a:gd name="T11" fmla="*/ 37 h 232"/>
                <a:gd name="T12" fmla="*/ 104 w 146"/>
                <a:gd name="T13" fmla="*/ 0 h 232"/>
                <a:gd name="T14" fmla="*/ 146 w 146"/>
                <a:gd name="T15" fmla="*/ 37 h 232"/>
                <a:gd name="T16" fmla="*/ 142 w 146"/>
                <a:gd name="T17" fmla="*/ 55 h 232"/>
                <a:gd name="T18" fmla="*/ 146 w 146"/>
                <a:gd name="T19" fmla="*/ 64 h 232"/>
                <a:gd name="T20" fmla="*/ 137 w 146"/>
                <a:gd name="T21" fmla="*/ 82 h 232"/>
                <a:gd name="T22" fmla="*/ 126 w 146"/>
                <a:gd name="T23" fmla="*/ 109 h 232"/>
                <a:gd name="T24" fmla="*/ 140 w 146"/>
                <a:gd name="T25" fmla="*/ 134 h 232"/>
                <a:gd name="T26" fmla="*/ 77 w 146"/>
                <a:gd name="T27" fmla="*/ 187 h 232"/>
                <a:gd name="T28" fmla="*/ 77 w 146"/>
                <a:gd name="T29" fmla="*/ 232 h 232"/>
                <a:gd name="T30" fmla="*/ 0 w 146"/>
                <a:gd name="T31" fmla="*/ 232 h 232"/>
                <a:gd name="T32" fmla="*/ 5 w 146"/>
                <a:gd name="T33" fmla="*/ 168 h 232"/>
                <a:gd name="T34" fmla="*/ 50 w 146"/>
                <a:gd name="T35" fmla="*/ 14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6" h="232">
                  <a:moveTo>
                    <a:pt x="50" y="143"/>
                  </a:moveTo>
                  <a:cubicBezTo>
                    <a:pt x="75" y="133"/>
                    <a:pt x="83" y="126"/>
                    <a:pt x="83" y="109"/>
                  </a:cubicBezTo>
                  <a:cubicBezTo>
                    <a:pt x="83" y="98"/>
                    <a:pt x="75" y="101"/>
                    <a:pt x="72" y="82"/>
                  </a:cubicBezTo>
                  <a:cubicBezTo>
                    <a:pt x="70" y="74"/>
                    <a:pt x="63" y="82"/>
                    <a:pt x="62" y="64"/>
                  </a:cubicBezTo>
                  <a:cubicBezTo>
                    <a:pt x="62" y="57"/>
                    <a:pt x="66" y="55"/>
                    <a:pt x="66" y="55"/>
                  </a:cubicBezTo>
                  <a:cubicBezTo>
                    <a:pt x="66" y="55"/>
                    <a:pt x="64" y="44"/>
                    <a:pt x="63" y="37"/>
                  </a:cubicBezTo>
                  <a:cubicBezTo>
                    <a:pt x="62" y="27"/>
                    <a:pt x="69" y="0"/>
                    <a:pt x="104" y="0"/>
                  </a:cubicBezTo>
                  <a:cubicBezTo>
                    <a:pt x="139" y="0"/>
                    <a:pt x="146" y="27"/>
                    <a:pt x="146" y="37"/>
                  </a:cubicBezTo>
                  <a:cubicBezTo>
                    <a:pt x="145" y="44"/>
                    <a:pt x="142" y="55"/>
                    <a:pt x="142" y="55"/>
                  </a:cubicBezTo>
                  <a:cubicBezTo>
                    <a:pt x="142" y="55"/>
                    <a:pt x="146" y="57"/>
                    <a:pt x="146" y="64"/>
                  </a:cubicBezTo>
                  <a:cubicBezTo>
                    <a:pt x="145" y="82"/>
                    <a:pt x="138" y="74"/>
                    <a:pt x="137" y="82"/>
                  </a:cubicBezTo>
                  <a:cubicBezTo>
                    <a:pt x="134" y="101"/>
                    <a:pt x="126" y="98"/>
                    <a:pt x="126" y="109"/>
                  </a:cubicBezTo>
                  <a:cubicBezTo>
                    <a:pt x="126" y="120"/>
                    <a:pt x="130" y="128"/>
                    <a:pt x="140" y="134"/>
                  </a:cubicBezTo>
                  <a:cubicBezTo>
                    <a:pt x="85" y="159"/>
                    <a:pt x="77" y="164"/>
                    <a:pt x="77" y="187"/>
                  </a:cubicBezTo>
                  <a:cubicBezTo>
                    <a:pt x="77" y="232"/>
                    <a:pt x="77" y="232"/>
                    <a:pt x="77" y="232"/>
                  </a:cubicBezTo>
                  <a:cubicBezTo>
                    <a:pt x="0" y="232"/>
                    <a:pt x="0" y="232"/>
                    <a:pt x="0" y="232"/>
                  </a:cubicBezTo>
                  <a:cubicBezTo>
                    <a:pt x="0" y="232"/>
                    <a:pt x="1" y="174"/>
                    <a:pt x="5" y="168"/>
                  </a:cubicBezTo>
                  <a:cubicBezTo>
                    <a:pt x="10" y="159"/>
                    <a:pt x="24" y="153"/>
                    <a:pt x="50" y="143"/>
                  </a:cubicBezTo>
                  <a:close/>
                </a:path>
              </a:pathLst>
            </a:cu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3" name="Gruppieren 2"/>
          <p:cNvGrpSpPr/>
          <p:nvPr/>
        </p:nvGrpSpPr>
        <p:grpSpPr bwMode="gray">
          <a:xfrm>
            <a:off x="590550" y="1953058"/>
            <a:ext cx="3501159" cy="1903639"/>
            <a:chOff x="590550" y="1953058"/>
            <a:chExt cx="3501159" cy="1903639"/>
          </a:xfrm>
        </p:grpSpPr>
        <p:cxnSp>
          <p:nvCxnSpPr>
            <p:cNvPr id="83" name="Gerade Verbindung 82"/>
            <p:cNvCxnSpPr/>
            <p:nvPr/>
          </p:nvCxnSpPr>
          <p:spPr bwMode="gray">
            <a:xfrm flipH="1">
              <a:off x="590551" y="2799504"/>
              <a:ext cx="3501158"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sp>
          <p:nvSpPr>
            <p:cNvPr id="85" name="Text Box 13"/>
            <p:cNvSpPr txBox="1">
              <a:spLocks noChangeArrowheads="1"/>
            </p:cNvSpPr>
            <p:nvPr/>
          </p:nvSpPr>
          <p:spPr bwMode="gray">
            <a:xfrm>
              <a:off x="590550" y="1953058"/>
              <a:ext cx="2824307" cy="846446"/>
            </a:xfrm>
            <a:prstGeom prst="rect">
              <a:avLst/>
            </a:prstGeom>
            <a:noFill/>
            <a:ln w="9525" algn="ctr">
              <a:noFill/>
              <a:miter lim="800000"/>
              <a:headEnd/>
              <a:tailEnd/>
            </a:ln>
          </p:spPr>
          <p:txBody>
            <a:bodyPr wrap="square" lIns="0" tIns="0" rIns="0" bIns="0" anchor="b" anchorCtr="0">
              <a:noAutofit/>
            </a:bodyPr>
            <a:lstStyle/>
            <a:p>
              <a:pPr defTabSz="801688">
                <a:lnSpc>
                  <a:spcPct val="90000"/>
                </a:lnSpc>
                <a:spcAft>
                  <a:spcPts val="1000"/>
                </a:spcAft>
              </a:pPr>
              <a:r>
                <a:rPr lang="en-US" sz="4000" dirty="0" smtClean="0">
                  <a:solidFill>
                    <a:schemeClr val="bg1"/>
                  </a:solidFill>
                  <a:latin typeface="Bebas Neue" panose="020B0506020202020201" pitchFamily="34" charset="0"/>
                </a:rPr>
                <a:t>Placeholder</a:t>
              </a:r>
              <a:endParaRPr lang="en-US" sz="1600" dirty="0">
                <a:solidFill>
                  <a:schemeClr val="bg1"/>
                </a:solidFill>
                <a:latin typeface="Calibri Light" panose="020F0302020204030204" pitchFamily="34" charset="0"/>
              </a:endParaRPr>
            </a:p>
          </p:txBody>
        </p:sp>
        <p:sp>
          <p:nvSpPr>
            <p:cNvPr id="86" name="Rechteck 85"/>
            <p:cNvSpPr/>
            <p:nvPr/>
          </p:nvSpPr>
          <p:spPr bwMode="gray">
            <a:xfrm>
              <a:off x="590551" y="2799505"/>
              <a:ext cx="282887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t"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grpSp>
      <p:grpSp>
        <p:nvGrpSpPr>
          <p:cNvPr id="4" name="Gruppieren 3"/>
          <p:cNvGrpSpPr/>
          <p:nvPr/>
        </p:nvGrpSpPr>
        <p:grpSpPr bwMode="gray">
          <a:xfrm>
            <a:off x="8118764" y="1953058"/>
            <a:ext cx="3503129" cy="1903639"/>
            <a:chOff x="8118764" y="1953058"/>
            <a:chExt cx="3503129" cy="1903639"/>
          </a:xfrm>
        </p:grpSpPr>
        <p:sp>
          <p:nvSpPr>
            <p:cNvPr id="76" name="Text Box 13"/>
            <p:cNvSpPr txBox="1">
              <a:spLocks noChangeArrowheads="1"/>
            </p:cNvSpPr>
            <p:nvPr/>
          </p:nvSpPr>
          <p:spPr bwMode="gray">
            <a:xfrm>
              <a:off x="8793018" y="1953058"/>
              <a:ext cx="2824307" cy="846446"/>
            </a:xfrm>
            <a:prstGeom prst="rect">
              <a:avLst/>
            </a:prstGeom>
            <a:noFill/>
            <a:ln w="9525" algn="ctr">
              <a:noFill/>
              <a:miter lim="800000"/>
              <a:headEnd/>
              <a:tailEnd/>
            </a:ln>
          </p:spPr>
          <p:txBody>
            <a:bodyPr wrap="square" lIns="0" tIns="0" rIns="0" bIns="0" anchor="b" anchorCtr="0">
              <a:noAutofit/>
            </a:bodyPr>
            <a:lstStyle/>
            <a:p>
              <a:pPr algn="r" defTabSz="801688">
                <a:lnSpc>
                  <a:spcPct val="90000"/>
                </a:lnSpc>
                <a:spcAft>
                  <a:spcPts val="1000"/>
                </a:spcAft>
              </a:pPr>
              <a:r>
                <a:rPr lang="en-US" sz="4000" dirty="0" smtClean="0">
                  <a:solidFill>
                    <a:schemeClr val="bg1"/>
                  </a:solidFill>
                  <a:latin typeface="Bebas Neue" panose="020B0506020202020201" pitchFamily="34" charset="0"/>
                </a:rPr>
                <a:t>Placeholder</a:t>
              </a:r>
              <a:endParaRPr lang="en-US" sz="1600" dirty="0">
                <a:solidFill>
                  <a:schemeClr val="bg1"/>
                </a:solidFill>
                <a:latin typeface="Calibri Light" panose="020F0302020204030204" pitchFamily="34" charset="0"/>
              </a:endParaRPr>
            </a:p>
          </p:txBody>
        </p:sp>
        <p:sp>
          <p:nvSpPr>
            <p:cNvPr id="77" name="Rechteck 76"/>
            <p:cNvSpPr/>
            <p:nvPr/>
          </p:nvSpPr>
          <p:spPr bwMode="gray">
            <a:xfrm>
              <a:off x="8793019" y="2799505"/>
              <a:ext cx="282887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t" anchorCtr="0"/>
            <a:lstStyle/>
            <a:p>
              <a:pPr algn="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cxnSp>
          <p:nvCxnSpPr>
            <p:cNvPr id="87" name="Gerade Verbindung 86"/>
            <p:cNvCxnSpPr/>
            <p:nvPr/>
          </p:nvCxnSpPr>
          <p:spPr bwMode="gray">
            <a:xfrm>
              <a:off x="8118764" y="2799504"/>
              <a:ext cx="3498561"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5" name="Gruppieren 4"/>
          <p:cNvGrpSpPr/>
          <p:nvPr/>
        </p:nvGrpSpPr>
        <p:grpSpPr bwMode="gray">
          <a:xfrm>
            <a:off x="7906327" y="4085632"/>
            <a:ext cx="3715566" cy="1734083"/>
            <a:chOff x="7906327" y="4085632"/>
            <a:chExt cx="3715566" cy="1734083"/>
          </a:xfrm>
        </p:grpSpPr>
        <p:sp>
          <p:nvSpPr>
            <p:cNvPr id="78" name="Text Box 13"/>
            <p:cNvSpPr txBox="1">
              <a:spLocks noChangeArrowheads="1"/>
            </p:cNvSpPr>
            <p:nvPr/>
          </p:nvSpPr>
          <p:spPr bwMode="gray">
            <a:xfrm>
              <a:off x="8793018" y="4973269"/>
              <a:ext cx="2824307" cy="846446"/>
            </a:xfrm>
            <a:prstGeom prst="rect">
              <a:avLst/>
            </a:prstGeom>
            <a:noFill/>
            <a:ln w="9525" algn="ctr">
              <a:noFill/>
              <a:miter lim="800000"/>
              <a:headEnd/>
              <a:tailEnd/>
            </a:ln>
          </p:spPr>
          <p:txBody>
            <a:bodyPr wrap="square" lIns="0" tIns="72000" rIns="0" bIns="0" anchor="t" anchorCtr="0">
              <a:noAutofit/>
            </a:bodyPr>
            <a:lstStyle/>
            <a:p>
              <a:pPr algn="r" defTabSz="801688">
                <a:lnSpc>
                  <a:spcPct val="90000"/>
                </a:lnSpc>
                <a:spcAft>
                  <a:spcPts val="1000"/>
                </a:spcAft>
              </a:pPr>
              <a:r>
                <a:rPr lang="en-US" sz="4000" dirty="0" smtClean="0">
                  <a:solidFill>
                    <a:schemeClr val="bg1"/>
                  </a:solidFill>
                  <a:latin typeface="Bebas Neue" panose="020B0506020202020201" pitchFamily="34" charset="0"/>
                </a:rPr>
                <a:t>Placeholder</a:t>
              </a:r>
              <a:endParaRPr lang="en-US" sz="1600" dirty="0">
                <a:solidFill>
                  <a:schemeClr val="bg1"/>
                </a:solidFill>
                <a:latin typeface="Calibri Light" panose="020F0302020204030204" pitchFamily="34" charset="0"/>
              </a:endParaRPr>
            </a:p>
          </p:txBody>
        </p:sp>
        <p:sp>
          <p:nvSpPr>
            <p:cNvPr id="79" name="Rechteck 78"/>
            <p:cNvSpPr/>
            <p:nvPr/>
          </p:nvSpPr>
          <p:spPr bwMode="gray">
            <a:xfrm>
              <a:off x="8793019" y="4085632"/>
              <a:ext cx="2828874" cy="8876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gn="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cxnSp>
          <p:nvCxnSpPr>
            <p:cNvPr id="88" name="Gerade Verbindung 87"/>
            <p:cNvCxnSpPr/>
            <p:nvPr/>
          </p:nvCxnSpPr>
          <p:spPr bwMode="gray">
            <a:xfrm>
              <a:off x="7906327" y="4973269"/>
              <a:ext cx="3710998"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22"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23" name="Rechteck 2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4" name="Gruppieren 23"/>
            <p:cNvGrpSpPr/>
            <p:nvPr/>
          </p:nvGrpSpPr>
          <p:grpSpPr bwMode="gray">
            <a:xfrm>
              <a:off x="9144000" y="569121"/>
              <a:ext cx="297657" cy="962022"/>
              <a:chOff x="9144000" y="569121"/>
              <a:chExt cx="297657" cy="962022"/>
            </a:xfrm>
          </p:grpSpPr>
          <p:cxnSp>
            <p:nvCxnSpPr>
              <p:cNvPr id="25"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6"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7"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685304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hteck 2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pSp>
        <p:nvGrpSpPr>
          <p:cNvPr id="20" name="Gruppieren 19"/>
          <p:cNvGrpSpPr/>
          <p:nvPr/>
        </p:nvGrpSpPr>
        <p:grpSpPr>
          <a:xfrm>
            <a:off x="3788868" y="1729528"/>
            <a:ext cx="4614266" cy="3723164"/>
            <a:chOff x="3788868" y="1729528"/>
            <a:chExt cx="4614266" cy="3723164"/>
          </a:xfrm>
        </p:grpSpPr>
        <p:sp>
          <p:nvSpPr>
            <p:cNvPr id="3" name="Ellipse 2"/>
            <p:cNvSpPr/>
            <p:nvPr/>
          </p:nvSpPr>
          <p:spPr>
            <a:xfrm>
              <a:off x="4324709" y="1910110"/>
              <a:ext cx="3542582" cy="3542582"/>
            </a:xfrm>
            <a:prstGeom prst="ellipse">
              <a:avLst/>
            </a:prstGeom>
            <a:solidFill>
              <a:schemeClr val="bg1"/>
            </a:solidFill>
            <a:ln w="12700">
              <a:solidFill>
                <a:schemeClr val="tx2">
                  <a:lumMod val="60000"/>
                  <a:lumOff val="4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tIns="252000" rtlCol="0" anchor="t"/>
            <a:lstStyle/>
            <a:p>
              <a:pPr algn="ctr">
                <a:lnSpc>
                  <a:spcPct val="90000"/>
                </a:lnSpc>
                <a:spcAft>
                  <a:spcPts val="1000"/>
                </a:spcAft>
              </a:pPr>
              <a:endParaRPr lang="en-US" sz="150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p:txBody>
        </p:sp>
        <p:graphicFrame>
          <p:nvGraphicFramePr>
            <p:cNvPr id="4" name="Diagramm 3"/>
            <p:cNvGraphicFramePr/>
            <p:nvPr>
              <p:extLst>
                <p:ext uri="{D42A27DB-BD31-4B8C-83A1-F6EECF244321}">
                  <p14:modId xmlns:p14="http://schemas.microsoft.com/office/powerpoint/2010/main" val="429316936"/>
                </p:ext>
              </p:extLst>
            </p:nvPr>
          </p:nvGraphicFramePr>
          <p:xfrm>
            <a:off x="3788868" y="2147977"/>
            <a:ext cx="4614266" cy="3066850"/>
          </p:xfrm>
          <a:graphic>
            <a:graphicData uri="http://schemas.openxmlformats.org/drawingml/2006/chart">
              <c:chart xmlns:c="http://schemas.openxmlformats.org/drawingml/2006/chart" xmlns:r="http://schemas.openxmlformats.org/officeDocument/2006/relationships" r:id="rId2"/>
            </a:graphicData>
          </a:graphic>
        </p:graphicFrame>
        <p:sp>
          <p:nvSpPr>
            <p:cNvPr id="5" name="Ellipse 4"/>
            <p:cNvSpPr/>
            <p:nvPr/>
          </p:nvSpPr>
          <p:spPr>
            <a:xfrm>
              <a:off x="4742146" y="4829751"/>
              <a:ext cx="540000" cy="5400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400" b="1" dirty="0" smtClean="0">
                  <a:latin typeface="Calibri" panose="020F0502020204030204" pitchFamily="34" charset="0"/>
                  <a:ea typeface="Open Sans Light" panose="020B0306030504020204" pitchFamily="34" charset="0"/>
                  <a:cs typeface="Open Sans Light" panose="020B0306030504020204" pitchFamily="34" charset="0"/>
                </a:rPr>
                <a:t>20%</a:t>
              </a:r>
              <a:endParaRPr lang="en-US" sz="1400" b="1" dirty="0">
                <a:latin typeface="Calibri" panose="020F0502020204030204" pitchFamily="34" charset="0"/>
                <a:ea typeface="Open Sans Light" panose="020B0306030504020204" pitchFamily="34" charset="0"/>
                <a:cs typeface="Open Sans Light" panose="020B0306030504020204" pitchFamily="34" charset="0"/>
              </a:endParaRPr>
            </a:p>
          </p:txBody>
        </p:sp>
        <p:sp>
          <p:nvSpPr>
            <p:cNvPr id="6" name="Ellipse 5"/>
            <p:cNvSpPr/>
            <p:nvPr/>
          </p:nvSpPr>
          <p:spPr>
            <a:xfrm>
              <a:off x="7597291" y="3681401"/>
              <a:ext cx="540000" cy="540000"/>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400" b="1" dirty="0" smtClean="0">
                  <a:latin typeface="Calibri" panose="020F0502020204030204" pitchFamily="34" charset="0"/>
                  <a:ea typeface="Open Sans Light" panose="020B0306030504020204" pitchFamily="34" charset="0"/>
                  <a:cs typeface="Open Sans Light" panose="020B0306030504020204" pitchFamily="34" charset="0"/>
                </a:rPr>
                <a:t>50%</a:t>
              </a:r>
              <a:endParaRPr lang="en-US" sz="1400" b="1" dirty="0">
                <a:latin typeface="Calibri" panose="020F0502020204030204" pitchFamily="34" charset="0"/>
                <a:ea typeface="Open Sans Light" panose="020B0306030504020204" pitchFamily="34" charset="0"/>
                <a:cs typeface="Open Sans Light" panose="020B0306030504020204" pitchFamily="34" charset="0"/>
              </a:endParaRPr>
            </a:p>
          </p:txBody>
        </p:sp>
        <p:sp>
          <p:nvSpPr>
            <p:cNvPr id="7" name="Ellipse 6"/>
            <p:cNvSpPr/>
            <p:nvPr/>
          </p:nvSpPr>
          <p:spPr>
            <a:xfrm>
              <a:off x="4126218" y="3015320"/>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400" b="1" dirty="0" smtClean="0">
                  <a:latin typeface="Calibri" panose="020F0502020204030204" pitchFamily="34" charset="0"/>
                  <a:ea typeface="Open Sans Light" panose="020B0306030504020204" pitchFamily="34" charset="0"/>
                  <a:cs typeface="Open Sans Light" panose="020B0306030504020204" pitchFamily="34" charset="0"/>
                </a:rPr>
                <a:t>20%</a:t>
              </a:r>
              <a:endParaRPr lang="en-US" sz="1400" b="1" dirty="0">
                <a:latin typeface="Calibri" panose="020F0502020204030204" pitchFamily="34" charset="0"/>
                <a:ea typeface="Open Sans Light" panose="020B0306030504020204" pitchFamily="34" charset="0"/>
                <a:cs typeface="Open Sans Light" panose="020B0306030504020204" pitchFamily="34" charset="0"/>
              </a:endParaRPr>
            </a:p>
          </p:txBody>
        </p:sp>
        <p:sp>
          <p:nvSpPr>
            <p:cNvPr id="8" name="Ellipse 7"/>
            <p:cNvSpPr/>
            <p:nvPr/>
          </p:nvSpPr>
          <p:spPr>
            <a:xfrm>
              <a:off x="5195977" y="2781378"/>
              <a:ext cx="1800046" cy="1800046"/>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r>
                <a:rPr lang="en-US" sz="4400" dirty="0" smtClean="0">
                  <a:solidFill>
                    <a:schemeClr val="tx2"/>
                  </a:solidFill>
                  <a:latin typeface="Bebas Neue" panose="020B0506020202020201" pitchFamily="34" charset="0"/>
                  <a:ea typeface="Open Sans Light" panose="020B0306030504020204" pitchFamily="34" charset="0"/>
                  <a:cs typeface="Open Sans Light" panose="020B0306030504020204" pitchFamily="34" charset="0"/>
                </a:rPr>
                <a:t>2016</a:t>
              </a:r>
              <a:endParaRPr lang="en-US" sz="4400" dirty="0">
                <a:solidFill>
                  <a:schemeClr val="tx2"/>
                </a:solidFill>
                <a:latin typeface="Bebas Neue" panose="020B0506020202020201" pitchFamily="34" charset="0"/>
                <a:ea typeface="Open Sans Light" panose="020B0306030504020204" pitchFamily="34" charset="0"/>
                <a:cs typeface="Open Sans Light" panose="020B0306030504020204" pitchFamily="34" charset="0"/>
              </a:endParaRPr>
            </a:p>
          </p:txBody>
        </p:sp>
        <p:sp>
          <p:nvSpPr>
            <p:cNvPr id="9" name="Ellipse 8"/>
            <p:cNvSpPr/>
            <p:nvPr/>
          </p:nvSpPr>
          <p:spPr>
            <a:xfrm>
              <a:off x="5282146" y="1729528"/>
              <a:ext cx="540000" cy="54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400" b="1" dirty="0" smtClean="0">
                  <a:latin typeface="Calibri" panose="020F0502020204030204" pitchFamily="34" charset="0"/>
                  <a:ea typeface="Open Sans Light" panose="020B0306030504020204" pitchFamily="34" charset="0"/>
                  <a:cs typeface="Open Sans Light" panose="020B0306030504020204" pitchFamily="34" charset="0"/>
                </a:rPr>
                <a:t>10%</a:t>
              </a:r>
              <a:endParaRPr lang="en-US" sz="1400" b="1" dirty="0">
                <a:latin typeface="Calibri" panose="020F0502020204030204" pitchFamily="34" charset="0"/>
                <a:ea typeface="Open Sans Light" panose="020B0306030504020204" pitchFamily="34" charset="0"/>
                <a:cs typeface="Open Sans Light" panose="020B0306030504020204" pitchFamily="34" charset="0"/>
              </a:endParaRPr>
            </a:p>
          </p:txBody>
        </p:sp>
      </p:grpSp>
      <p:sp>
        <p:nvSpPr>
          <p:cNvPr id="10" name="Rechteck 9"/>
          <p:cNvSpPr/>
          <p:nvPr/>
        </p:nvSpPr>
        <p:spPr>
          <a:xfrm>
            <a:off x="544601" y="1519237"/>
            <a:ext cx="2774240" cy="13717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t" anchorCtr="0"/>
          <a:lstStyle/>
          <a:p>
            <a:pPr algn="r">
              <a:lnSpc>
                <a:spcPct val="90000"/>
              </a:lnSpc>
              <a:spcAft>
                <a:spcPts val="1000"/>
              </a:spcAft>
            </a:pPr>
            <a:r>
              <a:rPr lang="en-US" sz="2400" dirty="0" smtClean="0">
                <a:solidFill>
                  <a:schemeClr val="accent1"/>
                </a:solidFill>
                <a:latin typeface="Bebas Neue" panose="020B0506020202020201" pitchFamily="34" charset="0"/>
              </a:rPr>
              <a:t>DESCRIPTION TEXT</a:t>
            </a:r>
            <a:br>
              <a:rPr lang="en-US" sz="2400" dirty="0" smtClean="0">
                <a:solidFill>
                  <a:schemeClr val="accent1"/>
                </a:solidFill>
                <a:latin typeface="Bebas Neue" panose="020B0506020202020201" pitchFamily="34" charset="0"/>
              </a:rPr>
            </a:br>
            <a:r>
              <a:rPr lang="en-US" sz="1800" dirty="0" smtClean="0">
                <a:solidFill>
                  <a:schemeClr val="tx1"/>
                </a:solidFill>
              </a:rPr>
              <a:t>This text can be replaced with your own text. This is a placeholder text. </a:t>
            </a:r>
            <a:endParaRPr lang="en-US" sz="1800" dirty="0">
              <a:solidFill>
                <a:schemeClr val="tx1"/>
              </a:solidFill>
            </a:endParaRPr>
          </a:p>
        </p:txBody>
      </p:sp>
      <p:sp>
        <p:nvSpPr>
          <p:cNvPr id="11" name="Rechteck 10"/>
          <p:cNvSpPr/>
          <p:nvPr/>
        </p:nvSpPr>
        <p:spPr>
          <a:xfrm>
            <a:off x="8874835" y="1519238"/>
            <a:ext cx="2774240" cy="13717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t" anchorCtr="0"/>
          <a:lstStyle/>
          <a:p>
            <a:pPr>
              <a:lnSpc>
                <a:spcPct val="90000"/>
              </a:lnSpc>
              <a:spcAft>
                <a:spcPts val="1000"/>
              </a:spcAft>
            </a:pPr>
            <a:r>
              <a:rPr lang="en-US" sz="2400" dirty="0" smtClean="0">
                <a:solidFill>
                  <a:schemeClr val="accent3"/>
                </a:solidFill>
                <a:latin typeface="Bebas Neue" panose="020B0506020202020201" pitchFamily="34" charset="0"/>
              </a:rPr>
              <a:t>DESCRIPTION TEXT</a:t>
            </a:r>
            <a:r>
              <a:rPr lang="en-US" sz="2400" dirty="0" smtClean="0">
                <a:solidFill>
                  <a:schemeClr val="accent6"/>
                </a:solidFill>
                <a:latin typeface="Bebas Neue" panose="020B0506020202020201" pitchFamily="34" charset="0"/>
              </a:rPr>
              <a:t/>
            </a:r>
            <a:br>
              <a:rPr lang="en-US" sz="2400" dirty="0" smtClean="0">
                <a:solidFill>
                  <a:schemeClr val="accent6"/>
                </a:solidFill>
                <a:latin typeface="Bebas Neue" panose="020B0506020202020201" pitchFamily="34" charset="0"/>
              </a:rPr>
            </a:br>
            <a:r>
              <a:rPr lang="en-US" sz="1800" dirty="0" smtClean="0">
                <a:solidFill>
                  <a:schemeClr val="tx1"/>
                </a:solidFill>
              </a:rPr>
              <a:t>This text can be replaced with your own text. This is a placeholder text. </a:t>
            </a:r>
            <a:endParaRPr lang="en-US" sz="1800" dirty="0">
              <a:solidFill>
                <a:schemeClr val="tx1"/>
              </a:solidFill>
            </a:endParaRPr>
          </a:p>
        </p:txBody>
      </p:sp>
      <p:sp>
        <p:nvSpPr>
          <p:cNvPr id="12" name="Rechteck 11"/>
          <p:cNvSpPr/>
          <p:nvPr/>
        </p:nvSpPr>
        <p:spPr>
          <a:xfrm>
            <a:off x="8866209" y="4433721"/>
            <a:ext cx="2774240" cy="13717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lstStyle/>
          <a:p>
            <a:pPr>
              <a:lnSpc>
                <a:spcPct val="90000"/>
              </a:lnSpc>
              <a:spcAft>
                <a:spcPts val="1000"/>
              </a:spcAft>
            </a:pPr>
            <a:r>
              <a:rPr lang="en-US" sz="2400" dirty="0" smtClean="0">
                <a:solidFill>
                  <a:schemeClr val="accent3">
                    <a:lumMod val="50000"/>
                  </a:schemeClr>
                </a:solidFill>
                <a:latin typeface="Bebas Neue" panose="020B0506020202020201" pitchFamily="34" charset="0"/>
              </a:rPr>
              <a:t>DESCRIPTION TEXT</a:t>
            </a:r>
            <a:r>
              <a:rPr lang="en-US" sz="2400" dirty="0" smtClean="0">
                <a:solidFill>
                  <a:schemeClr val="accent1">
                    <a:lumMod val="50000"/>
                  </a:schemeClr>
                </a:solidFill>
                <a:latin typeface="Bebas Neue" panose="020B0506020202020201" pitchFamily="34" charset="0"/>
              </a:rPr>
              <a:t/>
            </a:r>
            <a:br>
              <a:rPr lang="en-US" sz="2400" dirty="0" smtClean="0">
                <a:solidFill>
                  <a:schemeClr val="accent1">
                    <a:lumMod val="50000"/>
                  </a:schemeClr>
                </a:solidFill>
                <a:latin typeface="Bebas Neue" panose="020B0506020202020201" pitchFamily="34" charset="0"/>
              </a:rPr>
            </a:br>
            <a:r>
              <a:rPr lang="en-US" sz="1800" dirty="0" smtClean="0">
                <a:solidFill>
                  <a:schemeClr val="tx1"/>
                </a:solidFill>
              </a:rPr>
              <a:t>This text can be replaced with your own text. This is a placeholder text. </a:t>
            </a:r>
            <a:endParaRPr lang="en-US" sz="1800" dirty="0">
              <a:solidFill>
                <a:schemeClr val="tx1"/>
              </a:solidFill>
            </a:endParaRPr>
          </a:p>
        </p:txBody>
      </p:sp>
      <p:sp>
        <p:nvSpPr>
          <p:cNvPr id="13" name="Rechteck 12"/>
          <p:cNvSpPr/>
          <p:nvPr/>
        </p:nvSpPr>
        <p:spPr>
          <a:xfrm>
            <a:off x="544601" y="4433721"/>
            <a:ext cx="2774240" cy="13717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lstStyle/>
          <a:p>
            <a:pPr algn="r">
              <a:lnSpc>
                <a:spcPct val="90000"/>
              </a:lnSpc>
              <a:spcAft>
                <a:spcPts val="1000"/>
              </a:spcAft>
            </a:pPr>
            <a:r>
              <a:rPr lang="en-US" sz="2400" dirty="0" smtClean="0">
                <a:solidFill>
                  <a:schemeClr val="accent1">
                    <a:lumMod val="50000"/>
                  </a:schemeClr>
                </a:solidFill>
                <a:latin typeface="Bebas Neue" panose="020B0506020202020201" pitchFamily="34" charset="0"/>
              </a:rPr>
              <a:t>DESCRIPTION TEXT</a:t>
            </a:r>
            <a:r>
              <a:rPr lang="en-US" sz="2400" dirty="0" smtClean="0">
                <a:solidFill>
                  <a:schemeClr val="accent3"/>
                </a:solidFill>
                <a:latin typeface="Bebas Neue" panose="020B0506020202020201" pitchFamily="34" charset="0"/>
              </a:rPr>
              <a:t/>
            </a:r>
            <a:br>
              <a:rPr lang="en-US" sz="2400" dirty="0" smtClean="0">
                <a:solidFill>
                  <a:schemeClr val="accent3"/>
                </a:solidFill>
                <a:latin typeface="Bebas Neue" panose="020B0506020202020201" pitchFamily="34" charset="0"/>
              </a:rPr>
            </a:br>
            <a:r>
              <a:rPr lang="en-US" sz="1800" dirty="0" smtClean="0">
                <a:solidFill>
                  <a:schemeClr val="tx1"/>
                </a:solidFill>
              </a:rPr>
              <a:t>This text can be replaced with your own text. This is a placeholder text. </a:t>
            </a:r>
            <a:endParaRPr lang="en-US" sz="1800" dirty="0">
              <a:solidFill>
                <a:schemeClr val="tx1"/>
              </a:solidFill>
            </a:endParaRPr>
          </a:p>
        </p:txBody>
      </p:sp>
      <p:cxnSp>
        <p:nvCxnSpPr>
          <p:cNvPr id="14" name="Gerade Verbindung 13"/>
          <p:cNvCxnSpPr/>
          <p:nvPr/>
        </p:nvCxnSpPr>
        <p:spPr>
          <a:xfrm>
            <a:off x="3318841" y="1519238"/>
            <a:ext cx="0" cy="1117392"/>
          </a:xfrm>
          <a:prstGeom prst="line">
            <a:avLst/>
          </a:prstGeom>
          <a:ln w="19050">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15" name="Gerade Verbindung 14"/>
          <p:cNvCxnSpPr/>
          <p:nvPr/>
        </p:nvCxnSpPr>
        <p:spPr>
          <a:xfrm>
            <a:off x="8874835" y="1519238"/>
            <a:ext cx="0" cy="1117392"/>
          </a:xfrm>
          <a:prstGeom prst="line">
            <a:avLst/>
          </a:prstGeom>
          <a:ln w="19050">
            <a:solidFill>
              <a:schemeClr val="accent3"/>
            </a:solidFill>
            <a:tailEnd type="none"/>
          </a:ln>
        </p:spPr>
        <p:style>
          <a:lnRef idx="1">
            <a:schemeClr val="accent1"/>
          </a:lnRef>
          <a:fillRef idx="0">
            <a:schemeClr val="accent1"/>
          </a:fillRef>
          <a:effectRef idx="0">
            <a:schemeClr val="accent1"/>
          </a:effectRef>
          <a:fontRef idx="minor">
            <a:schemeClr val="tx1"/>
          </a:fontRef>
        </p:style>
      </p:cxnSp>
      <p:cxnSp>
        <p:nvCxnSpPr>
          <p:cNvPr id="16" name="Gerade Verbindung 15"/>
          <p:cNvCxnSpPr/>
          <p:nvPr/>
        </p:nvCxnSpPr>
        <p:spPr>
          <a:xfrm>
            <a:off x="8874835" y="4688096"/>
            <a:ext cx="0" cy="1117392"/>
          </a:xfrm>
          <a:prstGeom prst="line">
            <a:avLst/>
          </a:prstGeom>
          <a:ln w="19050">
            <a:solidFill>
              <a:schemeClr val="accent3">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7" name="Gerade Verbindung 16"/>
          <p:cNvCxnSpPr/>
          <p:nvPr/>
        </p:nvCxnSpPr>
        <p:spPr>
          <a:xfrm>
            <a:off x="3318841" y="4688096"/>
            <a:ext cx="0" cy="1117392"/>
          </a:xfrm>
          <a:prstGeom prst="line">
            <a:avLst/>
          </a:prstGeom>
          <a:ln w="19050">
            <a:solidFill>
              <a:schemeClr val="accent1">
                <a:lumMod val="50000"/>
              </a:schemeClr>
            </a:solidFill>
            <a:tailEnd type="none"/>
          </a:ln>
        </p:spPr>
        <p:style>
          <a:lnRef idx="1">
            <a:schemeClr val="accent1"/>
          </a:lnRef>
          <a:fillRef idx="0">
            <a:schemeClr val="accent1"/>
          </a:fillRef>
          <a:effectRef idx="0">
            <a:schemeClr val="accent1"/>
          </a:effectRef>
          <a:fontRef idx="minor">
            <a:schemeClr val="tx1"/>
          </a:fontRef>
        </p:style>
      </p:cxnSp>
      <p:pic>
        <p:nvPicPr>
          <p:cNvPr id="18" name="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22"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23" name="Rechteck 2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4" name="Gruppieren 23"/>
            <p:cNvGrpSpPr/>
            <p:nvPr/>
          </p:nvGrpSpPr>
          <p:grpSpPr bwMode="gray">
            <a:xfrm>
              <a:off x="9144000" y="569121"/>
              <a:ext cx="297657" cy="962022"/>
              <a:chOff x="9144000" y="569121"/>
              <a:chExt cx="297657" cy="962022"/>
            </a:xfrm>
          </p:grpSpPr>
          <p:cxnSp>
            <p:nvCxnSpPr>
              <p:cNvPr id="25"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6"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7"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53196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hteck 1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pSp>
        <p:nvGrpSpPr>
          <p:cNvPr id="4" name="Gruppieren 3"/>
          <p:cNvGrpSpPr/>
          <p:nvPr/>
        </p:nvGrpSpPr>
        <p:grpSpPr>
          <a:xfrm>
            <a:off x="3771748" y="1476922"/>
            <a:ext cx="4559452" cy="4509138"/>
            <a:chOff x="4011894" y="1714417"/>
            <a:chExt cx="4079161" cy="4034148"/>
          </a:xfrm>
        </p:grpSpPr>
        <p:graphicFrame>
          <p:nvGraphicFramePr>
            <p:cNvPr id="55" name="Inhaltsplatzhalter 45"/>
            <p:cNvGraphicFramePr>
              <a:graphicFrameLocks/>
            </p:cNvGraphicFramePr>
            <p:nvPr>
              <p:extLst>
                <p:ext uri="{D42A27DB-BD31-4B8C-83A1-F6EECF244321}">
                  <p14:modId xmlns:p14="http://schemas.microsoft.com/office/powerpoint/2010/main" val="437255997"/>
                </p:ext>
              </p:extLst>
            </p:nvPr>
          </p:nvGraphicFramePr>
          <p:xfrm>
            <a:off x="4011894" y="1714417"/>
            <a:ext cx="4079161" cy="4034148"/>
          </p:xfrm>
          <a:graphic>
            <a:graphicData uri="http://schemas.openxmlformats.org/drawingml/2006/chart">
              <c:chart xmlns:c="http://schemas.openxmlformats.org/drawingml/2006/chart" xmlns:r="http://schemas.openxmlformats.org/officeDocument/2006/relationships" r:id="rId2"/>
            </a:graphicData>
          </a:graphic>
        </p:graphicFrame>
        <p:sp>
          <p:nvSpPr>
            <p:cNvPr id="56" name="Ellipse 55"/>
            <p:cNvSpPr/>
            <p:nvPr/>
          </p:nvSpPr>
          <p:spPr>
            <a:xfrm>
              <a:off x="5078226" y="2692401"/>
              <a:ext cx="2033960" cy="203396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66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t>60%</a:t>
              </a:r>
              <a:r>
                <a:rPr lang="en-US" sz="44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t/>
              </a:r>
              <a:br>
                <a:rPr lang="en-US" sz="44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br>
              <a:r>
                <a:rPr lang="en-US" sz="2000" dirty="0" smtClean="0">
                  <a:solidFill>
                    <a:schemeClr val="tx1"/>
                  </a:solidFill>
                  <a:ea typeface="Open Sans Light" panose="020B0306030504020204" pitchFamily="34" charset="0"/>
                  <a:cs typeface="Open Sans Light" panose="020B0306030504020204" pitchFamily="34" charset="0"/>
                </a:rPr>
                <a:t>Placeholder</a:t>
              </a:r>
              <a:endParaRPr lang="en-US" sz="4400" dirty="0">
                <a:solidFill>
                  <a:schemeClr val="tx1"/>
                </a:solidFill>
                <a:ea typeface="Open Sans Light" panose="020B0306030504020204" pitchFamily="34" charset="0"/>
                <a:cs typeface="Open Sans Light" panose="020B0306030504020204" pitchFamily="34" charset="0"/>
              </a:endParaRPr>
            </a:p>
          </p:txBody>
        </p:sp>
      </p:grpSp>
      <p:sp>
        <p:nvSpPr>
          <p:cNvPr id="61" name="Rechteck 60"/>
          <p:cNvSpPr/>
          <p:nvPr/>
        </p:nvSpPr>
        <p:spPr>
          <a:xfrm>
            <a:off x="540000" y="1512001"/>
            <a:ext cx="3212850"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accent3"/>
                </a:solidFill>
                <a:latin typeface="Bebas Neue" panose="020B0506020202020201" pitchFamily="34" charset="0"/>
              </a:rPr>
              <a:t>DESCRIPTION TEXT</a:t>
            </a:r>
            <a:br>
              <a:rPr lang="en-US" sz="3600" dirty="0" smtClean="0">
                <a:solidFill>
                  <a:schemeClr val="accent3"/>
                </a:solidFill>
                <a:latin typeface="Bebas Neue" panose="020B0506020202020201" pitchFamily="34" charset="0"/>
              </a:rPr>
            </a:br>
            <a:r>
              <a:rPr lang="en-US" sz="3600" dirty="0" smtClean="0">
                <a:solidFill>
                  <a:schemeClr val="accent3"/>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grpSp>
        <p:nvGrpSpPr>
          <p:cNvPr id="3" name="Gruppieren 2"/>
          <p:cNvGrpSpPr/>
          <p:nvPr/>
        </p:nvGrpSpPr>
        <p:grpSpPr>
          <a:xfrm>
            <a:off x="5200073" y="4052045"/>
            <a:ext cx="6417252" cy="1057192"/>
            <a:chOff x="5200073" y="4052045"/>
            <a:chExt cx="6417252" cy="1057192"/>
          </a:xfrm>
        </p:grpSpPr>
        <p:sp>
          <p:nvSpPr>
            <p:cNvPr id="62" name="Rechteck 61"/>
            <p:cNvSpPr/>
            <p:nvPr/>
          </p:nvSpPr>
          <p:spPr>
            <a:xfrm>
              <a:off x="9135374" y="4052045"/>
              <a:ext cx="2481951"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This is a placeholder text. </a:t>
              </a:r>
              <a:endParaRPr lang="en-US" dirty="0">
                <a:solidFill>
                  <a:schemeClr val="tx1"/>
                </a:solidFill>
              </a:endParaRPr>
            </a:p>
          </p:txBody>
        </p:sp>
        <p:cxnSp>
          <p:nvCxnSpPr>
            <p:cNvPr id="63" name="Gerade Verbindung 62"/>
            <p:cNvCxnSpPr>
              <a:endCxn id="62" idx="1"/>
            </p:cNvCxnSpPr>
            <p:nvPr/>
          </p:nvCxnSpPr>
          <p:spPr>
            <a:xfrm>
              <a:off x="5200073" y="4580641"/>
              <a:ext cx="3935301" cy="0"/>
            </a:xfrm>
            <a:prstGeom prst="line">
              <a:avLst/>
            </a:prstGeom>
            <a:ln w="19050">
              <a:solidFill>
                <a:schemeClr val="tx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5" name="Gruppieren 4"/>
          <p:cNvGrpSpPr/>
          <p:nvPr/>
        </p:nvGrpSpPr>
        <p:grpSpPr>
          <a:xfrm>
            <a:off x="8060574" y="2443103"/>
            <a:ext cx="3556751" cy="1057192"/>
            <a:chOff x="8060574" y="2443103"/>
            <a:chExt cx="3556751" cy="1057192"/>
          </a:xfrm>
        </p:grpSpPr>
        <p:sp>
          <p:nvSpPr>
            <p:cNvPr id="64" name="Rechteck 63"/>
            <p:cNvSpPr/>
            <p:nvPr/>
          </p:nvSpPr>
          <p:spPr>
            <a:xfrm>
              <a:off x="9135374" y="2443103"/>
              <a:ext cx="2481951"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This is a placeholder text. </a:t>
              </a:r>
              <a:endParaRPr lang="en-US" dirty="0">
                <a:solidFill>
                  <a:schemeClr val="tx1"/>
                </a:solidFill>
              </a:endParaRPr>
            </a:p>
          </p:txBody>
        </p:sp>
        <p:cxnSp>
          <p:nvCxnSpPr>
            <p:cNvPr id="65" name="Gerade Verbindung 64"/>
            <p:cNvCxnSpPr>
              <a:endCxn id="64" idx="1"/>
            </p:cNvCxnSpPr>
            <p:nvPr/>
          </p:nvCxnSpPr>
          <p:spPr>
            <a:xfrm>
              <a:off x="8060574" y="2971699"/>
              <a:ext cx="1074800" cy="0"/>
            </a:xfrm>
            <a:prstGeom prst="line">
              <a:avLst/>
            </a:prstGeom>
            <a:ln w="19050">
              <a:solidFill>
                <a:schemeClr val="tx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14"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5" name="Rechteck 14"/>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6" name="Gruppieren 15"/>
            <p:cNvGrpSpPr/>
            <p:nvPr/>
          </p:nvGrpSpPr>
          <p:grpSpPr bwMode="gray">
            <a:xfrm>
              <a:off x="9144000" y="569121"/>
              <a:ext cx="297657" cy="962022"/>
              <a:chOff x="9144000" y="569121"/>
              <a:chExt cx="297657" cy="962022"/>
            </a:xfrm>
          </p:grpSpPr>
          <p:cxnSp>
            <p:nvCxnSpPr>
              <p:cNvPr id="17"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8"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9"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887418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20" name="Gruppieren 19"/>
          <p:cNvGrpSpPr/>
          <p:nvPr/>
        </p:nvGrpSpPr>
        <p:grpSpPr>
          <a:xfrm>
            <a:off x="3790865" y="1455832"/>
            <a:ext cx="4610270" cy="4349656"/>
            <a:chOff x="3790865" y="1455832"/>
            <a:chExt cx="4610270" cy="4349656"/>
          </a:xfrm>
        </p:grpSpPr>
        <p:graphicFrame>
          <p:nvGraphicFramePr>
            <p:cNvPr id="36" name="Diagramm 35"/>
            <p:cNvGraphicFramePr/>
            <p:nvPr>
              <p:extLst>
                <p:ext uri="{D42A27DB-BD31-4B8C-83A1-F6EECF244321}">
                  <p14:modId xmlns:p14="http://schemas.microsoft.com/office/powerpoint/2010/main" val="3034441999"/>
                </p:ext>
              </p:extLst>
            </p:nvPr>
          </p:nvGraphicFramePr>
          <p:xfrm>
            <a:off x="3790865" y="1455832"/>
            <a:ext cx="4610270" cy="434965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7" name="Diagramm 36"/>
            <p:cNvGraphicFramePr/>
            <p:nvPr>
              <p:extLst>
                <p:ext uri="{D42A27DB-BD31-4B8C-83A1-F6EECF244321}">
                  <p14:modId xmlns:p14="http://schemas.microsoft.com/office/powerpoint/2010/main" val="3835408618"/>
                </p:ext>
              </p:extLst>
            </p:nvPr>
          </p:nvGraphicFramePr>
          <p:xfrm>
            <a:off x="4410075" y="2040039"/>
            <a:ext cx="3371850" cy="318124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8" name="Diagramm 37"/>
            <p:cNvGraphicFramePr/>
            <p:nvPr>
              <p:extLst>
                <p:ext uri="{D42A27DB-BD31-4B8C-83A1-F6EECF244321}">
                  <p14:modId xmlns:p14="http://schemas.microsoft.com/office/powerpoint/2010/main" val="1516399496"/>
                </p:ext>
              </p:extLst>
            </p:nvPr>
          </p:nvGraphicFramePr>
          <p:xfrm>
            <a:off x="5057775" y="2651126"/>
            <a:ext cx="2076450" cy="1959068"/>
          </p:xfrm>
          <a:graphic>
            <a:graphicData uri="http://schemas.openxmlformats.org/drawingml/2006/chart">
              <c:chart xmlns:c="http://schemas.openxmlformats.org/drawingml/2006/chart" xmlns:r="http://schemas.openxmlformats.org/officeDocument/2006/relationships" r:id="rId5"/>
            </a:graphicData>
          </a:graphic>
        </p:graphicFrame>
      </p:grpSp>
      <p:grpSp>
        <p:nvGrpSpPr>
          <p:cNvPr id="5" name="Gruppieren 4"/>
          <p:cNvGrpSpPr/>
          <p:nvPr/>
        </p:nvGrpSpPr>
        <p:grpSpPr bwMode="gray">
          <a:xfrm>
            <a:off x="6648450" y="4422859"/>
            <a:ext cx="4968875" cy="1057192"/>
            <a:chOff x="6648450" y="4422859"/>
            <a:chExt cx="4968875" cy="1057192"/>
          </a:xfrm>
        </p:grpSpPr>
        <p:sp>
          <p:nvSpPr>
            <p:cNvPr id="82" name="Rechteck 81"/>
            <p:cNvSpPr/>
            <p:nvPr/>
          </p:nvSpPr>
          <p:spPr bwMode="gray">
            <a:xfrm>
              <a:off x="9195758" y="4422859"/>
              <a:ext cx="242156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cxnSp>
          <p:nvCxnSpPr>
            <p:cNvPr id="83" name="Gerade Verbindung 82"/>
            <p:cNvCxnSpPr>
              <a:endCxn id="82" idx="1"/>
            </p:cNvCxnSpPr>
            <p:nvPr/>
          </p:nvCxnSpPr>
          <p:spPr bwMode="gray">
            <a:xfrm>
              <a:off x="6648450" y="4951455"/>
              <a:ext cx="2547308"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3" name="Gruppieren 2"/>
          <p:cNvGrpSpPr/>
          <p:nvPr/>
        </p:nvGrpSpPr>
        <p:grpSpPr bwMode="gray">
          <a:xfrm>
            <a:off x="6096000" y="1260559"/>
            <a:ext cx="5521325" cy="1057192"/>
            <a:chOff x="6096000" y="1260559"/>
            <a:chExt cx="5521325" cy="1057192"/>
          </a:xfrm>
        </p:grpSpPr>
        <p:sp>
          <p:nvSpPr>
            <p:cNvPr id="88" name="Rechteck 87"/>
            <p:cNvSpPr/>
            <p:nvPr/>
          </p:nvSpPr>
          <p:spPr bwMode="gray">
            <a:xfrm>
              <a:off x="9195758" y="1260559"/>
              <a:ext cx="242156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cxnSp>
          <p:nvCxnSpPr>
            <p:cNvPr id="89" name="Gerade Verbindung 88"/>
            <p:cNvCxnSpPr>
              <a:endCxn id="88" idx="1"/>
            </p:cNvCxnSpPr>
            <p:nvPr/>
          </p:nvCxnSpPr>
          <p:spPr bwMode="gray">
            <a:xfrm>
              <a:off x="6096000" y="1789155"/>
              <a:ext cx="3099758"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grpSp>
        <p:nvGrpSpPr>
          <p:cNvPr id="4" name="Gruppieren 3"/>
          <p:cNvGrpSpPr/>
          <p:nvPr/>
        </p:nvGrpSpPr>
        <p:grpSpPr bwMode="gray">
          <a:xfrm>
            <a:off x="6915150" y="3068638"/>
            <a:ext cx="4702175" cy="1057192"/>
            <a:chOff x="6915150" y="3068638"/>
            <a:chExt cx="4702175" cy="1057192"/>
          </a:xfrm>
        </p:grpSpPr>
        <p:cxnSp>
          <p:nvCxnSpPr>
            <p:cNvPr id="85" name="Gerade Verbindung 84"/>
            <p:cNvCxnSpPr>
              <a:endCxn id="90" idx="1"/>
            </p:cNvCxnSpPr>
            <p:nvPr/>
          </p:nvCxnSpPr>
          <p:spPr bwMode="gray">
            <a:xfrm flipV="1">
              <a:off x="6915150" y="3597234"/>
              <a:ext cx="2280608" cy="11774"/>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sp>
          <p:nvSpPr>
            <p:cNvPr id="90" name="Rechteck 89"/>
            <p:cNvSpPr/>
            <p:nvPr/>
          </p:nvSpPr>
          <p:spPr bwMode="gray">
            <a:xfrm>
              <a:off x="9195758" y="3068638"/>
              <a:ext cx="242156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grpSp>
      <p:sp>
        <p:nvSpPr>
          <p:cNvPr id="14" name="Rechteck 13"/>
          <p:cNvSpPr/>
          <p:nvPr/>
        </p:nvSpPr>
        <p:spPr bwMode="gray">
          <a:xfrm>
            <a:off x="555624" y="1525588"/>
            <a:ext cx="3163301" cy="42229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bg1"/>
                </a:solidFill>
                <a:latin typeface="Bebas Neue" panose="020B0506020202020201" pitchFamily="34" charset="0"/>
              </a:rPr>
              <a:t>DESCRIPTION TEXT</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bg1"/>
                </a:solidFill>
              </a:rPr>
              <a:t>If you don’t want to use the style and size of the fonts as used in this placeholder it is possible to replace it by selecting different options.</a:t>
            </a:r>
            <a:endParaRPr lang="en-US" sz="2000" dirty="0">
              <a:solidFill>
                <a:schemeClr val="bg1"/>
              </a:solidFill>
            </a:endParaRPr>
          </a:p>
        </p:txBody>
      </p:sp>
      <p:grpSp>
        <p:nvGrpSpPr>
          <p:cNvPr id="18"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9" name="Rechteck 18"/>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1" name="Gruppieren 20"/>
            <p:cNvGrpSpPr/>
            <p:nvPr/>
          </p:nvGrpSpPr>
          <p:grpSpPr bwMode="gray">
            <a:xfrm>
              <a:off x="9144000" y="569121"/>
              <a:ext cx="297657" cy="962022"/>
              <a:chOff x="9144000" y="569121"/>
              <a:chExt cx="297657" cy="962022"/>
            </a:xfrm>
          </p:grpSpPr>
          <p:cxnSp>
            <p:nvCxnSpPr>
              <p:cNvPr id="22"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3"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4"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127331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aphicFrame>
        <p:nvGraphicFramePr>
          <p:cNvPr id="3" name="Inhaltsplatzhalter 45"/>
          <p:cNvGraphicFramePr>
            <a:graphicFrameLocks/>
          </p:cNvGraphicFramePr>
          <p:nvPr>
            <p:extLst>
              <p:ext uri="{D42A27DB-BD31-4B8C-83A1-F6EECF244321}">
                <p14:modId xmlns:p14="http://schemas.microsoft.com/office/powerpoint/2010/main" val="1658461490"/>
              </p:ext>
            </p:extLst>
          </p:nvPr>
        </p:nvGraphicFramePr>
        <p:xfrm>
          <a:off x="4011894" y="1714417"/>
          <a:ext cx="4079161" cy="4034148"/>
        </p:xfrm>
        <a:graphic>
          <a:graphicData uri="http://schemas.openxmlformats.org/drawingml/2006/chart">
            <c:chart xmlns:c="http://schemas.openxmlformats.org/drawingml/2006/chart" xmlns:r="http://schemas.openxmlformats.org/officeDocument/2006/relationships" r:id="rId2"/>
          </a:graphicData>
        </a:graphic>
      </p:graphicFrame>
      <p:sp>
        <p:nvSpPr>
          <p:cNvPr id="5" name="Rechteck 4"/>
          <p:cNvSpPr/>
          <p:nvPr/>
        </p:nvSpPr>
        <p:spPr bwMode="gray">
          <a:xfrm>
            <a:off x="555624" y="1525588"/>
            <a:ext cx="3163301" cy="42941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bg1"/>
                </a:solidFill>
                <a:latin typeface="Bebas Neue" panose="020B0506020202020201" pitchFamily="34" charset="0"/>
              </a:rPr>
              <a:t>DESCRIPTION TEXT</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bg1"/>
                </a:solidFill>
              </a:rPr>
              <a:t>If you don’t want to use the style and size of the fonts as used in this placeholder it is possible to replace it by selecting different options.</a:t>
            </a:r>
            <a:endParaRPr lang="en-US" sz="2000" dirty="0">
              <a:solidFill>
                <a:schemeClr val="bg1"/>
              </a:solidFill>
            </a:endParaRPr>
          </a:p>
        </p:txBody>
      </p:sp>
      <p:grpSp>
        <p:nvGrpSpPr>
          <p:cNvPr id="17" name="Gruppieren 16"/>
          <p:cNvGrpSpPr/>
          <p:nvPr/>
        </p:nvGrpSpPr>
        <p:grpSpPr bwMode="gray">
          <a:xfrm>
            <a:off x="4942936" y="1714417"/>
            <a:ext cx="6674389" cy="1057192"/>
            <a:chOff x="4942936" y="1714417"/>
            <a:chExt cx="6674389" cy="1057192"/>
          </a:xfrm>
        </p:grpSpPr>
        <p:cxnSp>
          <p:nvCxnSpPr>
            <p:cNvPr id="11" name="Gerade Verbindung 10"/>
            <p:cNvCxnSpPr/>
            <p:nvPr/>
          </p:nvCxnSpPr>
          <p:spPr bwMode="gray">
            <a:xfrm>
              <a:off x="4942936" y="2243013"/>
              <a:ext cx="3443682"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nvGrpSpPr>
            <p:cNvPr id="4" name="Gruppieren 3"/>
            <p:cNvGrpSpPr/>
            <p:nvPr/>
          </p:nvGrpSpPr>
          <p:grpSpPr bwMode="gray">
            <a:xfrm>
              <a:off x="8386618" y="1714417"/>
              <a:ext cx="3230707" cy="1057192"/>
              <a:chOff x="8386618" y="1714417"/>
              <a:chExt cx="3230707" cy="1057192"/>
            </a:xfrm>
          </p:grpSpPr>
          <p:sp>
            <p:nvSpPr>
              <p:cNvPr id="10" name="Rechteck 9"/>
              <p:cNvSpPr/>
              <p:nvPr/>
            </p:nvSpPr>
            <p:spPr bwMode="gray">
              <a:xfrm>
                <a:off x="9474201" y="1714417"/>
                <a:ext cx="214312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9" name="Rechteck 18"/>
              <p:cNvSpPr/>
              <p:nvPr/>
            </p:nvSpPr>
            <p:spPr bwMode="gray">
              <a:xfrm>
                <a:off x="8386618" y="1714417"/>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1"/>
                    </a:solidFill>
                    <a:latin typeface="Bebas Neue" panose="020B0506020202020201" pitchFamily="34" charset="0"/>
                  </a:rPr>
                  <a:t>20%</a:t>
                </a:r>
                <a:endParaRPr lang="en-US" sz="4800" dirty="0">
                  <a:solidFill>
                    <a:schemeClr val="accent1"/>
                  </a:solidFill>
                  <a:latin typeface="Bebas Neue" panose="020B0506020202020201" pitchFamily="34" charset="0"/>
                </a:endParaRPr>
              </a:p>
            </p:txBody>
          </p:sp>
        </p:grpSp>
      </p:grpSp>
      <p:grpSp>
        <p:nvGrpSpPr>
          <p:cNvPr id="16" name="Gruppieren 15"/>
          <p:cNvGrpSpPr/>
          <p:nvPr/>
        </p:nvGrpSpPr>
        <p:grpSpPr bwMode="gray">
          <a:xfrm>
            <a:off x="7952509" y="3068638"/>
            <a:ext cx="3664816" cy="1057192"/>
            <a:chOff x="7952509" y="3068638"/>
            <a:chExt cx="3664816" cy="1057192"/>
          </a:xfrm>
        </p:grpSpPr>
        <p:cxnSp>
          <p:nvCxnSpPr>
            <p:cNvPr id="9" name="Gerade Verbindung 8"/>
            <p:cNvCxnSpPr/>
            <p:nvPr/>
          </p:nvCxnSpPr>
          <p:spPr bwMode="gray">
            <a:xfrm>
              <a:off x="7952509" y="3576350"/>
              <a:ext cx="434109"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nvGrpSpPr>
            <p:cNvPr id="12" name="Gruppieren 11"/>
            <p:cNvGrpSpPr/>
            <p:nvPr/>
          </p:nvGrpSpPr>
          <p:grpSpPr bwMode="gray">
            <a:xfrm>
              <a:off x="8386618" y="3068638"/>
              <a:ext cx="3230707" cy="1057192"/>
              <a:chOff x="8386618" y="3068638"/>
              <a:chExt cx="3230707" cy="1057192"/>
            </a:xfrm>
          </p:grpSpPr>
          <p:sp>
            <p:nvSpPr>
              <p:cNvPr id="8" name="Rechteck 7"/>
              <p:cNvSpPr/>
              <p:nvPr/>
            </p:nvSpPr>
            <p:spPr bwMode="gray">
              <a:xfrm>
                <a:off x="9474201" y="3068638"/>
                <a:ext cx="214312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20" name="Rechteck 19"/>
              <p:cNvSpPr/>
              <p:nvPr/>
            </p:nvSpPr>
            <p:spPr bwMode="gray">
              <a:xfrm>
                <a:off x="8386618" y="3068638"/>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tx2">
                        <a:lumMod val="60000"/>
                        <a:lumOff val="40000"/>
                      </a:schemeClr>
                    </a:solidFill>
                    <a:latin typeface="Bebas Neue" panose="020B0506020202020201" pitchFamily="34" charset="0"/>
                  </a:rPr>
                  <a:t>50%</a:t>
                </a:r>
                <a:endParaRPr lang="en-US" sz="4800" dirty="0">
                  <a:solidFill>
                    <a:schemeClr val="tx2">
                      <a:lumMod val="60000"/>
                      <a:lumOff val="40000"/>
                    </a:schemeClr>
                  </a:solidFill>
                  <a:latin typeface="Bebas Neue" panose="020B0506020202020201" pitchFamily="34" charset="0"/>
                </a:endParaRPr>
              </a:p>
            </p:txBody>
          </p:sp>
        </p:grpSp>
      </p:grpSp>
      <p:grpSp>
        <p:nvGrpSpPr>
          <p:cNvPr id="15" name="Gruppieren 14"/>
          <p:cNvGrpSpPr/>
          <p:nvPr/>
        </p:nvGrpSpPr>
        <p:grpSpPr bwMode="gray">
          <a:xfrm>
            <a:off x="4710023" y="4422859"/>
            <a:ext cx="6907302" cy="1057192"/>
            <a:chOff x="4710023" y="4422859"/>
            <a:chExt cx="6907302" cy="1057192"/>
          </a:xfrm>
        </p:grpSpPr>
        <p:cxnSp>
          <p:nvCxnSpPr>
            <p:cNvPr id="7" name="Gerade Verbindung 6"/>
            <p:cNvCxnSpPr/>
            <p:nvPr/>
          </p:nvCxnSpPr>
          <p:spPr bwMode="gray">
            <a:xfrm>
              <a:off x="4710023" y="4951455"/>
              <a:ext cx="3676595" cy="0"/>
            </a:xfrm>
            <a:prstGeom prst="line">
              <a:avLst/>
            </a:prstGeom>
            <a:ln w="19050">
              <a:solidFill>
                <a:schemeClr val="bg1"/>
              </a:solidFill>
              <a:headEnd type="oval" w="lg" len="lg"/>
              <a:tailEnd type="none"/>
            </a:ln>
            <a:effectLst/>
          </p:spPr>
          <p:style>
            <a:lnRef idx="1">
              <a:schemeClr val="accent1"/>
            </a:lnRef>
            <a:fillRef idx="0">
              <a:schemeClr val="accent1"/>
            </a:fillRef>
            <a:effectRef idx="0">
              <a:schemeClr val="accent1"/>
            </a:effectRef>
            <a:fontRef idx="minor">
              <a:schemeClr val="tx1"/>
            </a:fontRef>
          </p:style>
        </p:cxnSp>
        <p:grpSp>
          <p:nvGrpSpPr>
            <p:cNvPr id="13" name="Gruppieren 12"/>
            <p:cNvGrpSpPr/>
            <p:nvPr/>
          </p:nvGrpSpPr>
          <p:grpSpPr bwMode="gray">
            <a:xfrm>
              <a:off x="8386618" y="4422859"/>
              <a:ext cx="3230707" cy="1057192"/>
              <a:chOff x="8386618" y="4422859"/>
              <a:chExt cx="3230707" cy="1057192"/>
            </a:xfrm>
          </p:grpSpPr>
          <p:sp>
            <p:nvSpPr>
              <p:cNvPr id="6" name="Rechteck 5"/>
              <p:cNvSpPr/>
              <p:nvPr/>
            </p:nvSpPr>
            <p:spPr bwMode="gray">
              <a:xfrm>
                <a:off x="9474201" y="4422859"/>
                <a:ext cx="214312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21" name="Rechteck 20"/>
              <p:cNvSpPr/>
              <p:nvPr/>
            </p:nvSpPr>
            <p:spPr bwMode="gray">
              <a:xfrm>
                <a:off x="8386618" y="4422859"/>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1">
                        <a:lumMod val="60000"/>
                        <a:lumOff val="40000"/>
                      </a:schemeClr>
                    </a:solidFill>
                    <a:latin typeface="Bebas Neue" panose="020B0506020202020201" pitchFamily="34" charset="0"/>
                  </a:rPr>
                  <a:t>30%</a:t>
                </a:r>
                <a:endParaRPr lang="en-US" sz="4800" dirty="0">
                  <a:solidFill>
                    <a:schemeClr val="accent1">
                      <a:lumMod val="60000"/>
                      <a:lumOff val="40000"/>
                    </a:schemeClr>
                  </a:solidFill>
                  <a:latin typeface="Bebas Neue" panose="020B0506020202020201" pitchFamily="34" charset="0"/>
                </a:endParaRPr>
              </a:p>
            </p:txBody>
          </p:sp>
        </p:grpSp>
      </p:grpSp>
      <p:grpSp>
        <p:nvGrpSpPr>
          <p:cNvPr id="22"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23" name="Rechteck 2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4" name="Gruppieren 23"/>
            <p:cNvGrpSpPr/>
            <p:nvPr/>
          </p:nvGrpSpPr>
          <p:grpSpPr bwMode="gray">
            <a:xfrm>
              <a:off x="9144000" y="569121"/>
              <a:ext cx="297657" cy="962022"/>
              <a:chOff x="9144000" y="569121"/>
              <a:chExt cx="297657" cy="962022"/>
            </a:xfrm>
          </p:grpSpPr>
          <p:cxnSp>
            <p:nvCxnSpPr>
              <p:cNvPr id="25"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6"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7"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592346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hteck 3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a:xfrm>
            <a:off x="733963" y="433388"/>
            <a:ext cx="11109600" cy="1080000"/>
          </a:xfrm>
        </p:spPr>
        <p:txBody>
          <a:bodyPr/>
          <a:lstStyle/>
          <a:p>
            <a:r>
              <a:rPr lang="en-US" dirty="0" smtClean="0"/>
              <a:t>Infographics – Diagrams</a:t>
            </a:r>
            <a:endParaRPr lang="en-US" dirty="0"/>
          </a:p>
        </p:txBody>
      </p:sp>
      <p:pic>
        <p:nvPicPr>
          <p:cNvPr id="80"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Gruppieren 15"/>
          <p:cNvGrpSpPr/>
          <p:nvPr/>
        </p:nvGrpSpPr>
        <p:grpSpPr>
          <a:xfrm>
            <a:off x="590550" y="1313896"/>
            <a:ext cx="7535136" cy="5079382"/>
            <a:chOff x="1647645" y="1313896"/>
            <a:chExt cx="7535136" cy="5079382"/>
          </a:xfrm>
        </p:grpSpPr>
        <p:grpSp>
          <p:nvGrpSpPr>
            <p:cNvPr id="5" name="Gruppieren 4"/>
            <p:cNvGrpSpPr/>
            <p:nvPr/>
          </p:nvGrpSpPr>
          <p:grpSpPr>
            <a:xfrm>
              <a:off x="3007631" y="1313896"/>
              <a:ext cx="6175150" cy="4761346"/>
              <a:chOff x="3007631" y="1365652"/>
              <a:chExt cx="6175150" cy="4761346"/>
            </a:xfrm>
          </p:grpSpPr>
          <p:graphicFrame>
            <p:nvGraphicFramePr>
              <p:cNvPr id="4" name="Diagramm 3"/>
              <p:cNvGraphicFramePr/>
              <p:nvPr>
                <p:extLst>
                  <p:ext uri="{D42A27DB-BD31-4B8C-83A1-F6EECF244321}">
                    <p14:modId xmlns:p14="http://schemas.microsoft.com/office/powerpoint/2010/main" val="2590903411"/>
                  </p:ext>
                </p:extLst>
              </p:nvPr>
            </p:nvGraphicFramePr>
            <p:xfrm>
              <a:off x="3007631" y="1365652"/>
              <a:ext cx="6175150" cy="4761346"/>
            </p:xfrm>
            <a:graphic>
              <a:graphicData uri="http://schemas.openxmlformats.org/drawingml/2006/chart">
                <c:chart xmlns:c="http://schemas.openxmlformats.org/drawingml/2006/chart" xmlns:r="http://schemas.openxmlformats.org/officeDocument/2006/relationships" r:id="rId3"/>
              </a:graphicData>
            </a:graphic>
          </p:graphicFrame>
          <p:sp>
            <p:nvSpPr>
              <p:cNvPr id="6" name="Ellipse 5"/>
              <p:cNvSpPr/>
              <p:nvPr/>
            </p:nvSpPr>
            <p:spPr>
              <a:xfrm>
                <a:off x="5556881" y="5515344"/>
                <a:ext cx="90000" cy="9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7" name="Ellipse 6"/>
              <p:cNvSpPr/>
              <p:nvPr/>
            </p:nvSpPr>
            <p:spPr>
              <a:xfrm>
                <a:off x="6156956" y="5822526"/>
                <a:ext cx="90000" cy="900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8" name="Ellipse 7"/>
              <p:cNvSpPr/>
              <p:nvPr/>
            </p:nvSpPr>
            <p:spPr>
              <a:xfrm>
                <a:off x="4404356" y="3791319"/>
                <a:ext cx="90000" cy="90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9" name="Ellipse 8"/>
              <p:cNvSpPr/>
              <p:nvPr/>
            </p:nvSpPr>
            <p:spPr>
              <a:xfrm>
                <a:off x="4856794" y="2938832"/>
                <a:ext cx="90000" cy="9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grpSp>
          <p:nvGrpSpPr>
            <p:cNvPr id="14" name="Gruppieren 13"/>
            <p:cNvGrpSpPr/>
            <p:nvPr/>
          </p:nvGrpSpPr>
          <p:grpSpPr>
            <a:xfrm>
              <a:off x="5980723" y="5887144"/>
              <a:ext cx="1946925" cy="506134"/>
              <a:chOff x="5980257" y="6000569"/>
              <a:chExt cx="1946925" cy="506134"/>
            </a:xfrm>
          </p:grpSpPr>
          <p:grpSp>
            <p:nvGrpSpPr>
              <p:cNvPr id="13" name="Gruppieren 12"/>
              <p:cNvGrpSpPr/>
              <p:nvPr/>
            </p:nvGrpSpPr>
            <p:grpSpPr>
              <a:xfrm>
                <a:off x="5980258" y="6000569"/>
                <a:ext cx="1946924" cy="502625"/>
                <a:chOff x="5980259" y="6000569"/>
                <a:chExt cx="1946924" cy="502625"/>
              </a:xfrm>
              <a:solidFill>
                <a:schemeClr val="bg1">
                  <a:lumMod val="85000"/>
                </a:schemeClr>
              </a:solidFill>
            </p:grpSpPr>
            <p:sp>
              <p:nvSpPr>
                <p:cNvPr id="11" name="Abgerundetes Rechteck 10"/>
                <p:cNvSpPr/>
                <p:nvPr/>
              </p:nvSpPr>
              <p:spPr>
                <a:xfrm>
                  <a:off x="5980259" y="6126998"/>
                  <a:ext cx="1946924" cy="376196"/>
                </a:xfrm>
                <a:prstGeom prst="roundRect">
                  <a:avLst>
                    <a:gd name="adj" fmla="val 8438"/>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468000" tIns="0" rIns="0" bIns="0" rtlCol="0" anchor="ctr"/>
                <a:lstStyle/>
                <a:p>
                  <a:pPr algn="ctr">
                    <a:lnSpc>
                      <a:spcPct val="90000"/>
                    </a:lnSpc>
                    <a:spcAft>
                      <a:spcPts val="1000"/>
                    </a:spcAft>
                  </a:pPr>
                  <a:r>
                    <a:rPr lang="en-US" sz="1200" dirty="0" smtClean="0">
                      <a:solidFill>
                        <a:schemeClr val="accent1">
                          <a:lumMod val="75000"/>
                        </a:schemeClr>
                      </a:solidFill>
                    </a:rPr>
                    <a:t>DESCRIPTION TEXT</a:t>
                  </a:r>
                  <a:endParaRPr lang="en-US" sz="2000" dirty="0" smtClean="0">
                    <a:solidFill>
                      <a:schemeClr val="accent1">
                        <a:lumMod val="75000"/>
                      </a:schemeClr>
                    </a:solidFill>
                  </a:endParaRPr>
                </a:p>
              </p:txBody>
            </p:sp>
            <p:sp>
              <p:nvSpPr>
                <p:cNvPr id="12" name="Gleichschenkliges Dreieck 11"/>
                <p:cNvSpPr/>
                <p:nvPr/>
              </p:nvSpPr>
              <p:spPr>
                <a:xfrm>
                  <a:off x="6119099" y="6000569"/>
                  <a:ext cx="165022" cy="149345"/>
                </a:xfrm>
                <a:prstGeom prst="triangle">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15" name="Rechteck 14"/>
              <p:cNvSpPr/>
              <p:nvPr/>
            </p:nvSpPr>
            <p:spPr>
              <a:xfrm>
                <a:off x="5980257" y="6130507"/>
                <a:ext cx="604621" cy="3761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solidFill>
                      <a:schemeClr val="accent1">
                        <a:lumMod val="75000"/>
                      </a:schemeClr>
                    </a:solidFill>
                    <a:latin typeface="Bebas Neue" panose="020B0506020202020201" pitchFamily="34" charset="0"/>
                  </a:rPr>
                  <a:t>50</a:t>
                </a:r>
                <a:r>
                  <a:rPr lang="en-US" dirty="0" smtClean="0">
                    <a:solidFill>
                      <a:schemeClr val="accent1">
                        <a:lumMod val="75000"/>
                      </a:schemeClr>
                    </a:solidFill>
                    <a:latin typeface="Bebas Neue" panose="020B0506020202020201" pitchFamily="34" charset="0"/>
                  </a:rPr>
                  <a:t>%</a:t>
                </a:r>
                <a:endParaRPr lang="en-US" sz="2400" dirty="0" smtClean="0">
                  <a:solidFill>
                    <a:schemeClr val="accent1">
                      <a:lumMod val="75000"/>
                    </a:schemeClr>
                  </a:solidFill>
                  <a:latin typeface="Bebas Neue" panose="020B0506020202020201" pitchFamily="34" charset="0"/>
                </a:endParaRPr>
              </a:p>
            </p:txBody>
          </p:sp>
        </p:grpSp>
        <p:grpSp>
          <p:nvGrpSpPr>
            <p:cNvPr id="22" name="Gruppieren 21"/>
            <p:cNvGrpSpPr/>
            <p:nvPr/>
          </p:nvGrpSpPr>
          <p:grpSpPr>
            <a:xfrm>
              <a:off x="3895236" y="5571489"/>
              <a:ext cx="1946925" cy="506134"/>
              <a:chOff x="4494356" y="6000569"/>
              <a:chExt cx="1946925" cy="506134"/>
            </a:xfrm>
          </p:grpSpPr>
          <p:grpSp>
            <p:nvGrpSpPr>
              <p:cNvPr id="23" name="Gruppieren 22"/>
              <p:cNvGrpSpPr/>
              <p:nvPr/>
            </p:nvGrpSpPr>
            <p:grpSpPr>
              <a:xfrm>
                <a:off x="4494357" y="6000569"/>
                <a:ext cx="1946924" cy="502625"/>
                <a:chOff x="4494358" y="6000569"/>
                <a:chExt cx="1946924" cy="502625"/>
              </a:xfrm>
              <a:solidFill>
                <a:schemeClr val="bg1">
                  <a:lumMod val="85000"/>
                </a:schemeClr>
              </a:solidFill>
            </p:grpSpPr>
            <p:sp>
              <p:nvSpPr>
                <p:cNvPr id="25" name="Abgerundetes Rechteck 24"/>
                <p:cNvSpPr/>
                <p:nvPr/>
              </p:nvSpPr>
              <p:spPr>
                <a:xfrm>
                  <a:off x="4494358" y="6126998"/>
                  <a:ext cx="1946924" cy="376196"/>
                </a:xfrm>
                <a:prstGeom prst="roundRect">
                  <a:avLst>
                    <a:gd name="adj" fmla="val 8438"/>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468000" tIns="0" rIns="0" bIns="0" rtlCol="0" anchor="ctr"/>
                <a:lstStyle/>
                <a:p>
                  <a:pPr algn="ctr">
                    <a:lnSpc>
                      <a:spcPct val="90000"/>
                    </a:lnSpc>
                    <a:spcAft>
                      <a:spcPts val="1000"/>
                    </a:spcAft>
                  </a:pPr>
                  <a:r>
                    <a:rPr lang="en-US" sz="1200" dirty="0" smtClean="0">
                      <a:solidFill>
                        <a:schemeClr val="accent3"/>
                      </a:solidFill>
                    </a:rPr>
                    <a:t>DESCRIPTION TEXT</a:t>
                  </a:r>
                  <a:endParaRPr lang="en-US" sz="2000" dirty="0" smtClean="0">
                    <a:solidFill>
                      <a:schemeClr val="accent3"/>
                    </a:solidFill>
                  </a:endParaRPr>
                </a:p>
              </p:txBody>
            </p:sp>
            <p:sp>
              <p:nvSpPr>
                <p:cNvPr id="26" name="Gleichschenkliges Dreieck 25"/>
                <p:cNvSpPr/>
                <p:nvPr/>
              </p:nvSpPr>
              <p:spPr>
                <a:xfrm>
                  <a:off x="6119099" y="6000569"/>
                  <a:ext cx="165022" cy="149345"/>
                </a:xfrm>
                <a:prstGeom prst="triangle">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24" name="Rechteck 23"/>
              <p:cNvSpPr/>
              <p:nvPr/>
            </p:nvSpPr>
            <p:spPr>
              <a:xfrm>
                <a:off x="4494356" y="6130507"/>
                <a:ext cx="604621" cy="3761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solidFill>
                      <a:schemeClr val="accent3"/>
                    </a:solidFill>
                    <a:latin typeface="Bebas Neue" panose="020B0506020202020201" pitchFamily="34" charset="0"/>
                  </a:rPr>
                  <a:t>55</a:t>
                </a:r>
                <a:r>
                  <a:rPr lang="en-US" dirty="0" smtClean="0">
                    <a:solidFill>
                      <a:schemeClr val="accent3"/>
                    </a:solidFill>
                    <a:latin typeface="Bebas Neue" panose="020B0506020202020201" pitchFamily="34" charset="0"/>
                  </a:rPr>
                  <a:t>%</a:t>
                </a:r>
                <a:endParaRPr lang="en-US" sz="2400" dirty="0" smtClean="0">
                  <a:solidFill>
                    <a:schemeClr val="accent3"/>
                  </a:solidFill>
                  <a:latin typeface="Bebas Neue" panose="020B0506020202020201" pitchFamily="34" charset="0"/>
                </a:endParaRPr>
              </a:p>
            </p:txBody>
          </p:sp>
        </p:grpSp>
        <p:grpSp>
          <p:nvGrpSpPr>
            <p:cNvPr id="38" name="Gruppieren 37"/>
            <p:cNvGrpSpPr/>
            <p:nvPr/>
          </p:nvGrpSpPr>
          <p:grpSpPr>
            <a:xfrm>
              <a:off x="2316548" y="3594710"/>
              <a:ext cx="2060531" cy="379705"/>
              <a:chOff x="4494356" y="6126998"/>
              <a:chExt cx="2060531" cy="379705"/>
            </a:xfrm>
          </p:grpSpPr>
          <p:grpSp>
            <p:nvGrpSpPr>
              <p:cNvPr id="39" name="Gruppieren 38"/>
              <p:cNvGrpSpPr/>
              <p:nvPr/>
            </p:nvGrpSpPr>
            <p:grpSpPr>
              <a:xfrm>
                <a:off x="4494357" y="6126998"/>
                <a:ext cx="2060530" cy="376196"/>
                <a:chOff x="4494358" y="6126998"/>
                <a:chExt cx="2060530" cy="376196"/>
              </a:xfrm>
              <a:solidFill>
                <a:schemeClr val="bg1">
                  <a:lumMod val="85000"/>
                </a:schemeClr>
              </a:solidFill>
            </p:grpSpPr>
            <p:sp>
              <p:nvSpPr>
                <p:cNvPr id="41" name="Abgerundetes Rechteck 40"/>
                <p:cNvSpPr/>
                <p:nvPr/>
              </p:nvSpPr>
              <p:spPr>
                <a:xfrm>
                  <a:off x="4494358" y="6126998"/>
                  <a:ext cx="1946924" cy="376196"/>
                </a:xfrm>
                <a:prstGeom prst="roundRect">
                  <a:avLst>
                    <a:gd name="adj" fmla="val 8438"/>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468000" tIns="0" rIns="0" bIns="0" rtlCol="0" anchor="ctr"/>
                <a:lstStyle/>
                <a:p>
                  <a:pPr algn="ctr">
                    <a:lnSpc>
                      <a:spcPct val="90000"/>
                    </a:lnSpc>
                    <a:spcAft>
                      <a:spcPts val="1000"/>
                    </a:spcAft>
                  </a:pPr>
                  <a:r>
                    <a:rPr lang="en-US" sz="1200" dirty="0" smtClean="0">
                      <a:solidFill>
                        <a:schemeClr val="accent6"/>
                      </a:solidFill>
                    </a:rPr>
                    <a:t>DESCRIPTION TEXT</a:t>
                  </a:r>
                  <a:endParaRPr lang="en-US" sz="2000" dirty="0" smtClean="0">
                    <a:solidFill>
                      <a:schemeClr val="accent6"/>
                    </a:solidFill>
                  </a:endParaRPr>
                </a:p>
              </p:txBody>
            </p:sp>
            <p:sp>
              <p:nvSpPr>
                <p:cNvPr id="42" name="Gleichschenkliges Dreieck 41"/>
                <p:cNvSpPr/>
                <p:nvPr/>
              </p:nvSpPr>
              <p:spPr>
                <a:xfrm rot="5400000">
                  <a:off x="6397705" y="6243933"/>
                  <a:ext cx="165022" cy="149345"/>
                </a:xfrm>
                <a:prstGeom prst="triangle">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40" name="Rechteck 39"/>
              <p:cNvSpPr/>
              <p:nvPr/>
            </p:nvSpPr>
            <p:spPr>
              <a:xfrm>
                <a:off x="4494356" y="6130507"/>
                <a:ext cx="604621" cy="3761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solidFill>
                      <a:schemeClr val="accent6"/>
                    </a:solidFill>
                    <a:latin typeface="Bebas Neue" panose="020B0506020202020201" pitchFamily="34" charset="0"/>
                  </a:rPr>
                  <a:t>75</a:t>
                </a:r>
                <a:r>
                  <a:rPr lang="en-US" dirty="0" smtClean="0">
                    <a:solidFill>
                      <a:schemeClr val="accent6"/>
                    </a:solidFill>
                    <a:latin typeface="Bebas Neue" panose="020B0506020202020201" pitchFamily="34" charset="0"/>
                  </a:rPr>
                  <a:t>%</a:t>
                </a:r>
                <a:endParaRPr lang="en-US" sz="2400" dirty="0" smtClean="0">
                  <a:solidFill>
                    <a:schemeClr val="accent6"/>
                  </a:solidFill>
                  <a:latin typeface="Bebas Neue" panose="020B0506020202020201" pitchFamily="34" charset="0"/>
                </a:endParaRPr>
              </a:p>
            </p:txBody>
          </p:sp>
        </p:grpSp>
        <p:grpSp>
          <p:nvGrpSpPr>
            <p:cNvPr id="43" name="Gruppieren 42"/>
            <p:cNvGrpSpPr/>
            <p:nvPr/>
          </p:nvGrpSpPr>
          <p:grpSpPr>
            <a:xfrm>
              <a:off x="2765119" y="2742223"/>
              <a:ext cx="2060531" cy="379705"/>
              <a:chOff x="4494356" y="6126998"/>
              <a:chExt cx="2060531" cy="379705"/>
            </a:xfrm>
          </p:grpSpPr>
          <p:grpSp>
            <p:nvGrpSpPr>
              <p:cNvPr id="44" name="Gruppieren 43"/>
              <p:cNvGrpSpPr/>
              <p:nvPr/>
            </p:nvGrpSpPr>
            <p:grpSpPr>
              <a:xfrm>
                <a:off x="4494357" y="6126998"/>
                <a:ext cx="2060530" cy="376196"/>
                <a:chOff x="4494358" y="6126998"/>
                <a:chExt cx="2060530" cy="376196"/>
              </a:xfrm>
              <a:solidFill>
                <a:schemeClr val="bg1">
                  <a:lumMod val="85000"/>
                </a:schemeClr>
              </a:solidFill>
            </p:grpSpPr>
            <p:sp>
              <p:nvSpPr>
                <p:cNvPr id="46" name="Abgerundetes Rechteck 45"/>
                <p:cNvSpPr/>
                <p:nvPr/>
              </p:nvSpPr>
              <p:spPr>
                <a:xfrm>
                  <a:off x="4494358" y="6126998"/>
                  <a:ext cx="1946924" cy="376196"/>
                </a:xfrm>
                <a:prstGeom prst="roundRect">
                  <a:avLst>
                    <a:gd name="adj" fmla="val 8438"/>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468000" tIns="0" rIns="0" bIns="0" rtlCol="0" anchor="ctr"/>
                <a:lstStyle/>
                <a:p>
                  <a:pPr algn="ctr">
                    <a:lnSpc>
                      <a:spcPct val="90000"/>
                    </a:lnSpc>
                    <a:spcAft>
                      <a:spcPts val="1000"/>
                    </a:spcAft>
                  </a:pPr>
                  <a:r>
                    <a:rPr lang="en-US" sz="1200" dirty="0" smtClean="0">
                      <a:solidFill>
                        <a:schemeClr val="tx2"/>
                      </a:solidFill>
                    </a:rPr>
                    <a:t>DESCRIPTION TEXT</a:t>
                  </a:r>
                  <a:endParaRPr lang="en-US" sz="2000" dirty="0" smtClean="0">
                    <a:solidFill>
                      <a:schemeClr val="tx2"/>
                    </a:solidFill>
                  </a:endParaRPr>
                </a:p>
              </p:txBody>
            </p:sp>
            <p:sp>
              <p:nvSpPr>
                <p:cNvPr id="47" name="Gleichschenkliges Dreieck 46"/>
                <p:cNvSpPr/>
                <p:nvPr/>
              </p:nvSpPr>
              <p:spPr>
                <a:xfrm rot="5400000">
                  <a:off x="6397705" y="6243933"/>
                  <a:ext cx="165022" cy="149345"/>
                </a:xfrm>
                <a:prstGeom prst="triangle">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45" name="Rechteck 44"/>
              <p:cNvSpPr/>
              <p:nvPr/>
            </p:nvSpPr>
            <p:spPr>
              <a:xfrm>
                <a:off x="4494356" y="6130507"/>
                <a:ext cx="604621" cy="3761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solidFill>
                      <a:schemeClr val="tx2"/>
                    </a:solidFill>
                    <a:latin typeface="Bebas Neue" panose="020B0506020202020201" pitchFamily="34" charset="0"/>
                  </a:rPr>
                  <a:t>85</a:t>
                </a:r>
                <a:r>
                  <a:rPr lang="en-US" dirty="0" smtClean="0">
                    <a:solidFill>
                      <a:schemeClr val="tx2"/>
                    </a:solidFill>
                    <a:latin typeface="Bebas Neue" panose="020B0506020202020201" pitchFamily="34" charset="0"/>
                  </a:rPr>
                  <a:t>%</a:t>
                </a:r>
                <a:endParaRPr lang="en-US" sz="2400" dirty="0" smtClean="0">
                  <a:solidFill>
                    <a:schemeClr val="tx2"/>
                  </a:solidFill>
                  <a:latin typeface="Bebas Neue" panose="020B0506020202020201" pitchFamily="34" charset="0"/>
                </a:endParaRPr>
              </a:p>
            </p:txBody>
          </p:sp>
        </p:grpSp>
        <p:sp>
          <p:nvSpPr>
            <p:cNvPr id="48" name="Rechteck 47"/>
            <p:cNvSpPr/>
            <p:nvPr/>
          </p:nvSpPr>
          <p:spPr>
            <a:xfrm>
              <a:off x="1647645" y="1526010"/>
              <a:ext cx="4453117" cy="8203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r">
                <a:lnSpc>
                  <a:spcPct val="90000"/>
                </a:lnSpc>
                <a:spcAft>
                  <a:spcPts val="1000"/>
                </a:spcAft>
              </a:pPr>
              <a:r>
                <a:rPr lang="en-US" sz="2800" dirty="0" smtClean="0">
                  <a:solidFill>
                    <a:schemeClr val="tx1"/>
                  </a:solidFill>
                  <a:latin typeface="Bebas Neue" panose="020B0506020202020201" pitchFamily="34" charset="0"/>
                </a:rPr>
                <a:t>This text can be replaced </a:t>
              </a:r>
              <a:br>
                <a:rPr lang="en-US" sz="2800" dirty="0" smtClean="0">
                  <a:solidFill>
                    <a:schemeClr val="tx1"/>
                  </a:solidFill>
                  <a:latin typeface="Bebas Neue" panose="020B0506020202020201" pitchFamily="34" charset="0"/>
                </a:rPr>
              </a:br>
              <a:r>
                <a:rPr lang="en-US" sz="2800" dirty="0" smtClean="0">
                  <a:solidFill>
                    <a:schemeClr val="tx1"/>
                  </a:solidFill>
                  <a:latin typeface="Bebas Neue" panose="020B0506020202020201" pitchFamily="34" charset="0"/>
                </a:rPr>
                <a:t>with your own text.</a:t>
              </a:r>
              <a:endParaRPr lang="en-US" sz="2800" dirty="0">
                <a:solidFill>
                  <a:schemeClr val="tx1"/>
                </a:solidFill>
                <a:latin typeface="Bebas Neue" panose="020B0506020202020201" pitchFamily="34" charset="0"/>
              </a:endParaRPr>
            </a:p>
          </p:txBody>
        </p:sp>
      </p:grpSp>
      <p:sp>
        <p:nvSpPr>
          <p:cNvPr id="50" name="Rechteck 49"/>
          <p:cNvSpPr/>
          <p:nvPr/>
        </p:nvSpPr>
        <p:spPr>
          <a:xfrm>
            <a:off x="7513608" y="1513389"/>
            <a:ext cx="4146580" cy="42921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r">
              <a:lnSpc>
                <a:spcPct val="80000"/>
              </a:lnSpc>
              <a:spcAft>
                <a:spcPts val="1000"/>
              </a:spcAft>
            </a:pPr>
            <a:r>
              <a:rPr lang="en-US" sz="3600" dirty="0" smtClean="0">
                <a:solidFill>
                  <a:schemeClr val="accent3"/>
                </a:solidFill>
                <a:latin typeface="Bebas Neue" panose="020B0506020202020201" pitchFamily="34" charset="0"/>
              </a:rPr>
              <a:t>DESCRIPTION TEXT</a:t>
            </a:r>
            <a:br>
              <a:rPr lang="en-US" sz="3600" dirty="0" smtClean="0">
                <a:solidFill>
                  <a:schemeClr val="accent3"/>
                </a:solidFill>
                <a:latin typeface="Bebas Neue" panose="020B0506020202020201" pitchFamily="34" charset="0"/>
              </a:rPr>
            </a:br>
            <a:r>
              <a:rPr lang="en-US" sz="3600" dirty="0" smtClean="0">
                <a:solidFill>
                  <a:schemeClr val="accent3"/>
                </a:solidFill>
                <a:latin typeface="Bebas Neue" panose="020B0506020202020201" pitchFamily="34" charset="0"/>
              </a:rPr>
              <a:t>This text can be replaced with your own text. </a:t>
            </a:r>
          </a:p>
          <a:p>
            <a:pPr algn="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grpSp>
        <p:nvGrpSpPr>
          <p:cNvPr id="34"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35" name="Rechteck 34"/>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6" name="Gruppieren 35"/>
            <p:cNvGrpSpPr/>
            <p:nvPr/>
          </p:nvGrpSpPr>
          <p:grpSpPr bwMode="gray">
            <a:xfrm>
              <a:off x="9144000" y="569121"/>
              <a:ext cx="297657" cy="962022"/>
              <a:chOff x="9144000" y="569121"/>
              <a:chExt cx="297657" cy="962022"/>
            </a:xfrm>
          </p:grpSpPr>
          <p:cxnSp>
            <p:nvCxnSpPr>
              <p:cNvPr id="37"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9"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51"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749713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hteck 1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cxnSp>
        <p:nvCxnSpPr>
          <p:cNvPr id="5" name="Gerade Verbindung 4"/>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 Verbindung 17"/>
          <p:cNvCxnSpPr/>
          <p:nvPr/>
        </p:nvCxnSpPr>
        <p:spPr>
          <a:xfrm>
            <a:off x="6090489"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3" name="Diagramm 2"/>
          <p:cNvGraphicFramePr/>
          <p:nvPr>
            <p:extLst>
              <p:ext uri="{D42A27DB-BD31-4B8C-83A1-F6EECF244321}">
                <p14:modId xmlns:p14="http://schemas.microsoft.com/office/powerpoint/2010/main" val="2355016986"/>
              </p:ext>
            </p:extLst>
          </p:nvPr>
        </p:nvGraphicFramePr>
        <p:xfrm>
          <a:off x="347494" y="1770031"/>
          <a:ext cx="11505200" cy="2740823"/>
        </p:xfrm>
        <a:graphic>
          <a:graphicData uri="http://schemas.openxmlformats.org/drawingml/2006/chart">
            <c:chart xmlns:c="http://schemas.openxmlformats.org/drawingml/2006/chart" xmlns:r="http://schemas.openxmlformats.org/officeDocument/2006/relationships" r:id="rId2"/>
          </a:graphicData>
        </a:graphic>
      </p:graphicFrame>
      <p:sp>
        <p:nvSpPr>
          <p:cNvPr id="9" name="Inhaltsplatzhalter 19"/>
          <p:cNvSpPr txBox="1">
            <a:spLocks/>
          </p:cNvSpPr>
          <p:nvPr/>
        </p:nvSpPr>
        <p:spPr>
          <a:xfrm>
            <a:off x="590549"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3"/>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t>This text can be replaced with your own text. This is a placeholder text. </a:t>
            </a:r>
            <a:endParaRPr lang="en-US" sz="1800" dirty="0"/>
          </a:p>
        </p:txBody>
      </p:sp>
      <p:sp>
        <p:nvSpPr>
          <p:cNvPr id="10" name="Inhaltsplatzhalter 19"/>
          <p:cNvSpPr txBox="1">
            <a:spLocks/>
          </p:cNvSpPr>
          <p:nvPr/>
        </p:nvSpPr>
        <p:spPr>
          <a:xfrm>
            <a:off x="4259791"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1"/>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t>This text can be replaced with your own text. This is a placeholder text. </a:t>
            </a:r>
            <a:endParaRPr lang="en-US" sz="1800" dirty="0"/>
          </a:p>
        </p:txBody>
      </p:sp>
      <p:sp>
        <p:nvSpPr>
          <p:cNvPr id="11" name="Inhaltsplatzhalter 19"/>
          <p:cNvSpPr txBox="1">
            <a:spLocks/>
          </p:cNvSpPr>
          <p:nvPr/>
        </p:nvSpPr>
        <p:spPr>
          <a:xfrm>
            <a:off x="7929032" y="4920132"/>
            <a:ext cx="3669242" cy="885356"/>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tx2"/>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t>This text can be replaced with your own text. This is a placeholder text. </a:t>
            </a:r>
            <a:endParaRPr lang="en-US" sz="1800" dirty="0"/>
          </a:p>
        </p:txBody>
      </p:sp>
      <p:pic>
        <p:nvPicPr>
          <p:cNvPr id="12" name="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14"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5" name="Rechteck 14"/>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6" name="Gruppieren 15"/>
            <p:cNvGrpSpPr/>
            <p:nvPr/>
          </p:nvGrpSpPr>
          <p:grpSpPr bwMode="gray">
            <a:xfrm>
              <a:off x="9144000" y="569121"/>
              <a:ext cx="297657" cy="962022"/>
              <a:chOff x="9144000" y="569121"/>
              <a:chExt cx="297657" cy="962022"/>
            </a:xfrm>
          </p:grpSpPr>
          <p:cxnSp>
            <p:nvCxnSpPr>
              <p:cNvPr id="17"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19"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0"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91375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hteck 24"/>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pSp>
        <p:nvGrpSpPr>
          <p:cNvPr id="72" name="Gruppieren 71"/>
          <p:cNvGrpSpPr/>
          <p:nvPr/>
        </p:nvGrpSpPr>
        <p:grpSpPr>
          <a:xfrm>
            <a:off x="540000" y="1313896"/>
            <a:ext cx="11083722" cy="4771198"/>
            <a:chOff x="540000" y="1313896"/>
            <a:chExt cx="11083722" cy="4771198"/>
          </a:xfrm>
        </p:grpSpPr>
        <p:graphicFrame>
          <p:nvGraphicFramePr>
            <p:cNvPr id="51" name="Diagramm 50"/>
            <p:cNvGraphicFramePr/>
            <p:nvPr>
              <p:extLst>
                <p:ext uri="{D42A27DB-BD31-4B8C-83A1-F6EECF244321}">
                  <p14:modId xmlns:p14="http://schemas.microsoft.com/office/powerpoint/2010/main" val="2785677183"/>
                </p:ext>
              </p:extLst>
            </p:nvPr>
          </p:nvGraphicFramePr>
          <p:xfrm>
            <a:off x="3002936" y="1313896"/>
            <a:ext cx="6175150" cy="4761346"/>
          </p:xfrm>
          <a:graphic>
            <a:graphicData uri="http://schemas.openxmlformats.org/drawingml/2006/chart">
              <c:chart xmlns:c="http://schemas.openxmlformats.org/drawingml/2006/chart" xmlns:r="http://schemas.openxmlformats.org/officeDocument/2006/relationships" r:id="rId2"/>
            </a:graphicData>
          </a:graphic>
        </p:graphicFrame>
        <p:sp>
          <p:nvSpPr>
            <p:cNvPr id="56" name="Freihandform 55"/>
            <p:cNvSpPr/>
            <p:nvPr/>
          </p:nvSpPr>
          <p:spPr>
            <a:xfrm>
              <a:off x="6197262" y="4842081"/>
              <a:ext cx="2733148" cy="1243013"/>
            </a:xfrm>
            <a:custGeom>
              <a:avLst/>
              <a:gdLst>
                <a:gd name="connsiteX0" fmla="*/ 0 w 3814763"/>
                <a:gd name="connsiteY0" fmla="*/ 976313 h 1243013"/>
                <a:gd name="connsiteX1" fmla="*/ 0 w 3814763"/>
                <a:gd name="connsiteY1" fmla="*/ 1243013 h 1243013"/>
                <a:gd name="connsiteX2" fmla="*/ 3814763 w 3814763"/>
                <a:gd name="connsiteY2" fmla="*/ 1243013 h 1243013"/>
                <a:gd name="connsiteX3" fmla="*/ 3814763 w 3814763"/>
                <a:gd name="connsiteY3" fmla="*/ 0 h 1243013"/>
              </a:gdLst>
              <a:ahLst/>
              <a:cxnLst>
                <a:cxn ang="0">
                  <a:pos x="connsiteX0" y="connsiteY0"/>
                </a:cxn>
                <a:cxn ang="0">
                  <a:pos x="connsiteX1" y="connsiteY1"/>
                </a:cxn>
                <a:cxn ang="0">
                  <a:pos x="connsiteX2" y="connsiteY2"/>
                </a:cxn>
                <a:cxn ang="0">
                  <a:pos x="connsiteX3" y="connsiteY3"/>
                </a:cxn>
              </a:cxnLst>
              <a:rect l="l" t="t" r="r" b="b"/>
              <a:pathLst>
                <a:path w="3814763" h="1243013">
                  <a:moveTo>
                    <a:pt x="0" y="976313"/>
                  </a:moveTo>
                  <a:lnTo>
                    <a:pt x="0" y="1243013"/>
                  </a:lnTo>
                  <a:lnTo>
                    <a:pt x="3814763" y="1243013"/>
                  </a:lnTo>
                  <a:lnTo>
                    <a:pt x="3814763" y="0"/>
                  </a:lnTo>
                </a:path>
              </a:pathLst>
            </a:custGeom>
            <a:ln w="6350">
              <a:solidFill>
                <a:schemeClr val="tx1"/>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52" name="Ellipse 51"/>
            <p:cNvSpPr/>
            <p:nvPr/>
          </p:nvSpPr>
          <p:spPr>
            <a:xfrm>
              <a:off x="5552186" y="5463588"/>
              <a:ext cx="90000" cy="900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53" name="Ellipse 52"/>
            <p:cNvSpPr/>
            <p:nvPr/>
          </p:nvSpPr>
          <p:spPr>
            <a:xfrm>
              <a:off x="6152261" y="5770770"/>
              <a:ext cx="90000" cy="9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55" name="Ellipse 54"/>
            <p:cNvSpPr/>
            <p:nvPr/>
          </p:nvSpPr>
          <p:spPr>
            <a:xfrm>
              <a:off x="4852099" y="2887076"/>
              <a:ext cx="90000" cy="9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sp>
          <p:nvSpPr>
            <p:cNvPr id="59" name="Freeform 7"/>
            <p:cNvSpPr>
              <a:spLocks/>
            </p:cNvSpPr>
            <p:nvPr/>
          </p:nvSpPr>
          <p:spPr bwMode="auto">
            <a:xfrm rot="16200000" flipV="1">
              <a:off x="4051318" y="3401904"/>
              <a:ext cx="282238" cy="483079"/>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57" name="Rechteck 56"/>
            <p:cNvSpPr/>
            <p:nvPr/>
          </p:nvSpPr>
          <p:spPr>
            <a:xfrm>
              <a:off x="9480598" y="3970623"/>
              <a:ext cx="2143124"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58" name="Rechteck 57"/>
            <p:cNvSpPr/>
            <p:nvPr/>
          </p:nvSpPr>
          <p:spPr>
            <a:xfrm>
              <a:off x="8393015"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Bef>
                  <a:spcPts val="1000"/>
                </a:spcBef>
                <a:spcAft>
                  <a:spcPts val="1000"/>
                </a:spcAft>
              </a:pPr>
              <a:r>
                <a:rPr lang="en-US" sz="4800" dirty="0" smtClean="0">
                  <a:solidFill>
                    <a:schemeClr val="accent1"/>
                  </a:solidFill>
                  <a:latin typeface="Bebas Neue" panose="020B0506020202020201" pitchFamily="34" charset="0"/>
                </a:rPr>
                <a:t>50%</a:t>
              </a:r>
              <a:endParaRPr lang="en-US" sz="4800" dirty="0">
                <a:solidFill>
                  <a:schemeClr val="accent1"/>
                </a:solidFill>
                <a:latin typeface="Bebas Neue" panose="020B0506020202020201" pitchFamily="34" charset="0"/>
              </a:endParaRPr>
            </a:p>
          </p:txBody>
        </p:sp>
        <p:grpSp>
          <p:nvGrpSpPr>
            <p:cNvPr id="60" name="Gruppieren 59"/>
            <p:cNvGrpSpPr/>
            <p:nvPr/>
          </p:nvGrpSpPr>
          <p:grpSpPr>
            <a:xfrm>
              <a:off x="540000" y="3073287"/>
              <a:ext cx="3333727" cy="871458"/>
              <a:chOff x="984563" y="3970623"/>
              <a:chExt cx="3333727" cy="871458"/>
            </a:xfrm>
          </p:grpSpPr>
          <p:sp>
            <p:nvSpPr>
              <p:cNvPr id="61" name="Rechteck 60"/>
              <p:cNvSpPr/>
              <p:nvPr/>
            </p:nvSpPr>
            <p:spPr>
              <a:xfrm>
                <a:off x="984563" y="3970623"/>
                <a:ext cx="2246144"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62" name="Rechteck 61"/>
              <p:cNvSpPr/>
              <p:nvPr/>
            </p:nvSpPr>
            <p:spPr>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1">
                        <a:lumMod val="50000"/>
                      </a:schemeClr>
                    </a:solidFill>
                    <a:latin typeface="Bebas Neue" panose="020B0506020202020201" pitchFamily="34" charset="0"/>
                  </a:rPr>
                  <a:t>75%</a:t>
                </a:r>
                <a:endParaRPr lang="en-US" sz="4800" dirty="0">
                  <a:solidFill>
                    <a:schemeClr val="accent1">
                      <a:lumMod val="50000"/>
                    </a:schemeClr>
                  </a:solidFill>
                  <a:latin typeface="Bebas Neue" panose="020B0506020202020201" pitchFamily="34" charset="0"/>
                </a:endParaRPr>
              </a:p>
            </p:txBody>
          </p:sp>
        </p:grpSp>
        <p:sp>
          <p:nvSpPr>
            <p:cNvPr id="63" name="Freeform 7"/>
            <p:cNvSpPr>
              <a:spLocks/>
            </p:cNvSpPr>
            <p:nvPr/>
          </p:nvSpPr>
          <p:spPr bwMode="auto">
            <a:xfrm rot="16200000" flipV="1">
              <a:off x="4089923" y="2086592"/>
              <a:ext cx="633647" cy="963452"/>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64" name="Gruppieren 63"/>
            <p:cNvGrpSpPr/>
            <p:nvPr/>
          </p:nvGrpSpPr>
          <p:grpSpPr>
            <a:xfrm>
              <a:off x="540000" y="1815765"/>
              <a:ext cx="3333727" cy="871458"/>
              <a:chOff x="984563" y="3970623"/>
              <a:chExt cx="3333727" cy="871458"/>
            </a:xfrm>
          </p:grpSpPr>
          <p:sp>
            <p:nvSpPr>
              <p:cNvPr id="65" name="Rechteck 64"/>
              <p:cNvSpPr/>
              <p:nvPr/>
            </p:nvSpPr>
            <p:spPr>
              <a:xfrm>
                <a:off x="984563" y="3970623"/>
                <a:ext cx="2246144"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66" name="Rechteck 65"/>
              <p:cNvSpPr/>
              <p:nvPr/>
            </p:nvSpPr>
            <p:spPr>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tx2"/>
                    </a:solidFill>
                    <a:latin typeface="Bebas Neue" panose="020B0506020202020201" pitchFamily="34" charset="0"/>
                  </a:rPr>
                  <a:t>85%</a:t>
                </a:r>
                <a:endParaRPr lang="en-US" sz="4800" dirty="0">
                  <a:solidFill>
                    <a:schemeClr val="tx2"/>
                  </a:solidFill>
                  <a:latin typeface="Bebas Neue" panose="020B0506020202020201" pitchFamily="34" charset="0"/>
                </a:endParaRPr>
              </a:p>
            </p:txBody>
          </p:sp>
        </p:grpSp>
        <p:sp>
          <p:nvSpPr>
            <p:cNvPr id="67" name="Freihandform 66"/>
            <p:cNvSpPr/>
            <p:nvPr/>
          </p:nvSpPr>
          <p:spPr>
            <a:xfrm flipH="1">
              <a:off x="3269410" y="5287993"/>
              <a:ext cx="2327775" cy="331281"/>
            </a:xfrm>
            <a:custGeom>
              <a:avLst/>
              <a:gdLst>
                <a:gd name="connsiteX0" fmla="*/ 0 w 3814763"/>
                <a:gd name="connsiteY0" fmla="*/ 976313 h 1243013"/>
                <a:gd name="connsiteX1" fmla="*/ 0 w 3814763"/>
                <a:gd name="connsiteY1" fmla="*/ 1243013 h 1243013"/>
                <a:gd name="connsiteX2" fmla="*/ 3814763 w 3814763"/>
                <a:gd name="connsiteY2" fmla="*/ 1243013 h 1243013"/>
                <a:gd name="connsiteX3" fmla="*/ 3814763 w 3814763"/>
                <a:gd name="connsiteY3" fmla="*/ 0 h 1243013"/>
              </a:gdLst>
              <a:ahLst/>
              <a:cxnLst>
                <a:cxn ang="0">
                  <a:pos x="connsiteX0" y="connsiteY0"/>
                </a:cxn>
                <a:cxn ang="0">
                  <a:pos x="connsiteX1" y="connsiteY1"/>
                </a:cxn>
                <a:cxn ang="0">
                  <a:pos x="connsiteX2" y="connsiteY2"/>
                </a:cxn>
                <a:cxn ang="0">
                  <a:pos x="connsiteX3" y="connsiteY3"/>
                </a:cxn>
              </a:cxnLst>
              <a:rect l="l" t="t" r="r" b="b"/>
              <a:pathLst>
                <a:path w="3814763" h="1243013">
                  <a:moveTo>
                    <a:pt x="0" y="976313"/>
                  </a:moveTo>
                  <a:lnTo>
                    <a:pt x="0" y="1243013"/>
                  </a:lnTo>
                  <a:lnTo>
                    <a:pt x="3814763" y="1243013"/>
                  </a:lnTo>
                  <a:lnTo>
                    <a:pt x="3814763" y="0"/>
                  </a:lnTo>
                </a:path>
              </a:pathLst>
            </a:custGeom>
            <a:ln w="6350">
              <a:solidFill>
                <a:schemeClr val="tx1"/>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grpSp>
          <p:nvGrpSpPr>
            <p:cNvPr id="68" name="Gruppieren 67"/>
            <p:cNvGrpSpPr/>
            <p:nvPr/>
          </p:nvGrpSpPr>
          <p:grpSpPr>
            <a:xfrm>
              <a:off x="540000" y="4406352"/>
              <a:ext cx="3333727" cy="871458"/>
              <a:chOff x="984563" y="3970623"/>
              <a:chExt cx="3333727" cy="871458"/>
            </a:xfrm>
          </p:grpSpPr>
          <p:sp>
            <p:nvSpPr>
              <p:cNvPr id="69" name="Rechteck 68"/>
              <p:cNvSpPr/>
              <p:nvPr/>
            </p:nvSpPr>
            <p:spPr>
              <a:xfrm>
                <a:off x="984563" y="3970623"/>
                <a:ext cx="2246144"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70" name="Rechteck 69"/>
              <p:cNvSpPr/>
              <p:nvPr/>
            </p:nvSpPr>
            <p:spPr>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1">
                        <a:lumMod val="75000"/>
                      </a:schemeClr>
                    </a:solidFill>
                    <a:latin typeface="Bebas Neue" panose="020B0506020202020201" pitchFamily="34" charset="0"/>
                  </a:rPr>
                  <a:t>55%</a:t>
                </a:r>
                <a:endParaRPr lang="en-US" sz="4800" dirty="0">
                  <a:solidFill>
                    <a:schemeClr val="accent1">
                      <a:lumMod val="75000"/>
                    </a:schemeClr>
                  </a:solidFill>
                  <a:latin typeface="Bebas Neue" panose="020B0506020202020201" pitchFamily="34" charset="0"/>
                </a:endParaRPr>
              </a:p>
            </p:txBody>
          </p:sp>
        </p:grpSp>
        <p:sp>
          <p:nvSpPr>
            <p:cNvPr id="71" name="Ellipse 70"/>
            <p:cNvSpPr/>
            <p:nvPr/>
          </p:nvSpPr>
          <p:spPr>
            <a:xfrm>
              <a:off x="4907595" y="2497509"/>
              <a:ext cx="2367914" cy="236791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800" dirty="0" smtClean="0">
                  <a:solidFill>
                    <a:schemeClr val="tx1"/>
                  </a:solidFill>
                  <a:latin typeface="Bebas Neue" panose="020B0506020202020201" pitchFamily="34" charset="0"/>
                </a:rPr>
                <a:t>placeholder</a:t>
              </a:r>
            </a:p>
            <a:p>
              <a:pPr algn="ctr">
                <a:lnSpc>
                  <a:spcPct val="90000"/>
                </a:lnSpc>
                <a:spcAft>
                  <a:spcPts val="1000"/>
                </a:spcAft>
              </a:pPr>
              <a:r>
                <a:rPr lang="en-US" sz="1400" dirty="0" smtClean="0">
                  <a:solidFill>
                    <a:schemeClr val="tx1"/>
                  </a:solidFill>
                </a:rPr>
                <a:t>If you don’t want to use the style and size of the fonts as used in this placeholder it is possible to replace it by selecting different options.</a:t>
              </a:r>
              <a:endParaRPr lang="en-US" sz="2400" dirty="0" smtClean="0">
                <a:solidFill>
                  <a:schemeClr val="tx1"/>
                </a:solidFill>
              </a:endParaRPr>
            </a:p>
          </p:txBody>
        </p:sp>
      </p:grpSp>
      <p:sp>
        <p:nvSpPr>
          <p:cNvPr id="73" name="Ellipse 72"/>
          <p:cNvSpPr/>
          <p:nvPr/>
        </p:nvSpPr>
        <p:spPr>
          <a:xfrm>
            <a:off x="4399661" y="3739563"/>
            <a:ext cx="90000" cy="900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nvGrpSpPr>
          <p:cNvPr id="26"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27" name="Rechteck 26"/>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8" name="Gruppieren 27"/>
            <p:cNvGrpSpPr/>
            <p:nvPr/>
          </p:nvGrpSpPr>
          <p:grpSpPr bwMode="gray">
            <a:xfrm>
              <a:off x="9144000" y="569121"/>
              <a:ext cx="297657" cy="962022"/>
              <a:chOff x="9144000" y="569121"/>
              <a:chExt cx="297657" cy="962022"/>
            </a:xfrm>
          </p:grpSpPr>
          <p:cxnSp>
            <p:nvCxnSpPr>
              <p:cNvPr id="29"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0"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1"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0798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hteck 25"/>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60" name="Gruppieren 59"/>
          <p:cNvGrpSpPr/>
          <p:nvPr/>
        </p:nvGrpSpPr>
        <p:grpSpPr>
          <a:xfrm>
            <a:off x="3002936" y="1313896"/>
            <a:ext cx="6175150" cy="4761346"/>
            <a:chOff x="3007631" y="1365652"/>
            <a:chExt cx="6175150" cy="4761346"/>
          </a:xfrm>
        </p:grpSpPr>
        <p:graphicFrame>
          <p:nvGraphicFramePr>
            <p:cNvPr id="82" name="Diagramm 81"/>
            <p:cNvGraphicFramePr/>
            <p:nvPr>
              <p:extLst>
                <p:ext uri="{D42A27DB-BD31-4B8C-83A1-F6EECF244321}">
                  <p14:modId xmlns:p14="http://schemas.microsoft.com/office/powerpoint/2010/main" val="2688514117"/>
                </p:ext>
              </p:extLst>
            </p:nvPr>
          </p:nvGraphicFramePr>
          <p:xfrm>
            <a:off x="3007631" y="1365652"/>
            <a:ext cx="6175150" cy="4761346"/>
          </p:xfrm>
          <a:graphic>
            <a:graphicData uri="http://schemas.openxmlformats.org/drawingml/2006/chart">
              <c:chart xmlns:c="http://schemas.openxmlformats.org/drawingml/2006/chart" xmlns:r="http://schemas.openxmlformats.org/officeDocument/2006/relationships" r:id="rId2"/>
            </a:graphicData>
          </a:graphic>
        </p:graphicFrame>
        <p:sp>
          <p:nvSpPr>
            <p:cNvPr id="83" name="Ellipse 82"/>
            <p:cNvSpPr/>
            <p:nvPr/>
          </p:nvSpPr>
          <p:spPr>
            <a:xfrm>
              <a:off x="5556881" y="5515344"/>
              <a:ext cx="90000" cy="9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84" name="Ellipse 83"/>
            <p:cNvSpPr/>
            <p:nvPr/>
          </p:nvSpPr>
          <p:spPr>
            <a:xfrm>
              <a:off x="6156956" y="5822526"/>
              <a:ext cx="90000" cy="9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85" name="Ellipse 84"/>
            <p:cNvSpPr/>
            <p:nvPr/>
          </p:nvSpPr>
          <p:spPr>
            <a:xfrm>
              <a:off x="4404356" y="3791319"/>
              <a:ext cx="90000" cy="9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86" name="Ellipse 85"/>
            <p:cNvSpPr/>
            <p:nvPr/>
          </p:nvSpPr>
          <p:spPr>
            <a:xfrm>
              <a:off x="4856794" y="2938832"/>
              <a:ext cx="90000" cy="9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grpSp>
        <p:nvGrpSpPr>
          <p:cNvPr id="7" name="Gruppieren 6"/>
          <p:cNvGrpSpPr/>
          <p:nvPr/>
        </p:nvGrpSpPr>
        <p:grpSpPr>
          <a:xfrm>
            <a:off x="6197262" y="3970623"/>
            <a:ext cx="5426460" cy="2114471"/>
            <a:chOff x="6197262" y="3970623"/>
            <a:chExt cx="5426460" cy="2114471"/>
          </a:xfrm>
        </p:grpSpPr>
        <p:sp>
          <p:nvSpPr>
            <p:cNvPr id="98" name="Freihandform 97"/>
            <p:cNvSpPr/>
            <p:nvPr/>
          </p:nvSpPr>
          <p:spPr bwMode="gray">
            <a:xfrm>
              <a:off x="6197262" y="4842081"/>
              <a:ext cx="2733148" cy="1243013"/>
            </a:xfrm>
            <a:custGeom>
              <a:avLst/>
              <a:gdLst>
                <a:gd name="connsiteX0" fmla="*/ 0 w 3814763"/>
                <a:gd name="connsiteY0" fmla="*/ 976313 h 1243013"/>
                <a:gd name="connsiteX1" fmla="*/ 0 w 3814763"/>
                <a:gd name="connsiteY1" fmla="*/ 1243013 h 1243013"/>
                <a:gd name="connsiteX2" fmla="*/ 3814763 w 3814763"/>
                <a:gd name="connsiteY2" fmla="*/ 1243013 h 1243013"/>
                <a:gd name="connsiteX3" fmla="*/ 3814763 w 3814763"/>
                <a:gd name="connsiteY3" fmla="*/ 0 h 1243013"/>
              </a:gdLst>
              <a:ahLst/>
              <a:cxnLst>
                <a:cxn ang="0">
                  <a:pos x="connsiteX0" y="connsiteY0"/>
                </a:cxn>
                <a:cxn ang="0">
                  <a:pos x="connsiteX1" y="connsiteY1"/>
                </a:cxn>
                <a:cxn ang="0">
                  <a:pos x="connsiteX2" y="connsiteY2"/>
                </a:cxn>
                <a:cxn ang="0">
                  <a:pos x="connsiteX3" y="connsiteY3"/>
                </a:cxn>
              </a:cxnLst>
              <a:rect l="l" t="t" r="r" b="b"/>
              <a:pathLst>
                <a:path w="3814763" h="1243013">
                  <a:moveTo>
                    <a:pt x="0" y="976313"/>
                  </a:moveTo>
                  <a:lnTo>
                    <a:pt x="0" y="1243013"/>
                  </a:lnTo>
                  <a:lnTo>
                    <a:pt x="3814763" y="1243013"/>
                  </a:lnTo>
                  <a:lnTo>
                    <a:pt x="3814763" y="0"/>
                  </a:lnTo>
                </a:path>
              </a:pathLst>
            </a:custGeom>
            <a:ln w="6350">
              <a:solidFill>
                <a:schemeClr val="bg1"/>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solidFill>
                  <a:schemeClr val="tx1"/>
                </a:solidFill>
              </a:endParaRPr>
            </a:p>
          </p:txBody>
        </p:sp>
        <p:grpSp>
          <p:nvGrpSpPr>
            <p:cNvPr id="3" name="Gruppieren 2"/>
            <p:cNvGrpSpPr/>
            <p:nvPr/>
          </p:nvGrpSpPr>
          <p:grpSpPr bwMode="gray">
            <a:xfrm>
              <a:off x="8393015" y="3970623"/>
              <a:ext cx="3230707" cy="871458"/>
              <a:chOff x="8393015" y="3970623"/>
              <a:chExt cx="3230707" cy="871458"/>
            </a:xfrm>
          </p:grpSpPr>
          <p:sp>
            <p:nvSpPr>
              <p:cNvPr id="99" name="Rechteck 98"/>
              <p:cNvSpPr/>
              <p:nvPr/>
            </p:nvSpPr>
            <p:spPr bwMode="gray">
              <a:xfrm>
                <a:off x="9480598" y="3970623"/>
                <a:ext cx="2143124"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00" name="Rechteck 99"/>
              <p:cNvSpPr/>
              <p:nvPr/>
            </p:nvSpPr>
            <p:spPr bwMode="gray">
              <a:xfrm>
                <a:off x="8393015"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Bef>
                    <a:spcPts val="1000"/>
                  </a:spcBef>
                  <a:spcAft>
                    <a:spcPts val="1000"/>
                  </a:spcAft>
                </a:pPr>
                <a:r>
                  <a:rPr lang="en-US" sz="4800" dirty="0" smtClean="0">
                    <a:solidFill>
                      <a:schemeClr val="bg1"/>
                    </a:solidFill>
                    <a:latin typeface="Bebas Neue" panose="020B0506020202020201" pitchFamily="34" charset="0"/>
                  </a:rPr>
                  <a:t>50%</a:t>
                </a:r>
                <a:endParaRPr lang="en-US" sz="4800" dirty="0">
                  <a:solidFill>
                    <a:schemeClr val="bg1"/>
                  </a:solidFill>
                  <a:latin typeface="Bebas Neue" panose="020B0506020202020201" pitchFamily="34" charset="0"/>
                </a:endParaRPr>
              </a:p>
            </p:txBody>
          </p:sp>
        </p:grpSp>
      </p:grpSp>
      <p:grpSp>
        <p:nvGrpSpPr>
          <p:cNvPr id="5" name="Gruppieren 4"/>
          <p:cNvGrpSpPr/>
          <p:nvPr/>
        </p:nvGrpSpPr>
        <p:grpSpPr>
          <a:xfrm>
            <a:off x="540000" y="3073287"/>
            <a:ext cx="3896035" cy="871458"/>
            <a:chOff x="540000" y="3073287"/>
            <a:chExt cx="3896035" cy="871458"/>
          </a:xfrm>
        </p:grpSpPr>
        <p:sp>
          <p:nvSpPr>
            <p:cNvPr id="101" name="Freeform 7"/>
            <p:cNvSpPr>
              <a:spLocks/>
            </p:cNvSpPr>
            <p:nvPr/>
          </p:nvSpPr>
          <p:spPr bwMode="gray">
            <a:xfrm rot="16200000" flipV="1">
              <a:off x="4039408" y="3387936"/>
              <a:ext cx="282238" cy="511016"/>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104" name="Gruppieren 103"/>
            <p:cNvGrpSpPr/>
            <p:nvPr/>
          </p:nvGrpSpPr>
          <p:grpSpPr bwMode="gray">
            <a:xfrm>
              <a:off x="540000" y="3073287"/>
              <a:ext cx="3333727" cy="871458"/>
              <a:chOff x="984563" y="3970623"/>
              <a:chExt cx="3333727" cy="871458"/>
            </a:xfrm>
          </p:grpSpPr>
          <p:sp>
            <p:nvSpPr>
              <p:cNvPr id="102" name="Rechteck 101"/>
              <p:cNvSpPr/>
              <p:nvPr/>
            </p:nvSpPr>
            <p:spPr bwMode="gray">
              <a:xfrm>
                <a:off x="984563" y="3970623"/>
                <a:ext cx="2246144"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03" name="Rechteck 102"/>
              <p:cNvSpPr/>
              <p:nvPr/>
            </p:nvSpPr>
            <p:spPr bwMode="gray">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Bef>
                    <a:spcPts val="1000"/>
                  </a:spcBef>
                  <a:spcAft>
                    <a:spcPts val="1000"/>
                  </a:spcAft>
                </a:pPr>
                <a:r>
                  <a:rPr lang="en-US" sz="4800" dirty="0" smtClean="0">
                    <a:solidFill>
                      <a:schemeClr val="bg1"/>
                    </a:solidFill>
                    <a:latin typeface="Bebas Neue" panose="020B0506020202020201" pitchFamily="34" charset="0"/>
                  </a:rPr>
                  <a:t>75%</a:t>
                </a:r>
                <a:endParaRPr lang="en-US" sz="4800" dirty="0">
                  <a:solidFill>
                    <a:schemeClr val="bg1"/>
                  </a:solidFill>
                  <a:latin typeface="Bebas Neue" panose="020B0506020202020201" pitchFamily="34" charset="0"/>
                </a:endParaRPr>
              </a:p>
            </p:txBody>
          </p:sp>
        </p:grpSp>
      </p:grpSp>
      <p:grpSp>
        <p:nvGrpSpPr>
          <p:cNvPr id="4" name="Gruppieren 3"/>
          <p:cNvGrpSpPr/>
          <p:nvPr/>
        </p:nvGrpSpPr>
        <p:grpSpPr>
          <a:xfrm>
            <a:off x="555625" y="1815765"/>
            <a:ext cx="4332848" cy="1069376"/>
            <a:chOff x="555625" y="1815765"/>
            <a:chExt cx="4332848" cy="1069376"/>
          </a:xfrm>
        </p:grpSpPr>
        <p:sp>
          <p:nvSpPr>
            <p:cNvPr id="105" name="Freeform 7"/>
            <p:cNvSpPr>
              <a:spLocks/>
            </p:cNvSpPr>
            <p:nvPr/>
          </p:nvSpPr>
          <p:spPr bwMode="gray">
            <a:xfrm rot="16200000" flipV="1">
              <a:off x="4089923" y="2086592"/>
              <a:ext cx="633647" cy="963452"/>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106" name="Gruppieren 105"/>
            <p:cNvGrpSpPr/>
            <p:nvPr/>
          </p:nvGrpSpPr>
          <p:grpSpPr bwMode="gray">
            <a:xfrm>
              <a:off x="555625" y="1815765"/>
              <a:ext cx="3318102" cy="871458"/>
              <a:chOff x="1000188" y="3970623"/>
              <a:chExt cx="3318102" cy="871458"/>
            </a:xfrm>
          </p:grpSpPr>
          <p:sp>
            <p:nvSpPr>
              <p:cNvPr id="107" name="Rechteck 106"/>
              <p:cNvSpPr/>
              <p:nvPr/>
            </p:nvSpPr>
            <p:spPr bwMode="gray">
              <a:xfrm>
                <a:off x="1000188" y="3970623"/>
                <a:ext cx="2230519"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08" name="Rechteck 107"/>
              <p:cNvSpPr/>
              <p:nvPr/>
            </p:nvSpPr>
            <p:spPr bwMode="gray">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Bef>
                    <a:spcPts val="1000"/>
                  </a:spcBef>
                  <a:spcAft>
                    <a:spcPts val="1000"/>
                  </a:spcAft>
                </a:pPr>
                <a:r>
                  <a:rPr lang="en-US" sz="4800" dirty="0" smtClean="0">
                    <a:solidFill>
                      <a:schemeClr val="bg1"/>
                    </a:solidFill>
                    <a:latin typeface="Bebas Neue" panose="020B0506020202020201" pitchFamily="34" charset="0"/>
                  </a:rPr>
                  <a:t>85%</a:t>
                </a:r>
                <a:endParaRPr lang="en-US" sz="4800" dirty="0">
                  <a:solidFill>
                    <a:schemeClr val="bg1"/>
                  </a:solidFill>
                  <a:latin typeface="Bebas Neue" panose="020B0506020202020201" pitchFamily="34" charset="0"/>
                </a:endParaRPr>
              </a:p>
            </p:txBody>
          </p:sp>
        </p:grpSp>
      </p:grpSp>
      <p:grpSp>
        <p:nvGrpSpPr>
          <p:cNvPr id="6" name="Gruppieren 5"/>
          <p:cNvGrpSpPr/>
          <p:nvPr/>
        </p:nvGrpSpPr>
        <p:grpSpPr>
          <a:xfrm>
            <a:off x="643020" y="4406352"/>
            <a:ext cx="4954165" cy="1212922"/>
            <a:chOff x="643020" y="4406352"/>
            <a:chExt cx="4954165" cy="1212922"/>
          </a:xfrm>
        </p:grpSpPr>
        <p:sp>
          <p:nvSpPr>
            <p:cNvPr id="109" name="Freihandform 108"/>
            <p:cNvSpPr/>
            <p:nvPr/>
          </p:nvSpPr>
          <p:spPr bwMode="gray">
            <a:xfrm flipH="1">
              <a:off x="3269410" y="5287993"/>
              <a:ext cx="2327775" cy="331281"/>
            </a:xfrm>
            <a:custGeom>
              <a:avLst/>
              <a:gdLst>
                <a:gd name="connsiteX0" fmla="*/ 0 w 3814763"/>
                <a:gd name="connsiteY0" fmla="*/ 976313 h 1243013"/>
                <a:gd name="connsiteX1" fmla="*/ 0 w 3814763"/>
                <a:gd name="connsiteY1" fmla="*/ 1243013 h 1243013"/>
                <a:gd name="connsiteX2" fmla="*/ 3814763 w 3814763"/>
                <a:gd name="connsiteY2" fmla="*/ 1243013 h 1243013"/>
                <a:gd name="connsiteX3" fmla="*/ 3814763 w 3814763"/>
                <a:gd name="connsiteY3" fmla="*/ 0 h 1243013"/>
              </a:gdLst>
              <a:ahLst/>
              <a:cxnLst>
                <a:cxn ang="0">
                  <a:pos x="connsiteX0" y="connsiteY0"/>
                </a:cxn>
                <a:cxn ang="0">
                  <a:pos x="connsiteX1" y="connsiteY1"/>
                </a:cxn>
                <a:cxn ang="0">
                  <a:pos x="connsiteX2" y="connsiteY2"/>
                </a:cxn>
                <a:cxn ang="0">
                  <a:pos x="connsiteX3" y="connsiteY3"/>
                </a:cxn>
              </a:cxnLst>
              <a:rect l="l" t="t" r="r" b="b"/>
              <a:pathLst>
                <a:path w="3814763" h="1243013">
                  <a:moveTo>
                    <a:pt x="0" y="976313"/>
                  </a:moveTo>
                  <a:lnTo>
                    <a:pt x="0" y="1243013"/>
                  </a:lnTo>
                  <a:lnTo>
                    <a:pt x="3814763" y="1243013"/>
                  </a:lnTo>
                  <a:lnTo>
                    <a:pt x="3814763" y="0"/>
                  </a:lnTo>
                </a:path>
              </a:pathLst>
            </a:custGeom>
            <a:ln w="6350">
              <a:solidFill>
                <a:schemeClr val="bg1"/>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solidFill>
                  <a:schemeClr val="tx1"/>
                </a:solidFill>
              </a:endParaRPr>
            </a:p>
          </p:txBody>
        </p:sp>
        <p:grpSp>
          <p:nvGrpSpPr>
            <p:cNvPr id="110" name="Gruppieren 109"/>
            <p:cNvGrpSpPr/>
            <p:nvPr/>
          </p:nvGrpSpPr>
          <p:grpSpPr bwMode="gray">
            <a:xfrm>
              <a:off x="643020" y="4406352"/>
              <a:ext cx="3230707" cy="871458"/>
              <a:chOff x="1087583" y="3970623"/>
              <a:chExt cx="3230707" cy="871458"/>
            </a:xfrm>
          </p:grpSpPr>
          <p:sp>
            <p:nvSpPr>
              <p:cNvPr id="111" name="Rechteck 110"/>
              <p:cNvSpPr/>
              <p:nvPr/>
            </p:nvSpPr>
            <p:spPr bwMode="gray">
              <a:xfrm>
                <a:off x="1087583" y="3970623"/>
                <a:ext cx="2143124"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12" name="Rechteck 111"/>
              <p:cNvSpPr/>
              <p:nvPr/>
            </p:nvSpPr>
            <p:spPr bwMode="gray">
              <a:xfrm>
                <a:off x="3230707" y="3970623"/>
                <a:ext cx="1087583"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Bef>
                    <a:spcPts val="1000"/>
                  </a:spcBef>
                  <a:spcAft>
                    <a:spcPts val="1000"/>
                  </a:spcAft>
                </a:pPr>
                <a:r>
                  <a:rPr lang="en-US" sz="4800" dirty="0" smtClean="0">
                    <a:solidFill>
                      <a:schemeClr val="bg1"/>
                    </a:solidFill>
                    <a:latin typeface="Bebas Neue" panose="020B0506020202020201" pitchFamily="34" charset="0"/>
                  </a:rPr>
                  <a:t>55%</a:t>
                </a:r>
                <a:endParaRPr lang="en-US" sz="4800" dirty="0">
                  <a:solidFill>
                    <a:schemeClr val="bg1"/>
                  </a:solidFill>
                  <a:latin typeface="Bebas Neue" panose="020B0506020202020201" pitchFamily="34" charset="0"/>
                </a:endParaRPr>
              </a:p>
            </p:txBody>
          </p:sp>
        </p:grpSp>
      </p:grpSp>
      <p:sp>
        <p:nvSpPr>
          <p:cNvPr id="113" name="Ellipse 112"/>
          <p:cNvSpPr/>
          <p:nvPr/>
        </p:nvSpPr>
        <p:spPr bwMode="gray">
          <a:xfrm>
            <a:off x="4907595" y="2497509"/>
            <a:ext cx="2367914" cy="236791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8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solidFill>
                  <a:schemeClr val="bg1"/>
                </a:solidFill>
              </a:rPr>
              <a:t>If you don’t want to use the style and size of the fonts as used in this placeholder it is possible to replace it by selecting different options.</a:t>
            </a:r>
            <a:endParaRPr lang="en-US" sz="2400" dirty="0" smtClean="0">
              <a:solidFill>
                <a:schemeClr val="bg1"/>
              </a:solidFill>
            </a:endParaRPr>
          </a:p>
        </p:txBody>
      </p:sp>
      <p:grpSp>
        <p:nvGrpSpPr>
          <p:cNvPr id="31"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32" name="Rechteck 31"/>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3" name="Gruppieren 32"/>
            <p:cNvGrpSpPr/>
            <p:nvPr/>
          </p:nvGrpSpPr>
          <p:grpSpPr bwMode="gray">
            <a:xfrm>
              <a:off x="9144000" y="569121"/>
              <a:ext cx="297657" cy="962022"/>
              <a:chOff x="9144000" y="569121"/>
              <a:chExt cx="297657" cy="962022"/>
            </a:xfrm>
          </p:grpSpPr>
          <p:cxnSp>
            <p:nvCxnSpPr>
              <p:cNvPr id="34"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5"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6"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49126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hteck 19"/>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3" name="Gruppieren 2"/>
          <p:cNvGrpSpPr/>
          <p:nvPr/>
        </p:nvGrpSpPr>
        <p:grpSpPr>
          <a:xfrm>
            <a:off x="5664222" y="1357026"/>
            <a:ext cx="6175150" cy="4761346"/>
            <a:chOff x="5664222" y="1357026"/>
            <a:chExt cx="6175150" cy="4761346"/>
          </a:xfrm>
        </p:grpSpPr>
        <p:grpSp>
          <p:nvGrpSpPr>
            <p:cNvPr id="35" name="Gruppieren 34"/>
            <p:cNvGrpSpPr/>
            <p:nvPr/>
          </p:nvGrpSpPr>
          <p:grpSpPr>
            <a:xfrm>
              <a:off x="5664222" y="1357026"/>
              <a:ext cx="6175150" cy="4761346"/>
              <a:chOff x="3007631" y="1365652"/>
              <a:chExt cx="6175150" cy="4761346"/>
            </a:xfrm>
          </p:grpSpPr>
          <p:graphicFrame>
            <p:nvGraphicFramePr>
              <p:cNvPr id="57" name="Diagramm 56"/>
              <p:cNvGraphicFramePr/>
              <p:nvPr>
                <p:extLst>
                  <p:ext uri="{D42A27DB-BD31-4B8C-83A1-F6EECF244321}">
                    <p14:modId xmlns:p14="http://schemas.microsoft.com/office/powerpoint/2010/main" val="1775302720"/>
                  </p:ext>
                </p:extLst>
              </p:nvPr>
            </p:nvGraphicFramePr>
            <p:xfrm>
              <a:off x="3007631" y="1365652"/>
              <a:ext cx="6175150" cy="4761346"/>
            </p:xfrm>
            <a:graphic>
              <a:graphicData uri="http://schemas.openxmlformats.org/drawingml/2006/chart">
                <c:chart xmlns:c="http://schemas.openxmlformats.org/drawingml/2006/chart" xmlns:r="http://schemas.openxmlformats.org/officeDocument/2006/relationships" r:id="rId3"/>
              </a:graphicData>
            </a:graphic>
          </p:graphicFrame>
          <p:sp>
            <p:nvSpPr>
              <p:cNvPr id="58" name="Ellipse 57"/>
              <p:cNvSpPr/>
              <p:nvPr/>
            </p:nvSpPr>
            <p:spPr>
              <a:xfrm>
                <a:off x="5556881" y="5515344"/>
                <a:ext cx="90000" cy="900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59" name="Ellipse 58"/>
              <p:cNvSpPr/>
              <p:nvPr/>
            </p:nvSpPr>
            <p:spPr>
              <a:xfrm>
                <a:off x="6156956" y="5822526"/>
                <a:ext cx="90000" cy="900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60" name="Ellipse 59"/>
              <p:cNvSpPr/>
              <p:nvPr/>
            </p:nvSpPr>
            <p:spPr>
              <a:xfrm>
                <a:off x="4404356" y="3791319"/>
                <a:ext cx="90000" cy="900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61" name="Ellipse 60"/>
              <p:cNvSpPr/>
              <p:nvPr/>
            </p:nvSpPr>
            <p:spPr>
              <a:xfrm>
                <a:off x="4856794" y="2938832"/>
                <a:ext cx="90000" cy="9000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62" name="Ellipse 61"/>
            <p:cNvSpPr/>
            <p:nvPr/>
          </p:nvSpPr>
          <p:spPr bwMode="gray">
            <a:xfrm>
              <a:off x="7571312" y="2532013"/>
              <a:ext cx="2367914" cy="236791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800" dirty="0" smtClean="0">
                  <a:solidFill>
                    <a:schemeClr val="tx2">
                      <a:lumMod val="60000"/>
                      <a:lumOff val="40000"/>
                    </a:schemeClr>
                  </a:solidFill>
                  <a:latin typeface="Bebas Neue" panose="020B0506020202020201" pitchFamily="34" charset="0"/>
                </a:rPr>
                <a:t>placeholder</a:t>
              </a:r>
            </a:p>
            <a:p>
              <a:pPr algn="ctr">
                <a:lnSpc>
                  <a:spcPct val="90000"/>
                </a:lnSpc>
                <a:spcAft>
                  <a:spcPts val="1000"/>
                </a:spcAft>
              </a:pPr>
              <a:r>
                <a:rPr lang="en-US" sz="1400" dirty="0" smtClean="0">
                  <a:solidFill>
                    <a:schemeClr val="bg1"/>
                  </a:solidFill>
                </a:rPr>
                <a:t>If you don’t want to use the style and size of the fonts as used in this placeholder it is possible to replace it by selecting different options.</a:t>
              </a:r>
              <a:endParaRPr lang="en-US" sz="2400" dirty="0" smtClean="0"/>
            </a:p>
          </p:txBody>
        </p:sp>
      </p:grpSp>
      <p:sp>
        <p:nvSpPr>
          <p:cNvPr id="67" name="Rechteck 66"/>
          <p:cNvSpPr/>
          <p:nvPr/>
        </p:nvSpPr>
        <p:spPr bwMode="gray">
          <a:xfrm>
            <a:off x="540000" y="1512000"/>
            <a:ext cx="5526839" cy="43096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2">
                    <a:lumMod val="60000"/>
                    <a:lumOff val="40000"/>
                  </a:schemeClr>
                </a:solidFill>
                <a:latin typeface="Bebas Neue" panose="020B0506020202020201" pitchFamily="34" charset="0"/>
              </a:rPr>
              <a:t>DESCRIPTION TEXT This text </a:t>
            </a:r>
            <a:br>
              <a:rPr lang="en-US" sz="3600" dirty="0" smtClean="0">
                <a:solidFill>
                  <a:schemeClr val="tx2">
                    <a:lumMod val="60000"/>
                    <a:lumOff val="40000"/>
                  </a:schemeClr>
                </a:solidFill>
                <a:latin typeface="Bebas Neue" panose="020B0506020202020201" pitchFamily="34" charset="0"/>
              </a:rPr>
            </a:br>
            <a:r>
              <a:rPr lang="en-US" sz="3600" dirty="0" smtClean="0">
                <a:solidFill>
                  <a:schemeClr val="tx2">
                    <a:lumMod val="60000"/>
                    <a:lumOff val="40000"/>
                  </a:schemeClr>
                </a:solidFill>
                <a:latin typeface="Bebas Neue" panose="020B0506020202020201" pitchFamily="34" charset="0"/>
              </a:rPr>
              <a:t>can be replaced with your </a:t>
            </a:r>
            <a:br>
              <a:rPr lang="en-US" sz="3600" dirty="0" smtClean="0">
                <a:solidFill>
                  <a:schemeClr val="tx2">
                    <a:lumMod val="60000"/>
                    <a:lumOff val="40000"/>
                  </a:schemeClr>
                </a:solidFill>
                <a:latin typeface="Bebas Neue" panose="020B0506020202020201" pitchFamily="34" charset="0"/>
              </a:rPr>
            </a:br>
            <a:r>
              <a:rPr lang="en-US" sz="3600" dirty="0" smtClean="0">
                <a:solidFill>
                  <a:schemeClr val="tx2">
                    <a:lumMod val="60000"/>
                    <a:lumOff val="40000"/>
                  </a:schemeClr>
                </a:solidFill>
                <a:latin typeface="Bebas Neue" panose="020B0506020202020201" pitchFamily="34" charset="0"/>
              </a:rPr>
              <a:t>own text. </a:t>
            </a:r>
          </a:p>
          <a:p>
            <a:pPr>
              <a:lnSpc>
                <a:spcPct val="90000"/>
              </a:lnSpc>
              <a:spcAft>
                <a:spcPts val="1000"/>
              </a:spcAft>
            </a:pPr>
            <a:r>
              <a:rPr lang="en-US" sz="2000" dirty="0" smtClean="0">
                <a:solidFill>
                  <a:schemeClr val="bg1"/>
                </a:solidFill>
              </a:rPr>
              <a:t>If you don’t want to use the style and size of the fonts as used in this placeholder it is possible to replace it by selecting different options. </a:t>
            </a:r>
          </a:p>
          <a:p>
            <a:pPr>
              <a:lnSpc>
                <a:spcPct val="90000"/>
              </a:lnSpc>
              <a:spcAft>
                <a:spcPts val="1000"/>
              </a:spcAft>
            </a:pPr>
            <a:r>
              <a:rPr lang="en-US" sz="2000" dirty="0" smtClean="0">
                <a:solidFill>
                  <a:schemeClr val="bg1"/>
                </a:solidFill>
              </a:rPr>
              <a:t>This text can be replaced with your own text. </a:t>
            </a:r>
            <a:br>
              <a:rPr lang="en-US" sz="2000" dirty="0" smtClean="0">
                <a:solidFill>
                  <a:schemeClr val="bg1"/>
                </a:solidFill>
              </a:rPr>
            </a:br>
            <a:r>
              <a:rPr lang="en-US" sz="2000" dirty="0" smtClean="0">
                <a:solidFill>
                  <a:schemeClr val="bg1"/>
                </a:solidFill>
              </a:rPr>
              <a:t>This is a placeholder text. </a:t>
            </a:r>
            <a:endParaRPr lang="en-US" sz="2000" dirty="0">
              <a:solidFill>
                <a:schemeClr val="bg1"/>
              </a:solidFill>
            </a:endParaRPr>
          </a:p>
        </p:txBody>
      </p:sp>
      <p:sp>
        <p:nvSpPr>
          <p:cNvPr id="16" name="Rechteck 15"/>
          <p:cNvSpPr/>
          <p:nvPr/>
        </p:nvSpPr>
        <p:spPr bwMode="gray">
          <a:xfrm>
            <a:off x="7150948" y="1498278"/>
            <a:ext cx="1707600" cy="215444"/>
          </a:xfrm>
          <a:prstGeom prst="rect">
            <a:avLst/>
          </a:prstGeom>
        </p:spPr>
        <p:txBody>
          <a:bodyPr wrap="square" lIns="0" tIns="0" rIns="144000" bIns="0">
            <a:noAutofit/>
          </a:bodyPr>
          <a:lstStyle/>
          <a:p>
            <a:pPr algn="r">
              <a:lnSpc>
                <a:spcPct val="90000"/>
              </a:lnSpc>
              <a:spcAft>
                <a:spcPts val="1000"/>
              </a:spcAft>
            </a:pPr>
            <a:r>
              <a:rPr lang="en-US" sz="1400" b="1" dirty="0" smtClean="0">
                <a:solidFill>
                  <a:schemeClr val="tx2">
                    <a:lumMod val="60000"/>
                    <a:lumOff val="40000"/>
                  </a:schemeClr>
                </a:solidFill>
                <a:latin typeface="Calibri" panose="020F0502020204030204" pitchFamily="34" charset="0"/>
              </a:rPr>
              <a:t>50% </a:t>
            </a:r>
            <a:r>
              <a:rPr lang="en-US" sz="1400" dirty="0" smtClean="0">
                <a:solidFill>
                  <a:schemeClr val="tx2">
                    <a:lumMod val="60000"/>
                    <a:lumOff val="40000"/>
                  </a:schemeClr>
                </a:solidFill>
              </a:rPr>
              <a:t>Placeholder</a:t>
            </a:r>
            <a:endParaRPr lang="en-US" sz="1400" dirty="0"/>
          </a:p>
        </p:txBody>
      </p:sp>
      <p:sp>
        <p:nvSpPr>
          <p:cNvPr id="17" name="Rechteck 16"/>
          <p:cNvSpPr/>
          <p:nvPr/>
        </p:nvSpPr>
        <p:spPr bwMode="gray">
          <a:xfrm>
            <a:off x="7150948" y="1739221"/>
            <a:ext cx="1707600" cy="215444"/>
          </a:xfrm>
          <a:prstGeom prst="rect">
            <a:avLst/>
          </a:prstGeom>
        </p:spPr>
        <p:txBody>
          <a:bodyPr wrap="square" lIns="0" tIns="0" rIns="144000" bIns="0">
            <a:noAutofit/>
          </a:bodyPr>
          <a:lstStyle/>
          <a:p>
            <a:pPr algn="r">
              <a:lnSpc>
                <a:spcPct val="90000"/>
              </a:lnSpc>
              <a:spcAft>
                <a:spcPts val="1000"/>
              </a:spcAft>
            </a:pPr>
            <a:r>
              <a:rPr lang="en-US" sz="1400" b="1" dirty="0" smtClean="0">
                <a:solidFill>
                  <a:schemeClr val="tx2">
                    <a:lumMod val="60000"/>
                    <a:lumOff val="40000"/>
                  </a:schemeClr>
                </a:solidFill>
                <a:latin typeface="Calibri" panose="020F0502020204030204" pitchFamily="34" charset="0"/>
              </a:rPr>
              <a:t>55% </a:t>
            </a:r>
            <a:r>
              <a:rPr lang="en-US" sz="1400" dirty="0" smtClean="0">
                <a:solidFill>
                  <a:schemeClr val="tx2">
                    <a:lumMod val="60000"/>
                    <a:lumOff val="40000"/>
                  </a:schemeClr>
                </a:solidFill>
              </a:rPr>
              <a:t>Placeholder</a:t>
            </a:r>
            <a:endParaRPr lang="en-US" sz="1400" dirty="0"/>
          </a:p>
        </p:txBody>
      </p:sp>
      <p:sp>
        <p:nvSpPr>
          <p:cNvPr id="18" name="Rechteck 17"/>
          <p:cNvSpPr/>
          <p:nvPr/>
        </p:nvSpPr>
        <p:spPr bwMode="gray">
          <a:xfrm>
            <a:off x="7150948" y="1976632"/>
            <a:ext cx="1707600" cy="215444"/>
          </a:xfrm>
          <a:prstGeom prst="rect">
            <a:avLst/>
          </a:prstGeom>
        </p:spPr>
        <p:txBody>
          <a:bodyPr wrap="square" lIns="0" tIns="0" rIns="144000" bIns="0">
            <a:noAutofit/>
          </a:bodyPr>
          <a:lstStyle/>
          <a:p>
            <a:pPr algn="r">
              <a:lnSpc>
                <a:spcPct val="90000"/>
              </a:lnSpc>
              <a:spcAft>
                <a:spcPts val="1000"/>
              </a:spcAft>
            </a:pPr>
            <a:r>
              <a:rPr lang="en-US" sz="1400" b="1" dirty="0" smtClean="0">
                <a:solidFill>
                  <a:schemeClr val="tx2">
                    <a:lumMod val="60000"/>
                    <a:lumOff val="40000"/>
                  </a:schemeClr>
                </a:solidFill>
                <a:latin typeface="Calibri" panose="020F0502020204030204" pitchFamily="34" charset="0"/>
              </a:rPr>
              <a:t>75% </a:t>
            </a:r>
            <a:r>
              <a:rPr lang="en-US" sz="1400" dirty="0" smtClean="0">
                <a:solidFill>
                  <a:schemeClr val="tx2">
                    <a:lumMod val="60000"/>
                    <a:lumOff val="40000"/>
                  </a:schemeClr>
                </a:solidFill>
              </a:rPr>
              <a:t>Placeholder</a:t>
            </a:r>
            <a:endParaRPr lang="en-US" sz="1400" dirty="0"/>
          </a:p>
        </p:txBody>
      </p:sp>
      <p:sp>
        <p:nvSpPr>
          <p:cNvPr id="19" name="Rechteck 18"/>
          <p:cNvSpPr/>
          <p:nvPr/>
        </p:nvSpPr>
        <p:spPr bwMode="gray">
          <a:xfrm>
            <a:off x="7150948" y="2210154"/>
            <a:ext cx="1707600" cy="215444"/>
          </a:xfrm>
          <a:prstGeom prst="rect">
            <a:avLst/>
          </a:prstGeom>
        </p:spPr>
        <p:txBody>
          <a:bodyPr wrap="square" lIns="0" tIns="0" rIns="144000" bIns="0">
            <a:noAutofit/>
          </a:bodyPr>
          <a:lstStyle/>
          <a:p>
            <a:pPr algn="r">
              <a:lnSpc>
                <a:spcPct val="90000"/>
              </a:lnSpc>
              <a:spcAft>
                <a:spcPts val="1000"/>
              </a:spcAft>
            </a:pPr>
            <a:r>
              <a:rPr lang="en-US" sz="1400" b="1" dirty="0" smtClean="0">
                <a:solidFill>
                  <a:schemeClr val="tx2">
                    <a:lumMod val="60000"/>
                    <a:lumOff val="40000"/>
                  </a:schemeClr>
                </a:solidFill>
                <a:latin typeface="Calibri" panose="020F0502020204030204" pitchFamily="34" charset="0"/>
              </a:rPr>
              <a:t>85% </a:t>
            </a:r>
            <a:r>
              <a:rPr lang="en-US" sz="1400" dirty="0" smtClean="0">
                <a:solidFill>
                  <a:schemeClr val="tx2">
                    <a:lumMod val="60000"/>
                    <a:lumOff val="40000"/>
                  </a:schemeClr>
                </a:solidFill>
              </a:rPr>
              <a:t>Placeholder</a:t>
            </a:r>
            <a:endParaRPr lang="en-US" sz="1400" dirty="0"/>
          </a:p>
        </p:txBody>
      </p:sp>
      <p:grpSp>
        <p:nvGrpSpPr>
          <p:cNvPr id="21"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22" name="Rechteck 21"/>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3" name="Gruppieren 22"/>
            <p:cNvGrpSpPr/>
            <p:nvPr/>
          </p:nvGrpSpPr>
          <p:grpSpPr bwMode="gray">
            <a:xfrm>
              <a:off x="9144000" y="569121"/>
              <a:ext cx="297657" cy="962022"/>
              <a:chOff x="9144000" y="569121"/>
              <a:chExt cx="297657" cy="962022"/>
            </a:xfrm>
          </p:grpSpPr>
          <p:cxnSp>
            <p:nvCxnSpPr>
              <p:cNvPr id="24"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5"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6"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201690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Rechteck 95"/>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pic>
        <p:nvPicPr>
          <p:cNvPr id="80"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uppieren 5"/>
          <p:cNvGrpSpPr/>
          <p:nvPr/>
        </p:nvGrpSpPr>
        <p:grpSpPr>
          <a:xfrm>
            <a:off x="8926395" y="1565575"/>
            <a:ext cx="787022" cy="4263725"/>
            <a:chOff x="8861326" y="1565575"/>
            <a:chExt cx="787022" cy="4263725"/>
          </a:xfrm>
        </p:grpSpPr>
        <p:grpSp>
          <p:nvGrpSpPr>
            <p:cNvPr id="34" name="Gruppieren 33"/>
            <p:cNvGrpSpPr/>
            <p:nvPr/>
          </p:nvGrpSpPr>
          <p:grpSpPr>
            <a:xfrm>
              <a:off x="8861326" y="2415017"/>
              <a:ext cx="787022" cy="3414283"/>
              <a:chOff x="5101292" y="1559825"/>
              <a:chExt cx="611026" cy="2650771"/>
            </a:xfrm>
          </p:grpSpPr>
          <p:grpSp>
            <p:nvGrpSpPr>
              <p:cNvPr id="35" name="Gruppieren 34"/>
              <p:cNvGrpSpPr/>
              <p:nvPr/>
            </p:nvGrpSpPr>
            <p:grpSpPr>
              <a:xfrm>
                <a:off x="5101293" y="1559825"/>
                <a:ext cx="611025" cy="2650771"/>
                <a:chOff x="5713920" y="1560512"/>
                <a:chExt cx="787021" cy="3414280"/>
              </a:xfrm>
            </p:grpSpPr>
            <p:sp>
              <p:nvSpPr>
                <p:cNvPr id="41"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42" name="Gruppieren 41"/>
                <p:cNvGrpSpPr/>
                <p:nvPr/>
              </p:nvGrpSpPr>
              <p:grpSpPr>
                <a:xfrm>
                  <a:off x="5713920" y="1560512"/>
                  <a:ext cx="787020" cy="3414280"/>
                  <a:chOff x="6705600" y="2861469"/>
                  <a:chExt cx="1038225" cy="4504063"/>
                </a:xfrm>
              </p:grpSpPr>
              <p:sp>
                <p:nvSpPr>
                  <p:cNvPr id="43"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4"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5"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36" name="Rectangle 12"/>
              <p:cNvSpPr>
                <a:spLocks noChangeArrowheads="1"/>
              </p:cNvSpPr>
              <p:nvPr/>
            </p:nvSpPr>
            <p:spPr bwMode="auto">
              <a:xfrm>
                <a:off x="5101292" y="3550330"/>
                <a:ext cx="611024" cy="210232"/>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37" name="Gruppieren 36"/>
              <p:cNvGrpSpPr/>
              <p:nvPr/>
            </p:nvGrpSpPr>
            <p:grpSpPr>
              <a:xfrm>
                <a:off x="5101292" y="3286381"/>
                <a:ext cx="611024" cy="285234"/>
                <a:chOff x="5713919" y="3121073"/>
                <a:chExt cx="787020" cy="367392"/>
              </a:xfrm>
              <a:solidFill>
                <a:schemeClr val="accent1"/>
              </a:solidFill>
            </p:grpSpPr>
            <p:sp>
              <p:nvSpPr>
                <p:cNvPr id="39" name="Rectangle 11"/>
                <p:cNvSpPr>
                  <a:spLocks noChangeArrowheads="1"/>
                </p:cNvSpPr>
                <p:nvPr/>
              </p:nvSpPr>
              <p:spPr bwMode="auto">
                <a:xfrm>
                  <a:off x="5713919" y="3266009"/>
                  <a:ext cx="787020" cy="222456"/>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0" name="Oval 13"/>
                <p:cNvSpPr>
                  <a:spLocks noChangeArrowheads="1"/>
                </p:cNvSpPr>
                <p:nvPr/>
              </p:nvSpPr>
              <p:spPr bwMode="auto">
                <a:xfrm>
                  <a:off x="5713919" y="3121073"/>
                  <a:ext cx="787020" cy="293237"/>
                </a:xfrm>
                <a:prstGeom prst="ellipse">
                  <a:avLst/>
                </a:pr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38"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48" name="Gerade Verbindung 47"/>
            <p:cNvCxnSpPr/>
            <p:nvPr/>
          </p:nvCxnSpPr>
          <p:spPr>
            <a:xfrm>
              <a:off x="9245601"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49" name="Rechteck 48"/>
            <p:cNvSpPr/>
            <p:nvPr/>
          </p:nvSpPr>
          <p:spPr>
            <a:xfrm>
              <a:off x="8861331"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solidFill>
                  <a:latin typeface="Bebas Neue" panose="020B0506020202020201" pitchFamily="34" charset="0"/>
                </a:rPr>
                <a:t>33%</a:t>
              </a:r>
              <a:endParaRPr lang="en-US" sz="2000" dirty="0">
                <a:solidFill>
                  <a:schemeClr val="tx1"/>
                </a:solidFill>
              </a:endParaRPr>
            </a:p>
          </p:txBody>
        </p:sp>
      </p:grpSp>
      <p:grpSp>
        <p:nvGrpSpPr>
          <p:cNvPr id="7" name="Gruppieren 6"/>
          <p:cNvGrpSpPr/>
          <p:nvPr/>
        </p:nvGrpSpPr>
        <p:grpSpPr>
          <a:xfrm>
            <a:off x="9862117" y="1565575"/>
            <a:ext cx="800873" cy="4263725"/>
            <a:chOff x="9771107" y="1565575"/>
            <a:chExt cx="800873" cy="4263725"/>
          </a:xfrm>
        </p:grpSpPr>
        <p:grpSp>
          <p:nvGrpSpPr>
            <p:cNvPr id="10" name="Gruppieren 9"/>
            <p:cNvGrpSpPr/>
            <p:nvPr/>
          </p:nvGrpSpPr>
          <p:grpSpPr>
            <a:xfrm>
              <a:off x="9771107" y="2415017"/>
              <a:ext cx="787022" cy="3414283"/>
              <a:chOff x="5101292" y="1559825"/>
              <a:chExt cx="611026" cy="2650771"/>
            </a:xfrm>
          </p:grpSpPr>
          <p:grpSp>
            <p:nvGrpSpPr>
              <p:cNvPr id="11" name="Gruppieren 10"/>
              <p:cNvGrpSpPr/>
              <p:nvPr/>
            </p:nvGrpSpPr>
            <p:grpSpPr>
              <a:xfrm>
                <a:off x="5101293" y="1559825"/>
                <a:ext cx="611025" cy="2650771"/>
                <a:chOff x="5713920" y="1560512"/>
                <a:chExt cx="787021" cy="3414280"/>
              </a:xfrm>
            </p:grpSpPr>
            <p:sp>
              <p:nvSpPr>
                <p:cNvPr id="17"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18" name="Gruppieren 17"/>
                <p:cNvGrpSpPr/>
                <p:nvPr/>
              </p:nvGrpSpPr>
              <p:grpSpPr>
                <a:xfrm>
                  <a:off x="5713920" y="1560512"/>
                  <a:ext cx="787020" cy="3414280"/>
                  <a:chOff x="6705600" y="2861469"/>
                  <a:chExt cx="1038225" cy="4504063"/>
                </a:xfrm>
              </p:grpSpPr>
              <p:sp>
                <p:nvSpPr>
                  <p:cNvPr id="19"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0"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1"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12" name="Rectangle 12"/>
              <p:cNvSpPr>
                <a:spLocks noChangeArrowheads="1"/>
              </p:cNvSpPr>
              <p:nvPr/>
            </p:nvSpPr>
            <p:spPr bwMode="auto">
              <a:xfrm>
                <a:off x="5101292" y="2328085"/>
                <a:ext cx="611024" cy="1432478"/>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13" name="Gruppieren 12"/>
              <p:cNvGrpSpPr/>
              <p:nvPr/>
            </p:nvGrpSpPr>
            <p:grpSpPr>
              <a:xfrm>
                <a:off x="5101292" y="2042851"/>
                <a:ext cx="611024" cy="285233"/>
                <a:chOff x="5713919" y="1519362"/>
                <a:chExt cx="787020" cy="367391"/>
              </a:xfrm>
              <a:solidFill>
                <a:schemeClr val="accent1"/>
              </a:solidFill>
            </p:grpSpPr>
            <p:sp>
              <p:nvSpPr>
                <p:cNvPr id="15" name="Rectangle 11"/>
                <p:cNvSpPr>
                  <a:spLocks noChangeArrowheads="1"/>
                </p:cNvSpPr>
                <p:nvPr/>
              </p:nvSpPr>
              <p:spPr bwMode="auto">
                <a:xfrm>
                  <a:off x="5713919" y="1664297"/>
                  <a:ext cx="787020" cy="222456"/>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6" name="Oval 13"/>
                <p:cNvSpPr>
                  <a:spLocks noChangeArrowheads="1"/>
                </p:cNvSpPr>
                <p:nvPr/>
              </p:nvSpPr>
              <p:spPr bwMode="auto">
                <a:xfrm>
                  <a:off x="5713919" y="1519362"/>
                  <a:ext cx="787020" cy="29323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14"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47" name="Gerade Verbindung 46"/>
            <p:cNvCxnSpPr/>
            <p:nvPr/>
          </p:nvCxnSpPr>
          <p:spPr>
            <a:xfrm>
              <a:off x="10169237"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50" name="Rechteck 49"/>
            <p:cNvSpPr/>
            <p:nvPr/>
          </p:nvSpPr>
          <p:spPr>
            <a:xfrm>
              <a:off x="9784966"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solidFill>
                  <a:latin typeface="Bebas Neue" panose="020B0506020202020201" pitchFamily="34" charset="0"/>
                </a:rPr>
                <a:t>95%</a:t>
              </a:r>
              <a:endParaRPr lang="en-US" sz="2000" dirty="0">
                <a:solidFill>
                  <a:schemeClr val="accent3"/>
                </a:solidFill>
              </a:endParaRPr>
            </a:p>
          </p:txBody>
        </p:sp>
      </p:grpSp>
      <p:grpSp>
        <p:nvGrpSpPr>
          <p:cNvPr id="8" name="Gruppieren 7"/>
          <p:cNvGrpSpPr/>
          <p:nvPr/>
        </p:nvGrpSpPr>
        <p:grpSpPr>
          <a:xfrm>
            <a:off x="10811690" y="1565575"/>
            <a:ext cx="796400" cy="4263725"/>
            <a:chOff x="10671511" y="1565575"/>
            <a:chExt cx="796400" cy="4263725"/>
          </a:xfrm>
        </p:grpSpPr>
        <p:grpSp>
          <p:nvGrpSpPr>
            <p:cNvPr id="22" name="Gruppieren 21"/>
            <p:cNvGrpSpPr/>
            <p:nvPr/>
          </p:nvGrpSpPr>
          <p:grpSpPr>
            <a:xfrm>
              <a:off x="10680889" y="2415017"/>
              <a:ext cx="787022" cy="3414283"/>
              <a:chOff x="5101292" y="1559825"/>
              <a:chExt cx="611026" cy="2650771"/>
            </a:xfrm>
          </p:grpSpPr>
          <p:grpSp>
            <p:nvGrpSpPr>
              <p:cNvPr id="23" name="Gruppieren 22"/>
              <p:cNvGrpSpPr/>
              <p:nvPr/>
            </p:nvGrpSpPr>
            <p:grpSpPr>
              <a:xfrm>
                <a:off x="5101293" y="1559825"/>
                <a:ext cx="611025" cy="2650771"/>
                <a:chOff x="5713920" y="1560512"/>
                <a:chExt cx="787021" cy="3414280"/>
              </a:xfrm>
            </p:grpSpPr>
            <p:sp>
              <p:nvSpPr>
                <p:cNvPr id="29"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30" name="Gruppieren 29"/>
                <p:cNvGrpSpPr/>
                <p:nvPr/>
              </p:nvGrpSpPr>
              <p:grpSpPr>
                <a:xfrm>
                  <a:off x="5713920" y="1560512"/>
                  <a:ext cx="787020" cy="3414280"/>
                  <a:chOff x="6705600" y="2861469"/>
                  <a:chExt cx="1038225" cy="4504063"/>
                </a:xfrm>
              </p:grpSpPr>
              <p:sp>
                <p:nvSpPr>
                  <p:cNvPr id="31"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2"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3"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24" name="Rectangle 12"/>
              <p:cNvSpPr>
                <a:spLocks noChangeArrowheads="1"/>
              </p:cNvSpPr>
              <p:nvPr/>
            </p:nvSpPr>
            <p:spPr bwMode="auto">
              <a:xfrm>
                <a:off x="5101292" y="3184387"/>
                <a:ext cx="611024" cy="576175"/>
              </a:xfrm>
              <a:prstGeom prst="rect">
                <a:avLst/>
              </a:pr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25" name="Gruppieren 24"/>
              <p:cNvGrpSpPr/>
              <p:nvPr/>
            </p:nvGrpSpPr>
            <p:grpSpPr>
              <a:xfrm>
                <a:off x="5101292" y="2899153"/>
                <a:ext cx="611024" cy="285234"/>
                <a:chOff x="5713919" y="2622309"/>
                <a:chExt cx="787020" cy="367392"/>
              </a:xfrm>
              <a:solidFill>
                <a:schemeClr val="accent1"/>
              </a:solidFill>
            </p:grpSpPr>
            <p:sp>
              <p:nvSpPr>
                <p:cNvPr id="27" name="Rectangle 11"/>
                <p:cNvSpPr>
                  <a:spLocks noChangeArrowheads="1"/>
                </p:cNvSpPr>
                <p:nvPr/>
              </p:nvSpPr>
              <p:spPr bwMode="auto">
                <a:xfrm>
                  <a:off x="5713919" y="2767245"/>
                  <a:ext cx="787020" cy="222456"/>
                </a:xfrm>
                <a:prstGeom prst="rect">
                  <a:avLst/>
                </a:pr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8" name="Oval 13"/>
                <p:cNvSpPr>
                  <a:spLocks noChangeArrowheads="1"/>
                </p:cNvSpPr>
                <p:nvPr/>
              </p:nvSpPr>
              <p:spPr bwMode="auto">
                <a:xfrm>
                  <a:off x="5713919" y="2622309"/>
                  <a:ext cx="787020" cy="293237"/>
                </a:xfrm>
                <a:prstGeom prst="ellipse">
                  <a:avLst/>
                </a:pr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26"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46" name="Gerade Verbindung 45"/>
            <p:cNvCxnSpPr/>
            <p:nvPr/>
          </p:nvCxnSpPr>
          <p:spPr>
            <a:xfrm>
              <a:off x="11065018"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51" name="Rechteck 50"/>
            <p:cNvSpPr/>
            <p:nvPr/>
          </p:nvSpPr>
          <p:spPr>
            <a:xfrm>
              <a:off x="10671511"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lumMod val="75000"/>
                    </a:schemeClr>
                  </a:solidFill>
                  <a:latin typeface="Bebas Neue" panose="020B0506020202020201" pitchFamily="34" charset="0"/>
                </a:rPr>
                <a:t>42%</a:t>
              </a:r>
              <a:endParaRPr lang="en-US" sz="2000" dirty="0">
                <a:solidFill>
                  <a:schemeClr val="accent1">
                    <a:lumMod val="75000"/>
                  </a:schemeClr>
                </a:solidFill>
              </a:endParaRPr>
            </a:p>
          </p:txBody>
        </p:sp>
      </p:grpSp>
      <p:grpSp>
        <p:nvGrpSpPr>
          <p:cNvPr id="3" name="Gruppieren 2"/>
          <p:cNvGrpSpPr/>
          <p:nvPr/>
        </p:nvGrpSpPr>
        <p:grpSpPr>
          <a:xfrm>
            <a:off x="6096000" y="1565575"/>
            <a:ext cx="787022" cy="4263725"/>
            <a:chOff x="6151419" y="1565575"/>
            <a:chExt cx="787022" cy="4263725"/>
          </a:xfrm>
        </p:grpSpPr>
        <p:grpSp>
          <p:nvGrpSpPr>
            <p:cNvPr id="76" name="Gruppieren 75"/>
            <p:cNvGrpSpPr/>
            <p:nvPr/>
          </p:nvGrpSpPr>
          <p:grpSpPr>
            <a:xfrm>
              <a:off x="6151419" y="2415017"/>
              <a:ext cx="787022" cy="3414283"/>
              <a:chOff x="5101292" y="1559825"/>
              <a:chExt cx="611026" cy="2650771"/>
            </a:xfrm>
          </p:grpSpPr>
          <p:grpSp>
            <p:nvGrpSpPr>
              <p:cNvPr id="77" name="Gruppieren 76"/>
              <p:cNvGrpSpPr/>
              <p:nvPr/>
            </p:nvGrpSpPr>
            <p:grpSpPr>
              <a:xfrm>
                <a:off x="5101293" y="1559825"/>
                <a:ext cx="611025" cy="2650771"/>
                <a:chOff x="5713920" y="1560512"/>
                <a:chExt cx="787021" cy="3414280"/>
              </a:xfrm>
            </p:grpSpPr>
            <p:sp>
              <p:nvSpPr>
                <p:cNvPr id="84"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85" name="Gruppieren 84"/>
                <p:cNvGrpSpPr/>
                <p:nvPr/>
              </p:nvGrpSpPr>
              <p:grpSpPr>
                <a:xfrm>
                  <a:off x="5713920" y="1560512"/>
                  <a:ext cx="787020" cy="3414280"/>
                  <a:chOff x="6705600" y="2861469"/>
                  <a:chExt cx="1038225" cy="4504063"/>
                </a:xfrm>
              </p:grpSpPr>
              <p:sp>
                <p:nvSpPr>
                  <p:cNvPr id="87"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8"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9"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78" name="Rectangle 12"/>
              <p:cNvSpPr>
                <a:spLocks noChangeArrowheads="1"/>
              </p:cNvSpPr>
              <p:nvPr/>
            </p:nvSpPr>
            <p:spPr bwMode="auto">
              <a:xfrm>
                <a:off x="5101292" y="3550330"/>
                <a:ext cx="611024" cy="21023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79" name="Gruppieren 78"/>
              <p:cNvGrpSpPr/>
              <p:nvPr/>
            </p:nvGrpSpPr>
            <p:grpSpPr>
              <a:xfrm>
                <a:off x="5101292" y="3286381"/>
                <a:ext cx="611024" cy="285234"/>
                <a:chOff x="5713919" y="3121073"/>
                <a:chExt cx="787020" cy="367392"/>
              </a:xfrm>
              <a:solidFill>
                <a:schemeClr val="accent1"/>
              </a:solidFill>
            </p:grpSpPr>
            <p:sp>
              <p:nvSpPr>
                <p:cNvPr id="82" name="Rectangle 11"/>
                <p:cNvSpPr>
                  <a:spLocks noChangeArrowheads="1"/>
                </p:cNvSpPr>
                <p:nvPr/>
              </p:nvSpPr>
              <p:spPr bwMode="auto">
                <a:xfrm>
                  <a:off x="5713919" y="3266009"/>
                  <a:ext cx="787020" cy="222456"/>
                </a:xfrm>
                <a:prstGeom prst="rect">
                  <a:avLst/>
                </a:pr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3" name="Oval 13"/>
                <p:cNvSpPr>
                  <a:spLocks noChangeArrowheads="1"/>
                </p:cNvSpPr>
                <p:nvPr/>
              </p:nvSpPr>
              <p:spPr bwMode="auto">
                <a:xfrm>
                  <a:off x="5713919" y="3121073"/>
                  <a:ext cx="787020" cy="293237"/>
                </a:xfrm>
                <a:prstGeom prst="ellipse">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81"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92" name="Gerade Verbindung 91"/>
            <p:cNvCxnSpPr/>
            <p:nvPr/>
          </p:nvCxnSpPr>
          <p:spPr>
            <a:xfrm>
              <a:off x="6535694"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93" name="Rechteck 92"/>
            <p:cNvSpPr/>
            <p:nvPr/>
          </p:nvSpPr>
          <p:spPr>
            <a:xfrm>
              <a:off x="6151424"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solidFill>
                  <a:latin typeface="Bebas Neue" panose="020B0506020202020201" pitchFamily="34" charset="0"/>
                </a:rPr>
                <a:t>33%</a:t>
              </a:r>
              <a:endParaRPr lang="en-US" sz="2000" dirty="0">
                <a:solidFill>
                  <a:schemeClr val="tx1"/>
                </a:solidFill>
              </a:endParaRPr>
            </a:p>
          </p:txBody>
        </p:sp>
      </p:grpSp>
      <p:grpSp>
        <p:nvGrpSpPr>
          <p:cNvPr id="4" name="Gruppieren 3"/>
          <p:cNvGrpSpPr/>
          <p:nvPr/>
        </p:nvGrpSpPr>
        <p:grpSpPr>
          <a:xfrm>
            <a:off x="7031722" y="1565575"/>
            <a:ext cx="800873" cy="4263725"/>
            <a:chOff x="7061200" y="1565575"/>
            <a:chExt cx="800873" cy="4263725"/>
          </a:xfrm>
        </p:grpSpPr>
        <p:grpSp>
          <p:nvGrpSpPr>
            <p:cNvPr id="52" name="Gruppieren 51"/>
            <p:cNvGrpSpPr/>
            <p:nvPr/>
          </p:nvGrpSpPr>
          <p:grpSpPr>
            <a:xfrm>
              <a:off x="7061200" y="2415017"/>
              <a:ext cx="787022" cy="3414283"/>
              <a:chOff x="5101292" y="1559825"/>
              <a:chExt cx="611026" cy="2650771"/>
            </a:xfrm>
          </p:grpSpPr>
          <p:grpSp>
            <p:nvGrpSpPr>
              <p:cNvPr id="53" name="Gruppieren 52"/>
              <p:cNvGrpSpPr/>
              <p:nvPr/>
            </p:nvGrpSpPr>
            <p:grpSpPr>
              <a:xfrm>
                <a:off x="5101293" y="1559825"/>
                <a:ext cx="611025" cy="2650771"/>
                <a:chOff x="5713920" y="1560512"/>
                <a:chExt cx="787021" cy="3414280"/>
              </a:xfrm>
            </p:grpSpPr>
            <p:sp>
              <p:nvSpPr>
                <p:cNvPr id="59"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60" name="Gruppieren 59"/>
                <p:cNvGrpSpPr/>
                <p:nvPr/>
              </p:nvGrpSpPr>
              <p:grpSpPr>
                <a:xfrm>
                  <a:off x="5713920" y="1560512"/>
                  <a:ext cx="787020" cy="3414280"/>
                  <a:chOff x="6705600" y="2861469"/>
                  <a:chExt cx="1038225" cy="4504063"/>
                </a:xfrm>
              </p:grpSpPr>
              <p:sp>
                <p:nvSpPr>
                  <p:cNvPr id="61"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2"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3"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54" name="Rectangle 12"/>
              <p:cNvSpPr>
                <a:spLocks noChangeArrowheads="1"/>
              </p:cNvSpPr>
              <p:nvPr/>
            </p:nvSpPr>
            <p:spPr bwMode="auto">
              <a:xfrm>
                <a:off x="5101292" y="2639398"/>
                <a:ext cx="611024" cy="112116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55" name="Gruppieren 54"/>
              <p:cNvGrpSpPr/>
              <p:nvPr/>
            </p:nvGrpSpPr>
            <p:grpSpPr>
              <a:xfrm>
                <a:off x="5101292" y="2354164"/>
                <a:ext cx="611024" cy="285234"/>
                <a:chOff x="5713919" y="1920343"/>
                <a:chExt cx="787020" cy="367392"/>
              </a:xfrm>
              <a:solidFill>
                <a:schemeClr val="accent1"/>
              </a:solidFill>
            </p:grpSpPr>
            <p:sp>
              <p:nvSpPr>
                <p:cNvPr id="57" name="Rectangle 11"/>
                <p:cNvSpPr>
                  <a:spLocks noChangeArrowheads="1"/>
                </p:cNvSpPr>
                <p:nvPr/>
              </p:nvSpPr>
              <p:spPr bwMode="auto">
                <a:xfrm>
                  <a:off x="5713919" y="2065279"/>
                  <a:ext cx="787020" cy="22245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8" name="Oval 13"/>
                <p:cNvSpPr>
                  <a:spLocks noChangeArrowheads="1"/>
                </p:cNvSpPr>
                <p:nvPr/>
              </p:nvSpPr>
              <p:spPr bwMode="auto">
                <a:xfrm>
                  <a:off x="5713919" y="1920343"/>
                  <a:ext cx="787020" cy="293237"/>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56"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91" name="Gerade Verbindung 90"/>
            <p:cNvCxnSpPr/>
            <p:nvPr/>
          </p:nvCxnSpPr>
          <p:spPr>
            <a:xfrm>
              <a:off x="7459330"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94" name="Rechteck 93"/>
            <p:cNvSpPr/>
            <p:nvPr/>
          </p:nvSpPr>
          <p:spPr>
            <a:xfrm>
              <a:off x="7075059"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solidFill>
                  <a:latin typeface="Bebas Neue" panose="020B0506020202020201" pitchFamily="34" charset="0"/>
                </a:rPr>
                <a:t>81%</a:t>
              </a:r>
              <a:endParaRPr lang="en-US" sz="2000" dirty="0">
                <a:solidFill>
                  <a:schemeClr val="accent3"/>
                </a:solidFill>
              </a:endParaRPr>
            </a:p>
          </p:txBody>
        </p:sp>
      </p:grpSp>
      <p:grpSp>
        <p:nvGrpSpPr>
          <p:cNvPr id="5" name="Gruppieren 4"/>
          <p:cNvGrpSpPr/>
          <p:nvPr/>
        </p:nvGrpSpPr>
        <p:grpSpPr>
          <a:xfrm>
            <a:off x="7981295" y="1565575"/>
            <a:ext cx="796400" cy="4263725"/>
            <a:chOff x="7961604" y="1565575"/>
            <a:chExt cx="796400" cy="4263725"/>
          </a:xfrm>
        </p:grpSpPr>
        <p:grpSp>
          <p:nvGrpSpPr>
            <p:cNvPr id="64" name="Gruppieren 63"/>
            <p:cNvGrpSpPr/>
            <p:nvPr/>
          </p:nvGrpSpPr>
          <p:grpSpPr>
            <a:xfrm>
              <a:off x="7970982" y="2415017"/>
              <a:ext cx="787022" cy="3414283"/>
              <a:chOff x="5101292" y="1559825"/>
              <a:chExt cx="611026" cy="2650771"/>
            </a:xfrm>
          </p:grpSpPr>
          <p:grpSp>
            <p:nvGrpSpPr>
              <p:cNvPr id="65" name="Gruppieren 64"/>
              <p:cNvGrpSpPr/>
              <p:nvPr/>
            </p:nvGrpSpPr>
            <p:grpSpPr>
              <a:xfrm>
                <a:off x="5101293" y="1559825"/>
                <a:ext cx="611025" cy="2650771"/>
                <a:chOff x="5713920" y="1560512"/>
                <a:chExt cx="787021" cy="3414280"/>
              </a:xfrm>
            </p:grpSpPr>
            <p:sp>
              <p:nvSpPr>
                <p:cNvPr id="71"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72" name="Gruppieren 71"/>
                <p:cNvGrpSpPr/>
                <p:nvPr/>
              </p:nvGrpSpPr>
              <p:grpSpPr>
                <a:xfrm>
                  <a:off x="5713920" y="1560512"/>
                  <a:ext cx="787020" cy="3414280"/>
                  <a:chOff x="6705600" y="2861469"/>
                  <a:chExt cx="1038225" cy="4504063"/>
                </a:xfrm>
              </p:grpSpPr>
              <p:sp>
                <p:nvSpPr>
                  <p:cNvPr id="73"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4"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5"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66" name="Rectangle 12"/>
              <p:cNvSpPr>
                <a:spLocks noChangeArrowheads="1"/>
              </p:cNvSpPr>
              <p:nvPr/>
            </p:nvSpPr>
            <p:spPr bwMode="auto">
              <a:xfrm>
                <a:off x="5101292" y="3184387"/>
                <a:ext cx="611024" cy="576175"/>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67" name="Gruppieren 66"/>
              <p:cNvGrpSpPr/>
              <p:nvPr/>
            </p:nvGrpSpPr>
            <p:grpSpPr>
              <a:xfrm>
                <a:off x="5101292" y="2899153"/>
                <a:ext cx="611024" cy="285234"/>
                <a:chOff x="5713919" y="2622309"/>
                <a:chExt cx="787020" cy="367392"/>
              </a:xfrm>
              <a:solidFill>
                <a:schemeClr val="accent1"/>
              </a:solidFill>
            </p:grpSpPr>
            <p:sp>
              <p:nvSpPr>
                <p:cNvPr id="69" name="Rectangle 11"/>
                <p:cNvSpPr>
                  <a:spLocks noChangeArrowheads="1"/>
                </p:cNvSpPr>
                <p:nvPr/>
              </p:nvSpPr>
              <p:spPr bwMode="auto">
                <a:xfrm>
                  <a:off x="5713919" y="2767245"/>
                  <a:ext cx="787020" cy="222456"/>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0" name="Oval 13"/>
                <p:cNvSpPr>
                  <a:spLocks noChangeArrowheads="1"/>
                </p:cNvSpPr>
                <p:nvPr/>
              </p:nvSpPr>
              <p:spPr bwMode="auto">
                <a:xfrm>
                  <a:off x="5713919" y="2622309"/>
                  <a:ext cx="787020" cy="293237"/>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68"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90" name="Gerade Verbindung 89"/>
            <p:cNvCxnSpPr/>
            <p:nvPr/>
          </p:nvCxnSpPr>
          <p:spPr>
            <a:xfrm>
              <a:off x="8355111"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95" name="Rechteck 94"/>
            <p:cNvSpPr/>
            <p:nvPr/>
          </p:nvSpPr>
          <p:spPr>
            <a:xfrm>
              <a:off x="7961604"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lumMod val="75000"/>
                    </a:schemeClr>
                  </a:solidFill>
                  <a:latin typeface="Bebas Neue" panose="020B0506020202020201" pitchFamily="34" charset="0"/>
                </a:rPr>
                <a:t>42%</a:t>
              </a:r>
              <a:endParaRPr lang="en-US" sz="2000" dirty="0">
                <a:solidFill>
                  <a:schemeClr val="accent1">
                    <a:lumMod val="75000"/>
                  </a:schemeClr>
                </a:solidFill>
              </a:endParaRPr>
            </a:p>
          </p:txBody>
        </p:sp>
      </p:grpSp>
      <p:sp>
        <p:nvSpPr>
          <p:cNvPr id="100" name="Rechteck 99"/>
          <p:cNvSpPr/>
          <p:nvPr/>
        </p:nvSpPr>
        <p:spPr>
          <a:xfrm>
            <a:off x="555625" y="1525587"/>
            <a:ext cx="5124739" cy="4279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sp>
        <p:nvSpPr>
          <p:cNvPr id="9" name="Titel 8"/>
          <p:cNvSpPr>
            <a:spLocks noGrp="1"/>
          </p:cNvSpPr>
          <p:nvPr>
            <p:ph type="title"/>
          </p:nvPr>
        </p:nvSpPr>
        <p:spPr/>
        <p:txBody>
          <a:bodyPr/>
          <a:lstStyle/>
          <a:p>
            <a:r>
              <a:rPr lang="en-US" dirty="0" smtClean="0"/>
              <a:t>Infographics – Diagrams</a:t>
            </a:r>
            <a:endParaRPr lang="en-US" dirty="0"/>
          </a:p>
        </p:txBody>
      </p:sp>
    </p:spTree>
    <p:extLst>
      <p:ext uri="{BB962C8B-B14F-4D97-AF65-F5344CB8AC3E}">
        <p14:creationId xmlns:p14="http://schemas.microsoft.com/office/powerpoint/2010/main" val="3353592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hteck 5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pSp>
        <p:nvGrpSpPr>
          <p:cNvPr id="46" name="Gruppieren 45"/>
          <p:cNvGrpSpPr/>
          <p:nvPr/>
        </p:nvGrpSpPr>
        <p:grpSpPr>
          <a:xfrm>
            <a:off x="5688634" y="2415017"/>
            <a:ext cx="787022" cy="3414283"/>
            <a:chOff x="5101292" y="1559825"/>
            <a:chExt cx="611026" cy="2650771"/>
          </a:xfrm>
        </p:grpSpPr>
        <p:grpSp>
          <p:nvGrpSpPr>
            <p:cNvPr id="47" name="Gruppieren 46"/>
            <p:cNvGrpSpPr/>
            <p:nvPr/>
          </p:nvGrpSpPr>
          <p:grpSpPr>
            <a:xfrm>
              <a:off x="5101293" y="1559825"/>
              <a:ext cx="611025" cy="2650771"/>
              <a:chOff x="5713920" y="1560512"/>
              <a:chExt cx="787021" cy="3414280"/>
            </a:xfrm>
          </p:grpSpPr>
          <p:sp>
            <p:nvSpPr>
              <p:cNvPr id="56"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57" name="Gruppieren 56"/>
              <p:cNvGrpSpPr/>
              <p:nvPr/>
            </p:nvGrpSpPr>
            <p:grpSpPr>
              <a:xfrm>
                <a:off x="5713920" y="1560512"/>
                <a:ext cx="787020" cy="3414280"/>
                <a:chOff x="6705600" y="2861469"/>
                <a:chExt cx="1038225" cy="4504063"/>
              </a:xfrm>
            </p:grpSpPr>
            <p:sp>
              <p:nvSpPr>
                <p:cNvPr id="58"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9"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4"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51" name="Rectangle 12"/>
            <p:cNvSpPr>
              <a:spLocks noChangeArrowheads="1"/>
            </p:cNvSpPr>
            <p:nvPr/>
          </p:nvSpPr>
          <p:spPr bwMode="auto">
            <a:xfrm>
              <a:off x="5101292" y="2639398"/>
              <a:ext cx="611024" cy="112116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52" name="Gruppieren 51"/>
            <p:cNvGrpSpPr/>
            <p:nvPr/>
          </p:nvGrpSpPr>
          <p:grpSpPr>
            <a:xfrm>
              <a:off x="5101292" y="2354164"/>
              <a:ext cx="611024" cy="285234"/>
              <a:chOff x="5713919" y="1920343"/>
              <a:chExt cx="787020" cy="367392"/>
            </a:xfrm>
            <a:solidFill>
              <a:schemeClr val="accent1"/>
            </a:solidFill>
          </p:grpSpPr>
          <p:sp>
            <p:nvSpPr>
              <p:cNvPr id="54" name="Rectangle 11"/>
              <p:cNvSpPr>
                <a:spLocks noChangeArrowheads="1"/>
              </p:cNvSpPr>
              <p:nvPr/>
            </p:nvSpPr>
            <p:spPr bwMode="auto">
              <a:xfrm>
                <a:off x="5713919" y="2065279"/>
                <a:ext cx="787020" cy="22245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5" name="Oval 13"/>
              <p:cNvSpPr>
                <a:spLocks noChangeArrowheads="1"/>
              </p:cNvSpPr>
              <p:nvPr/>
            </p:nvSpPr>
            <p:spPr bwMode="auto">
              <a:xfrm>
                <a:off x="5713919" y="1920343"/>
                <a:ext cx="787020" cy="293237"/>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53"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75" name="Gruppieren 74"/>
          <p:cNvGrpSpPr/>
          <p:nvPr/>
        </p:nvGrpSpPr>
        <p:grpSpPr>
          <a:xfrm>
            <a:off x="6598416" y="2415017"/>
            <a:ext cx="787022" cy="3414283"/>
            <a:chOff x="5101292" y="1559825"/>
            <a:chExt cx="611026" cy="2650771"/>
          </a:xfrm>
        </p:grpSpPr>
        <p:grpSp>
          <p:nvGrpSpPr>
            <p:cNvPr id="76" name="Gruppieren 75"/>
            <p:cNvGrpSpPr/>
            <p:nvPr/>
          </p:nvGrpSpPr>
          <p:grpSpPr>
            <a:xfrm>
              <a:off x="5101293" y="1559825"/>
              <a:ext cx="611025" cy="2650771"/>
              <a:chOff x="5713920" y="1560512"/>
              <a:chExt cx="787021" cy="3414280"/>
            </a:xfrm>
          </p:grpSpPr>
          <p:sp>
            <p:nvSpPr>
              <p:cNvPr id="82"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83" name="Gruppieren 82"/>
              <p:cNvGrpSpPr/>
              <p:nvPr/>
            </p:nvGrpSpPr>
            <p:grpSpPr>
              <a:xfrm>
                <a:off x="5713920" y="1560512"/>
                <a:ext cx="787020" cy="3414280"/>
                <a:chOff x="6705600" y="2861469"/>
                <a:chExt cx="1038225" cy="4504063"/>
              </a:xfrm>
            </p:grpSpPr>
            <p:sp>
              <p:nvSpPr>
                <p:cNvPr id="84"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5"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6"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77" name="Rectangle 12"/>
            <p:cNvSpPr>
              <a:spLocks noChangeArrowheads="1"/>
            </p:cNvSpPr>
            <p:nvPr/>
          </p:nvSpPr>
          <p:spPr bwMode="auto">
            <a:xfrm>
              <a:off x="5101292" y="3184387"/>
              <a:ext cx="611024" cy="576175"/>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78" name="Gruppieren 77"/>
            <p:cNvGrpSpPr/>
            <p:nvPr/>
          </p:nvGrpSpPr>
          <p:grpSpPr>
            <a:xfrm>
              <a:off x="5101292" y="2899153"/>
              <a:ext cx="611024" cy="285234"/>
              <a:chOff x="5713919" y="2622309"/>
              <a:chExt cx="787020" cy="367392"/>
            </a:xfrm>
            <a:solidFill>
              <a:schemeClr val="accent1"/>
            </a:solidFill>
          </p:grpSpPr>
          <p:sp>
            <p:nvSpPr>
              <p:cNvPr id="80" name="Rectangle 11"/>
              <p:cNvSpPr>
                <a:spLocks noChangeArrowheads="1"/>
              </p:cNvSpPr>
              <p:nvPr/>
            </p:nvSpPr>
            <p:spPr bwMode="auto">
              <a:xfrm>
                <a:off x="5713919" y="2767245"/>
                <a:ext cx="787020" cy="222456"/>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1" name="Oval 13"/>
              <p:cNvSpPr>
                <a:spLocks noChangeArrowheads="1"/>
              </p:cNvSpPr>
              <p:nvPr/>
            </p:nvSpPr>
            <p:spPr bwMode="auto">
              <a:xfrm>
                <a:off x="5713919" y="2622309"/>
                <a:ext cx="787020" cy="293237"/>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79"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87" name="Gruppieren 86"/>
          <p:cNvGrpSpPr/>
          <p:nvPr/>
        </p:nvGrpSpPr>
        <p:grpSpPr>
          <a:xfrm>
            <a:off x="4778853" y="2415017"/>
            <a:ext cx="787022" cy="3414283"/>
            <a:chOff x="5101292" y="1559825"/>
            <a:chExt cx="611026" cy="2650771"/>
          </a:xfrm>
        </p:grpSpPr>
        <p:grpSp>
          <p:nvGrpSpPr>
            <p:cNvPr id="88" name="Gruppieren 87"/>
            <p:cNvGrpSpPr/>
            <p:nvPr/>
          </p:nvGrpSpPr>
          <p:grpSpPr>
            <a:xfrm>
              <a:off x="5101293" y="1559825"/>
              <a:ext cx="611025" cy="2650771"/>
              <a:chOff x="5713920" y="1560512"/>
              <a:chExt cx="787021" cy="3414280"/>
            </a:xfrm>
          </p:grpSpPr>
          <p:sp>
            <p:nvSpPr>
              <p:cNvPr id="94" name="Freeform 6"/>
              <p:cNvSpPr>
                <a:spLocks/>
              </p:cNvSpPr>
              <p:nvPr/>
            </p:nvSpPr>
            <p:spPr bwMode="auto">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chemeClr val="bg1">
                  <a:lumMod val="65000"/>
                  <a:alpha val="24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95" name="Gruppieren 94"/>
              <p:cNvGrpSpPr/>
              <p:nvPr/>
            </p:nvGrpSpPr>
            <p:grpSpPr>
              <a:xfrm>
                <a:off x="5713920" y="1560512"/>
                <a:ext cx="787020" cy="3414280"/>
                <a:chOff x="6705600" y="2861469"/>
                <a:chExt cx="1038225" cy="4504063"/>
              </a:xfrm>
            </p:grpSpPr>
            <p:sp>
              <p:nvSpPr>
                <p:cNvPr id="96" name="Freeform 21"/>
                <p:cNvSpPr>
                  <a:spLocks/>
                </p:cNvSpPr>
                <p:nvPr/>
              </p:nvSpPr>
              <p:spPr bwMode="auto">
                <a:xfrm>
                  <a:off x="6705600" y="2861469"/>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7" name="Oval 22"/>
                <p:cNvSpPr>
                  <a:spLocks noChangeArrowheads="1"/>
                </p:cNvSpPr>
                <p:nvPr/>
              </p:nvSpPr>
              <p:spPr bwMode="auto">
                <a:xfrm>
                  <a:off x="6705600" y="2861469"/>
                  <a:ext cx="1038225" cy="385762"/>
                </a:xfrm>
                <a:prstGeom prst="ellipse">
                  <a:avLst/>
                </a:pr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8" name="Freeform 21"/>
                <p:cNvSpPr>
                  <a:spLocks/>
                </p:cNvSpPr>
                <p:nvPr/>
              </p:nvSpPr>
              <p:spPr bwMode="auto">
                <a:xfrm>
                  <a:off x="6705600" y="6544796"/>
                  <a:ext cx="1038225" cy="820736"/>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89" name="Rectangle 12"/>
            <p:cNvSpPr>
              <a:spLocks noChangeArrowheads="1"/>
            </p:cNvSpPr>
            <p:nvPr/>
          </p:nvSpPr>
          <p:spPr bwMode="auto">
            <a:xfrm>
              <a:off x="5101292" y="3550330"/>
              <a:ext cx="611024" cy="21023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90" name="Gruppieren 89"/>
            <p:cNvGrpSpPr/>
            <p:nvPr/>
          </p:nvGrpSpPr>
          <p:grpSpPr>
            <a:xfrm>
              <a:off x="5101292" y="3286381"/>
              <a:ext cx="611024" cy="285234"/>
              <a:chOff x="5713919" y="3121073"/>
              <a:chExt cx="787020" cy="367392"/>
            </a:xfrm>
            <a:solidFill>
              <a:schemeClr val="accent1"/>
            </a:solidFill>
          </p:grpSpPr>
          <p:sp>
            <p:nvSpPr>
              <p:cNvPr id="92" name="Rectangle 11"/>
              <p:cNvSpPr>
                <a:spLocks noChangeArrowheads="1"/>
              </p:cNvSpPr>
              <p:nvPr/>
            </p:nvSpPr>
            <p:spPr bwMode="auto">
              <a:xfrm>
                <a:off x="5713919" y="3266009"/>
                <a:ext cx="787020" cy="222456"/>
              </a:xfrm>
              <a:prstGeom prst="rect">
                <a:avLst/>
              </a:pr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3" name="Oval 13"/>
              <p:cNvSpPr>
                <a:spLocks noChangeArrowheads="1"/>
              </p:cNvSpPr>
              <p:nvPr/>
            </p:nvSpPr>
            <p:spPr bwMode="auto">
              <a:xfrm>
                <a:off x="5713919" y="3121073"/>
                <a:ext cx="787020" cy="293237"/>
              </a:xfrm>
              <a:prstGeom prst="ellipse">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91" name="Freeform 14"/>
            <p:cNvSpPr>
              <a:spLocks/>
            </p:cNvSpPr>
            <p:nvPr/>
          </p:nvSpPr>
          <p:spPr bwMode="auto">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cxnSp>
        <p:nvCxnSpPr>
          <p:cNvPr id="101" name="Gerade Verbindung 100"/>
          <p:cNvCxnSpPr/>
          <p:nvPr/>
        </p:nvCxnSpPr>
        <p:spPr>
          <a:xfrm>
            <a:off x="6982545"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103" name="Gerade Verbindung 102"/>
          <p:cNvCxnSpPr/>
          <p:nvPr/>
        </p:nvCxnSpPr>
        <p:spPr>
          <a:xfrm>
            <a:off x="6086764"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104" name="Gerade Verbindung 103"/>
          <p:cNvCxnSpPr/>
          <p:nvPr/>
        </p:nvCxnSpPr>
        <p:spPr>
          <a:xfrm>
            <a:off x="5163128" y="211999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43" name="Rechteck 42"/>
          <p:cNvSpPr/>
          <p:nvPr/>
        </p:nvSpPr>
        <p:spPr>
          <a:xfrm>
            <a:off x="4778858"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solidFill>
                <a:latin typeface="Bebas Neue" panose="020B0506020202020201" pitchFamily="34" charset="0"/>
              </a:rPr>
              <a:t>33%</a:t>
            </a:r>
            <a:endParaRPr lang="en-US" sz="2000" dirty="0">
              <a:solidFill>
                <a:schemeClr val="tx1"/>
              </a:solidFill>
            </a:endParaRPr>
          </a:p>
        </p:txBody>
      </p:sp>
      <p:sp>
        <p:nvSpPr>
          <p:cNvPr id="44" name="Rechteck 43"/>
          <p:cNvSpPr/>
          <p:nvPr/>
        </p:nvSpPr>
        <p:spPr>
          <a:xfrm>
            <a:off x="5702493"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solidFill>
                <a:latin typeface="Bebas Neue" panose="020B0506020202020201" pitchFamily="34" charset="0"/>
              </a:rPr>
              <a:t>81%</a:t>
            </a:r>
            <a:endParaRPr lang="en-US" sz="2000" dirty="0">
              <a:solidFill>
                <a:schemeClr val="accent3"/>
              </a:solidFill>
            </a:endParaRPr>
          </a:p>
        </p:txBody>
      </p:sp>
      <p:sp>
        <p:nvSpPr>
          <p:cNvPr id="45" name="Rechteck 44"/>
          <p:cNvSpPr/>
          <p:nvPr/>
        </p:nvSpPr>
        <p:spPr>
          <a:xfrm>
            <a:off x="6589038" y="156557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lumMod val="75000"/>
                  </a:schemeClr>
                </a:solidFill>
                <a:latin typeface="Bebas Neue" panose="020B0506020202020201" pitchFamily="34" charset="0"/>
              </a:rPr>
              <a:t>42%</a:t>
            </a:r>
            <a:endParaRPr lang="en-US" sz="2000" dirty="0">
              <a:solidFill>
                <a:schemeClr val="accent1">
                  <a:lumMod val="75000"/>
                </a:schemeClr>
              </a:solidFill>
            </a:endParaRPr>
          </a:p>
        </p:txBody>
      </p:sp>
      <p:sp>
        <p:nvSpPr>
          <p:cNvPr id="48" name="Rechteck 47"/>
          <p:cNvSpPr/>
          <p:nvPr/>
        </p:nvSpPr>
        <p:spPr>
          <a:xfrm>
            <a:off x="555624" y="1525589"/>
            <a:ext cx="3665393" cy="42799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grpSp>
        <p:nvGrpSpPr>
          <p:cNvPr id="62" name="Gruppieren 61"/>
          <p:cNvGrpSpPr/>
          <p:nvPr/>
        </p:nvGrpSpPr>
        <p:grpSpPr bwMode="gray">
          <a:xfrm>
            <a:off x="7998410" y="2562359"/>
            <a:ext cx="875132" cy="875130"/>
            <a:chOff x="6096001" y="3362036"/>
            <a:chExt cx="831273" cy="831273"/>
          </a:xfrm>
        </p:grpSpPr>
        <p:sp>
          <p:nvSpPr>
            <p:cNvPr id="107" name="Ellipse 106"/>
            <p:cNvSpPr/>
            <p:nvPr/>
          </p:nvSpPr>
          <p:spPr bwMode="gray">
            <a:xfrm>
              <a:off x="6096001" y="3362036"/>
              <a:ext cx="831273" cy="83127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2000" dirty="0" smtClean="0"/>
            </a:p>
          </p:txBody>
        </p:sp>
        <p:sp>
          <p:nvSpPr>
            <p:cNvPr id="109" name="METRO ICON - letter"/>
            <p:cNvSpPr>
              <a:spLocks noChangeAspect="1" noEditPoints="1"/>
            </p:cNvSpPr>
            <p:nvPr/>
          </p:nvSpPr>
          <p:spPr bwMode="gray">
            <a:xfrm>
              <a:off x="6273136" y="3603756"/>
              <a:ext cx="477002" cy="350736"/>
            </a:xfrm>
            <a:custGeom>
              <a:avLst/>
              <a:gdLst>
                <a:gd name="T0" fmla="*/ 333 w 333"/>
                <a:gd name="T1" fmla="*/ 246 h 246"/>
                <a:gd name="T2" fmla="*/ 0 w 333"/>
                <a:gd name="T3" fmla="*/ 246 h 246"/>
                <a:gd name="T4" fmla="*/ 0 w 333"/>
                <a:gd name="T5" fmla="*/ 0 h 246"/>
                <a:gd name="T6" fmla="*/ 333 w 333"/>
                <a:gd name="T7" fmla="*/ 0 h 246"/>
                <a:gd name="T8" fmla="*/ 333 w 333"/>
                <a:gd name="T9" fmla="*/ 246 h 246"/>
                <a:gd name="T10" fmla="*/ 121 w 333"/>
                <a:gd name="T11" fmla="*/ 128 h 246"/>
                <a:gd name="T12" fmla="*/ 31 w 333"/>
                <a:gd name="T13" fmla="*/ 218 h 246"/>
                <a:gd name="T14" fmla="*/ 302 w 333"/>
                <a:gd name="T15" fmla="*/ 218 h 246"/>
                <a:gd name="T16" fmla="*/ 212 w 333"/>
                <a:gd name="T17" fmla="*/ 128 h 246"/>
                <a:gd name="T18" fmla="*/ 166 w 333"/>
                <a:gd name="T19" fmla="*/ 163 h 246"/>
                <a:gd name="T20" fmla="*/ 121 w 333"/>
                <a:gd name="T21" fmla="*/ 128 h 246"/>
                <a:gd name="T22" fmla="*/ 38 w 333"/>
                <a:gd name="T23" fmla="*/ 29 h 246"/>
                <a:gd name="T24" fmla="*/ 41 w 333"/>
                <a:gd name="T25" fmla="*/ 31 h 246"/>
                <a:gd name="T26" fmla="*/ 164 w 333"/>
                <a:gd name="T27" fmla="*/ 125 h 246"/>
                <a:gd name="T28" fmla="*/ 170 w 333"/>
                <a:gd name="T29" fmla="*/ 125 h 246"/>
                <a:gd name="T30" fmla="*/ 291 w 333"/>
                <a:gd name="T31" fmla="*/ 32 h 246"/>
                <a:gd name="T32" fmla="*/ 295 w 333"/>
                <a:gd name="T33" fmla="*/ 29 h 246"/>
                <a:gd name="T34" fmla="*/ 38 w 333"/>
                <a:gd name="T35" fmla="*/ 29 h 246"/>
                <a:gd name="T36" fmla="*/ 304 w 333"/>
                <a:gd name="T37" fmla="*/ 178 h 246"/>
                <a:gd name="T38" fmla="*/ 304 w 333"/>
                <a:gd name="T39" fmla="*/ 57 h 246"/>
                <a:gd name="T40" fmla="*/ 236 w 333"/>
                <a:gd name="T41" fmla="*/ 109 h 246"/>
                <a:gd name="T42" fmla="*/ 304 w 333"/>
                <a:gd name="T43" fmla="*/ 178 h 246"/>
                <a:gd name="T44" fmla="*/ 97 w 333"/>
                <a:gd name="T45" fmla="*/ 109 h 246"/>
                <a:gd name="T46" fmla="*/ 28 w 333"/>
                <a:gd name="T47" fmla="*/ 57 h 246"/>
                <a:gd name="T48" fmla="*/ 28 w 333"/>
                <a:gd name="T49" fmla="*/ 177 h 246"/>
                <a:gd name="T50" fmla="*/ 97 w 333"/>
                <a:gd name="T51" fmla="*/ 10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246">
                  <a:moveTo>
                    <a:pt x="333" y="246"/>
                  </a:moveTo>
                  <a:cubicBezTo>
                    <a:pt x="222" y="246"/>
                    <a:pt x="111" y="246"/>
                    <a:pt x="0" y="246"/>
                  </a:cubicBezTo>
                  <a:cubicBezTo>
                    <a:pt x="0" y="164"/>
                    <a:pt x="0" y="82"/>
                    <a:pt x="0" y="0"/>
                  </a:cubicBezTo>
                  <a:cubicBezTo>
                    <a:pt x="111" y="0"/>
                    <a:pt x="222" y="0"/>
                    <a:pt x="333" y="0"/>
                  </a:cubicBezTo>
                  <a:cubicBezTo>
                    <a:pt x="333" y="82"/>
                    <a:pt x="333" y="164"/>
                    <a:pt x="333" y="246"/>
                  </a:cubicBezTo>
                  <a:close/>
                  <a:moveTo>
                    <a:pt x="121" y="128"/>
                  </a:moveTo>
                  <a:cubicBezTo>
                    <a:pt x="91" y="159"/>
                    <a:pt x="61" y="189"/>
                    <a:pt x="31" y="218"/>
                  </a:cubicBezTo>
                  <a:cubicBezTo>
                    <a:pt x="121" y="218"/>
                    <a:pt x="212" y="218"/>
                    <a:pt x="302" y="218"/>
                  </a:cubicBezTo>
                  <a:cubicBezTo>
                    <a:pt x="272" y="188"/>
                    <a:pt x="242" y="158"/>
                    <a:pt x="212" y="128"/>
                  </a:cubicBezTo>
                  <a:cubicBezTo>
                    <a:pt x="197" y="139"/>
                    <a:pt x="182" y="151"/>
                    <a:pt x="166" y="163"/>
                  </a:cubicBezTo>
                  <a:cubicBezTo>
                    <a:pt x="151" y="151"/>
                    <a:pt x="135" y="139"/>
                    <a:pt x="121" y="128"/>
                  </a:cubicBezTo>
                  <a:close/>
                  <a:moveTo>
                    <a:pt x="38" y="29"/>
                  </a:moveTo>
                  <a:cubicBezTo>
                    <a:pt x="39" y="30"/>
                    <a:pt x="40" y="30"/>
                    <a:pt x="41" y="31"/>
                  </a:cubicBezTo>
                  <a:cubicBezTo>
                    <a:pt x="82" y="62"/>
                    <a:pt x="123" y="93"/>
                    <a:pt x="164" y="125"/>
                  </a:cubicBezTo>
                  <a:cubicBezTo>
                    <a:pt x="166" y="127"/>
                    <a:pt x="168" y="126"/>
                    <a:pt x="170" y="125"/>
                  </a:cubicBezTo>
                  <a:cubicBezTo>
                    <a:pt x="210" y="94"/>
                    <a:pt x="251" y="63"/>
                    <a:pt x="291" y="32"/>
                  </a:cubicBezTo>
                  <a:cubicBezTo>
                    <a:pt x="292" y="31"/>
                    <a:pt x="293" y="30"/>
                    <a:pt x="295" y="29"/>
                  </a:cubicBezTo>
                  <a:cubicBezTo>
                    <a:pt x="209" y="29"/>
                    <a:pt x="124" y="29"/>
                    <a:pt x="38" y="29"/>
                  </a:cubicBezTo>
                  <a:close/>
                  <a:moveTo>
                    <a:pt x="304" y="178"/>
                  </a:moveTo>
                  <a:cubicBezTo>
                    <a:pt x="304" y="138"/>
                    <a:pt x="304" y="98"/>
                    <a:pt x="304" y="57"/>
                  </a:cubicBezTo>
                  <a:cubicBezTo>
                    <a:pt x="281" y="75"/>
                    <a:pt x="258" y="92"/>
                    <a:pt x="236" y="109"/>
                  </a:cubicBezTo>
                  <a:cubicBezTo>
                    <a:pt x="259" y="132"/>
                    <a:pt x="282" y="155"/>
                    <a:pt x="304" y="178"/>
                  </a:cubicBezTo>
                  <a:close/>
                  <a:moveTo>
                    <a:pt x="97" y="109"/>
                  </a:moveTo>
                  <a:cubicBezTo>
                    <a:pt x="74" y="92"/>
                    <a:pt x="51" y="75"/>
                    <a:pt x="28" y="57"/>
                  </a:cubicBezTo>
                  <a:cubicBezTo>
                    <a:pt x="28" y="98"/>
                    <a:pt x="28" y="138"/>
                    <a:pt x="28" y="177"/>
                  </a:cubicBezTo>
                  <a:cubicBezTo>
                    <a:pt x="51" y="155"/>
                    <a:pt x="74" y="132"/>
                    <a:pt x="97" y="10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000" dirty="0"/>
            </a:p>
          </p:txBody>
        </p:sp>
      </p:grpSp>
      <p:sp>
        <p:nvSpPr>
          <p:cNvPr id="112" name="Rechteck 111"/>
          <p:cNvSpPr/>
          <p:nvPr/>
        </p:nvSpPr>
        <p:spPr bwMode="gray">
          <a:xfrm>
            <a:off x="9012660" y="2562359"/>
            <a:ext cx="2636940"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grpSp>
        <p:nvGrpSpPr>
          <p:cNvPr id="65" name="Gruppieren 64"/>
          <p:cNvGrpSpPr/>
          <p:nvPr/>
        </p:nvGrpSpPr>
        <p:grpSpPr bwMode="gray">
          <a:xfrm>
            <a:off x="7998412" y="3613368"/>
            <a:ext cx="875132" cy="875130"/>
            <a:chOff x="9210001" y="3362036"/>
            <a:chExt cx="831273" cy="831273"/>
          </a:xfrm>
        </p:grpSpPr>
        <p:sp>
          <p:nvSpPr>
            <p:cNvPr id="66" name="Ellipse 65"/>
            <p:cNvSpPr/>
            <p:nvPr/>
          </p:nvSpPr>
          <p:spPr bwMode="gray">
            <a:xfrm>
              <a:off x="9210001" y="3362036"/>
              <a:ext cx="831273" cy="8312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2000" dirty="0" smtClean="0"/>
            </a:p>
          </p:txBody>
        </p:sp>
        <p:sp>
          <p:nvSpPr>
            <p:cNvPr id="68" name="METRO ICON - iphone"/>
            <p:cNvSpPr>
              <a:spLocks noChangeAspect="1" noEditPoints="1"/>
            </p:cNvSpPr>
            <p:nvPr/>
          </p:nvSpPr>
          <p:spPr bwMode="gray">
            <a:xfrm>
              <a:off x="9506212" y="3581533"/>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000" dirty="0"/>
            </a:p>
          </p:txBody>
        </p:sp>
      </p:grpSp>
      <p:sp>
        <p:nvSpPr>
          <p:cNvPr id="113" name="Rechteck 112"/>
          <p:cNvSpPr/>
          <p:nvPr/>
        </p:nvSpPr>
        <p:spPr bwMode="gray">
          <a:xfrm>
            <a:off x="9012660" y="3606889"/>
            <a:ext cx="2636940"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grpSp>
        <p:nvGrpSpPr>
          <p:cNvPr id="64" name="Gruppieren 63"/>
          <p:cNvGrpSpPr/>
          <p:nvPr/>
        </p:nvGrpSpPr>
        <p:grpSpPr bwMode="gray">
          <a:xfrm>
            <a:off x="8003455" y="4664377"/>
            <a:ext cx="875132" cy="875130"/>
            <a:chOff x="10767002" y="3362036"/>
            <a:chExt cx="831273" cy="831273"/>
          </a:xfrm>
        </p:grpSpPr>
        <p:sp>
          <p:nvSpPr>
            <p:cNvPr id="69" name="Ellipse 68"/>
            <p:cNvSpPr/>
            <p:nvPr/>
          </p:nvSpPr>
          <p:spPr bwMode="gray">
            <a:xfrm>
              <a:off x="10767002" y="3362036"/>
              <a:ext cx="831273" cy="83127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2000" dirty="0" smtClean="0"/>
            </a:p>
          </p:txBody>
        </p:sp>
        <p:sp>
          <p:nvSpPr>
            <p:cNvPr id="71" name="METRO ICON - speech 3"/>
            <p:cNvSpPr>
              <a:spLocks noChangeAspect="1" noEditPoints="1"/>
            </p:cNvSpPr>
            <p:nvPr/>
          </p:nvSpPr>
          <p:spPr bwMode="gray">
            <a:xfrm>
              <a:off x="10945389" y="3568133"/>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000" dirty="0"/>
            </a:p>
          </p:txBody>
        </p:sp>
      </p:grpSp>
      <p:sp>
        <p:nvSpPr>
          <p:cNvPr id="114" name="Rechteck 113"/>
          <p:cNvSpPr/>
          <p:nvPr/>
        </p:nvSpPr>
        <p:spPr bwMode="gray">
          <a:xfrm>
            <a:off x="9012660" y="4676683"/>
            <a:ext cx="2636940"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spTree>
    <p:extLst>
      <p:ext uri="{BB962C8B-B14F-4D97-AF65-F5344CB8AC3E}">
        <p14:creationId xmlns:p14="http://schemas.microsoft.com/office/powerpoint/2010/main" val="305054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Rechteck 96"/>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8" name="Gruppieren 7"/>
          <p:cNvGrpSpPr/>
          <p:nvPr/>
        </p:nvGrpSpPr>
        <p:grpSpPr bwMode="gray">
          <a:xfrm>
            <a:off x="7044542" y="1560512"/>
            <a:ext cx="787021" cy="4268787"/>
            <a:chOff x="5713919" y="1560513"/>
            <a:chExt cx="787021" cy="4268787"/>
          </a:xfrm>
        </p:grpSpPr>
        <p:grpSp>
          <p:nvGrpSpPr>
            <p:cNvPr id="9" name="Gruppieren 8"/>
            <p:cNvGrpSpPr/>
            <p:nvPr/>
          </p:nvGrpSpPr>
          <p:grpSpPr bwMode="gray">
            <a:xfrm>
              <a:off x="5713919" y="1560513"/>
              <a:ext cx="787021" cy="2940795"/>
              <a:chOff x="5713919" y="1560513"/>
              <a:chExt cx="787021" cy="2940795"/>
            </a:xfrm>
          </p:grpSpPr>
          <p:sp>
            <p:nvSpPr>
              <p:cNvPr id="18"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19" name="Gruppieren 18"/>
              <p:cNvGrpSpPr/>
              <p:nvPr/>
            </p:nvGrpSpPr>
            <p:grpSpPr bwMode="gray">
              <a:xfrm>
                <a:off x="5713920" y="1560513"/>
                <a:ext cx="787020" cy="622155"/>
                <a:chOff x="6705600" y="2861469"/>
                <a:chExt cx="1038225" cy="820737"/>
              </a:xfrm>
            </p:grpSpPr>
            <p:sp>
              <p:nvSpPr>
                <p:cNvPr id="20"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1"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10" name="Freeform 8"/>
            <p:cNvSpPr>
              <a:spLocks/>
            </p:cNvSpPr>
            <p:nvPr/>
          </p:nvSpPr>
          <p:spPr bwMode="gray">
            <a:xfrm>
              <a:off x="5713919" y="4536281"/>
              <a:ext cx="787020" cy="1144716"/>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3"/>
                  </a:solidFill>
                  <a:latin typeface="Bebas Neue" panose="020B0506020202020201" pitchFamily="34" charset="0"/>
                </a:rPr>
                <a:t>50</a:t>
              </a:r>
              <a:r>
                <a:rPr lang="en-US" sz="2000" dirty="0" smtClean="0">
                  <a:solidFill>
                    <a:schemeClr val="accent3"/>
                  </a:solidFill>
                  <a:latin typeface="Bebas Neue" panose="020B0506020202020201" pitchFamily="34" charset="0"/>
                </a:rPr>
                <a:t>%</a:t>
              </a:r>
              <a:endParaRPr lang="en-US" sz="2800" dirty="0">
                <a:solidFill>
                  <a:schemeClr val="accent3"/>
                </a:solidFill>
                <a:latin typeface="Bebas Neue" panose="020B0506020202020201" pitchFamily="34" charset="0"/>
              </a:endParaRPr>
            </a:p>
          </p:txBody>
        </p:sp>
        <p:sp>
          <p:nvSpPr>
            <p:cNvPr id="11" name="Oval 9"/>
            <p:cNvSpPr>
              <a:spLocks noChangeArrowheads="1"/>
            </p:cNvSpPr>
            <p:nvPr/>
          </p:nvSpPr>
          <p:spPr bwMode="gray">
            <a:xfrm>
              <a:off x="5713919" y="5536063"/>
              <a:ext cx="787020" cy="293237"/>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2" name="Freeform 10"/>
            <p:cNvSpPr>
              <a:spLocks/>
            </p:cNvSpPr>
            <p:nvPr/>
          </p:nvSpPr>
          <p:spPr bwMode="gray">
            <a:xfrm>
              <a:off x="5713919" y="5049021"/>
              <a:ext cx="787020" cy="623550"/>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2</a:t>
              </a:r>
              <a:endParaRPr lang="en-US" sz="2400" dirty="0">
                <a:solidFill>
                  <a:schemeClr val="bg1">
                    <a:lumMod val="50000"/>
                  </a:schemeClr>
                </a:solidFill>
                <a:latin typeface="Bebas Neue" panose="020B0506020202020201" pitchFamily="34" charset="0"/>
              </a:endParaRPr>
            </a:p>
          </p:txBody>
        </p:sp>
        <p:sp>
          <p:nvSpPr>
            <p:cNvPr id="13" name="Rectangle 12"/>
            <p:cNvSpPr>
              <a:spLocks noChangeArrowheads="1"/>
            </p:cNvSpPr>
            <p:nvPr/>
          </p:nvSpPr>
          <p:spPr bwMode="gray">
            <a:xfrm>
              <a:off x="5713919" y="3451385"/>
              <a:ext cx="787020" cy="94375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14" name="Gruppieren 13"/>
            <p:cNvGrpSpPr/>
            <p:nvPr/>
          </p:nvGrpSpPr>
          <p:grpSpPr bwMode="gray">
            <a:xfrm>
              <a:off x="5713919" y="3121073"/>
              <a:ext cx="787020" cy="367389"/>
              <a:chOff x="5713919" y="3121073"/>
              <a:chExt cx="787020" cy="367389"/>
            </a:xfrm>
          </p:grpSpPr>
          <p:sp>
            <p:nvSpPr>
              <p:cNvPr id="16" name="Rectangle 11"/>
              <p:cNvSpPr>
                <a:spLocks noChangeArrowheads="1"/>
              </p:cNvSpPr>
              <p:nvPr/>
            </p:nvSpPr>
            <p:spPr bwMode="gray">
              <a:xfrm>
                <a:off x="5713919" y="3266006"/>
                <a:ext cx="787020" cy="22245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7" name="Oval 13"/>
              <p:cNvSpPr>
                <a:spLocks noChangeArrowheads="1"/>
              </p:cNvSpPr>
              <p:nvPr/>
            </p:nvSpPr>
            <p:spPr bwMode="gray">
              <a:xfrm>
                <a:off x="5713919" y="3121073"/>
                <a:ext cx="787020" cy="293237"/>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15" name="Freeform 14"/>
            <p:cNvSpPr>
              <a:spLocks/>
            </p:cNvSpPr>
            <p:nvPr/>
          </p:nvSpPr>
          <p:spPr bwMode="gray">
            <a:xfrm>
              <a:off x="5713919" y="4319299"/>
              <a:ext cx="787020" cy="36570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22" name="Gruppieren 21"/>
          <p:cNvGrpSpPr/>
          <p:nvPr/>
        </p:nvGrpSpPr>
        <p:grpSpPr bwMode="gray">
          <a:xfrm>
            <a:off x="7990979" y="1560512"/>
            <a:ext cx="787028" cy="4268787"/>
            <a:chOff x="6585663" y="1559828"/>
            <a:chExt cx="611030" cy="3314192"/>
          </a:xfrm>
        </p:grpSpPr>
        <p:grpSp>
          <p:nvGrpSpPr>
            <p:cNvPr id="23" name="Gruppieren 22"/>
            <p:cNvGrpSpPr/>
            <p:nvPr/>
          </p:nvGrpSpPr>
          <p:grpSpPr bwMode="gray">
            <a:xfrm>
              <a:off x="6585665" y="1559828"/>
              <a:ext cx="611025" cy="2283169"/>
              <a:chOff x="5713919" y="1560513"/>
              <a:chExt cx="787021" cy="2940795"/>
            </a:xfrm>
          </p:grpSpPr>
          <p:sp>
            <p:nvSpPr>
              <p:cNvPr id="32"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33" name="Gruppieren 32"/>
              <p:cNvGrpSpPr/>
              <p:nvPr/>
            </p:nvGrpSpPr>
            <p:grpSpPr bwMode="gray">
              <a:xfrm>
                <a:off x="5713920" y="1560513"/>
                <a:ext cx="787020" cy="622155"/>
                <a:chOff x="6705600" y="2861469"/>
                <a:chExt cx="1038225" cy="820737"/>
              </a:xfrm>
            </p:grpSpPr>
            <p:sp>
              <p:nvSpPr>
                <p:cNvPr id="38"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9"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24" name="Freeform 8"/>
            <p:cNvSpPr>
              <a:spLocks/>
            </p:cNvSpPr>
            <p:nvPr/>
          </p:nvSpPr>
          <p:spPr bwMode="gray">
            <a:xfrm>
              <a:off x="6585665" y="3870149"/>
              <a:ext cx="611024" cy="888732"/>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6"/>
                  </a:solidFill>
                  <a:latin typeface="Bebas Neue" panose="020B0506020202020201" pitchFamily="34" charset="0"/>
                </a:rPr>
                <a:t>78</a:t>
              </a:r>
              <a:r>
                <a:rPr lang="en-US" sz="2000" dirty="0" smtClean="0">
                  <a:solidFill>
                    <a:schemeClr val="accent6"/>
                  </a:solidFill>
                  <a:latin typeface="Bebas Neue" panose="020B0506020202020201" pitchFamily="34" charset="0"/>
                </a:rPr>
                <a:t>%</a:t>
              </a:r>
              <a:endParaRPr lang="en-US" sz="2800" dirty="0">
                <a:solidFill>
                  <a:schemeClr val="accent6"/>
                </a:solidFill>
                <a:latin typeface="Bebas Neue" panose="020B0506020202020201" pitchFamily="34" charset="0"/>
              </a:endParaRPr>
            </a:p>
          </p:txBody>
        </p:sp>
        <p:sp>
          <p:nvSpPr>
            <p:cNvPr id="25" name="Oval 9"/>
            <p:cNvSpPr>
              <a:spLocks noChangeArrowheads="1"/>
            </p:cNvSpPr>
            <p:nvPr/>
          </p:nvSpPr>
          <p:spPr bwMode="gray">
            <a:xfrm>
              <a:off x="6585665" y="4646358"/>
              <a:ext cx="611024" cy="227662"/>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6" name="Freeform 10"/>
            <p:cNvSpPr>
              <a:spLocks/>
            </p:cNvSpPr>
            <p:nvPr/>
          </p:nvSpPr>
          <p:spPr bwMode="gray">
            <a:xfrm>
              <a:off x="6585665" y="4268229"/>
              <a:ext cx="611024" cy="484111"/>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3</a:t>
              </a:r>
              <a:endParaRPr lang="en-US" sz="2800" dirty="0">
                <a:solidFill>
                  <a:schemeClr val="bg1">
                    <a:lumMod val="50000"/>
                  </a:schemeClr>
                </a:solidFill>
                <a:latin typeface="Bebas Neue" panose="020B0506020202020201" pitchFamily="34" charset="0"/>
              </a:endParaRPr>
            </a:p>
          </p:txBody>
        </p:sp>
        <p:sp>
          <p:nvSpPr>
            <p:cNvPr id="27" name="Rectangle 12"/>
            <p:cNvSpPr>
              <a:spLocks noChangeArrowheads="1"/>
            </p:cNvSpPr>
            <p:nvPr/>
          </p:nvSpPr>
          <p:spPr bwMode="gray">
            <a:xfrm>
              <a:off x="6585663" y="2619221"/>
              <a:ext cx="611024" cy="1141348"/>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28" name="Gruppieren 27"/>
            <p:cNvGrpSpPr/>
            <p:nvPr/>
          </p:nvGrpSpPr>
          <p:grpSpPr bwMode="gray">
            <a:xfrm>
              <a:off x="6585667" y="2333987"/>
              <a:ext cx="611024" cy="285233"/>
              <a:chOff x="5713919" y="3121073"/>
              <a:chExt cx="787020" cy="367389"/>
            </a:xfrm>
          </p:grpSpPr>
          <p:sp>
            <p:nvSpPr>
              <p:cNvPr id="30" name="Rectangle 11"/>
              <p:cNvSpPr>
                <a:spLocks noChangeArrowheads="1"/>
              </p:cNvSpPr>
              <p:nvPr/>
            </p:nvSpPr>
            <p:spPr bwMode="gray">
              <a:xfrm>
                <a:off x="5713919" y="3266006"/>
                <a:ext cx="787020" cy="222456"/>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1" name="Oval 13"/>
              <p:cNvSpPr>
                <a:spLocks noChangeArrowheads="1"/>
              </p:cNvSpPr>
              <p:nvPr/>
            </p:nvSpPr>
            <p:spPr bwMode="gray">
              <a:xfrm>
                <a:off x="5713919" y="3121073"/>
                <a:ext cx="787020" cy="29323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29" name="Freeform 14"/>
            <p:cNvSpPr>
              <a:spLocks/>
            </p:cNvSpPr>
            <p:nvPr/>
          </p:nvSpPr>
          <p:spPr bwMode="gray">
            <a:xfrm>
              <a:off x="6585669"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40" name="Gruppieren 39"/>
          <p:cNvGrpSpPr/>
          <p:nvPr/>
        </p:nvGrpSpPr>
        <p:grpSpPr bwMode="gray">
          <a:xfrm>
            <a:off x="6098104" y="1560512"/>
            <a:ext cx="787022" cy="4268787"/>
            <a:chOff x="5101292" y="1559826"/>
            <a:chExt cx="611026" cy="3314188"/>
          </a:xfrm>
        </p:grpSpPr>
        <p:grpSp>
          <p:nvGrpSpPr>
            <p:cNvPr id="41" name="Gruppieren 40"/>
            <p:cNvGrpSpPr/>
            <p:nvPr/>
          </p:nvGrpSpPr>
          <p:grpSpPr bwMode="gray">
            <a:xfrm>
              <a:off x="5101293" y="1559826"/>
              <a:ext cx="611025" cy="2283166"/>
              <a:chOff x="5713920" y="1560513"/>
              <a:chExt cx="787021" cy="2940794"/>
            </a:xfrm>
          </p:grpSpPr>
          <p:sp>
            <p:nvSpPr>
              <p:cNvPr id="50" name="Freeform 6"/>
              <p:cNvSpPr>
                <a:spLocks/>
              </p:cNvSpPr>
              <p:nvPr/>
            </p:nvSpPr>
            <p:spPr bwMode="gray">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51" name="Gruppieren 50"/>
              <p:cNvGrpSpPr/>
              <p:nvPr/>
            </p:nvGrpSpPr>
            <p:grpSpPr bwMode="gray">
              <a:xfrm>
                <a:off x="5713920" y="1560513"/>
                <a:ext cx="787020" cy="622155"/>
                <a:chOff x="6705600" y="2861469"/>
                <a:chExt cx="1038225" cy="820737"/>
              </a:xfrm>
            </p:grpSpPr>
            <p:sp>
              <p:nvSpPr>
                <p:cNvPr id="52"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3"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42" name="Freeform 8"/>
            <p:cNvSpPr>
              <a:spLocks/>
            </p:cNvSpPr>
            <p:nvPr/>
          </p:nvSpPr>
          <p:spPr bwMode="gray">
            <a:xfrm>
              <a:off x="5101292" y="3870144"/>
              <a:ext cx="611024" cy="888731"/>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1"/>
                  </a:solidFill>
                  <a:latin typeface="Bebas Neue" panose="020B0506020202020201" pitchFamily="34" charset="0"/>
                </a:rPr>
                <a:t>25</a:t>
              </a:r>
              <a:r>
                <a:rPr lang="en-US" sz="2000" dirty="0" smtClean="0">
                  <a:solidFill>
                    <a:schemeClr val="accent1"/>
                  </a:solidFill>
                  <a:latin typeface="Bebas Neue" panose="020B0506020202020201" pitchFamily="34" charset="0"/>
                </a:rPr>
                <a:t>%</a:t>
              </a:r>
              <a:endParaRPr lang="en-US" sz="2800" dirty="0">
                <a:solidFill>
                  <a:schemeClr val="accent1"/>
                </a:solidFill>
                <a:latin typeface="Bebas Neue" panose="020B0506020202020201" pitchFamily="34" charset="0"/>
              </a:endParaRPr>
            </a:p>
          </p:txBody>
        </p:sp>
        <p:sp>
          <p:nvSpPr>
            <p:cNvPr id="43" name="Oval 9"/>
            <p:cNvSpPr>
              <a:spLocks noChangeArrowheads="1"/>
            </p:cNvSpPr>
            <p:nvPr/>
          </p:nvSpPr>
          <p:spPr bwMode="gray">
            <a:xfrm>
              <a:off x="5101292" y="4646352"/>
              <a:ext cx="611024" cy="227662"/>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4" name="Freeform 10"/>
            <p:cNvSpPr>
              <a:spLocks/>
            </p:cNvSpPr>
            <p:nvPr/>
          </p:nvSpPr>
          <p:spPr bwMode="gray">
            <a:xfrm>
              <a:off x="5101292" y="4268223"/>
              <a:ext cx="611024" cy="484110"/>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1</a:t>
              </a:r>
              <a:endParaRPr lang="en-US" sz="2800" dirty="0">
                <a:solidFill>
                  <a:schemeClr val="bg1">
                    <a:lumMod val="50000"/>
                  </a:schemeClr>
                </a:solidFill>
                <a:latin typeface="Bebas Neue" panose="020B0506020202020201" pitchFamily="34" charset="0"/>
              </a:endParaRPr>
            </a:p>
          </p:txBody>
        </p:sp>
        <p:sp>
          <p:nvSpPr>
            <p:cNvPr id="45" name="Rectangle 12"/>
            <p:cNvSpPr>
              <a:spLocks noChangeArrowheads="1"/>
            </p:cNvSpPr>
            <p:nvPr/>
          </p:nvSpPr>
          <p:spPr bwMode="gray">
            <a:xfrm>
              <a:off x="5101292" y="3550330"/>
              <a:ext cx="611024" cy="21023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46" name="Gruppieren 45"/>
            <p:cNvGrpSpPr/>
            <p:nvPr/>
          </p:nvGrpSpPr>
          <p:grpSpPr bwMode="gray">
            <a:xfrm>
              <a:off x="5101292" y="3286381"/>
              <a:ext cx="611024" cy="285234"/>
              <a:chOff x="5713919" y="3121073"/>
              <a:chExt cx="787020" cy="367392"/>
            </a:xfrm>
            <a:solidFill>
              <a:schemeClr val="accent1"/>
            </a:solidFill>
          </p:grpSpPr>
          <p:sp>
            <p:nvSpPr>
              <p:cNvPr id="48" name="Rectangle 11"/>
              <p:cNvSpPr>
                <a:spLocks noChangeArrowheads="1"/>
              </p:cNvSpPr>
              <p:nvPr/>
            </p:nvSpPr>
            <p:spPr bwMode="gray">
              <a:xfrm>
                <a:off x="5713919" y="3266009"/>
                <a:ext cx="787020" cy="222456"/>
              </a:xfrm>
              <a:prstGeom prst="rect">
                <a:avLst/>
              </a:pr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9" name="Oval 13"/>
              <p:cNvSpPr>
                <a:spLocks noChangeArrowheads="1"/>
              </p:cNvSpPr>
              <p:nvPr/>
            </p:nvSpPr>
            <p:spPr bwMode="gray">
              <a:xfrm>
                <a:off x="5713919" y="3121073"/>
                <a:ext cx="787020" cy="293237"/>
              </a:xfrm>
              <a:prstGeom prst="ellipse">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47" name="Freeform 14"/>
            <p:cNvSpPr>
              <a:spLocks/>
            </p:cNvSpPr>
            <p:nvPr/>
          </p:nvSpPr>
          <p:spPr bwMode="gray">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54" name="Gruppieren 53"/>
          <p:cNvGrpSpPr/>
          <p:nvPr/>
        </p:nvGrpSpPr>
        <p:grpSpPr bwMode="gray">
          <a:xfrm>
            <a:off x="9883861" y="1560512"/>
            <a:ext cx="787021" cy="4268787"/>
            <a:chOff x="5713919" y="1560513"/>
            <a:chExt cx="787021" cy="4268787"/>
          </a:xfrm>
        </p:grpSpPr>
        <p:grpSp>
          <p:nvGrpSpPr>
            <p:cNvPr id="55" name="Gruppieren 54"/>
            <p:cNvGrpSpPr/>
            <p:nvPr/>
          </p:nvGrpSpPr>
          <p:grpSpPr bwMode="gray">
            <a:xfrm>
              <a:off x="5713919" y="1560513"/>
              <a:ext cx="787021" cy="2940795"/>
              <a:chOff x="5713919" y="1560513"/>
              <a:chExt cx="787021" cy="2940795"/>
            </a:xfrm>
          </p:grpSpPr>
          <p:sp>
            <p:nvSpPr>
              <p:cNvPr id="64"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65" name="Gruppieren 64"/>
              <p:cNvGrpSpPr/>
              <p:nvPr/>
            </p:nvGrpSpPr>
            <p:grpSpPr bwMode="gray">
              <a:xfrm>
                <a:off x="5713920" y="1560513"/>
                <a:ext cx="787020" cy="622155"/>
                <a:chOff x="6705600" y="2861469"/>
                <a:chExt cx="1038225" cy="820737"/>
              </a:xfrm>
            </p:grpSpPr>
            <p:sp>
              <p:nvSpPr>
                <p:cNvPr id="66"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7"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56" name="Freeform 8"/>
            <p:cNvSpPr>
              <a:spLocks/>
            </p:cNvSpPr>
            <p:nvPr/>
          </p:nvSpPr>
          <p:spPr bwMode="gray">
            <a:xfrm>
              <a:off x="5713919" y="4536281"/>
              <a:ext cx="787020" cy="1144716"/>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1">
                      <a:lumMod val="60000"/>
                      <a:lumOff val="40000"/>
                    </a:schemeClr>
                  </a:solidFill>
                  <a:latin typeface="Bebas Neue" panose="020B0506020202020201" pitchFamily="34" charset="0"/>
                </a:rPr>
                <a:t>36</a:t>
              </a:r>
              <a:r>
                <a:rPr lang="en-US" sz="2000" dirty="0" smtClean="0">
                  <a:solidFill>
                    <a:schemeClr val="accent1">
                      <a:lumMod val="60000"/>
                      <a:lumOff val="40000"/>
                    </a:schemeClr>
                  </a:solidFill>
                  <a:latin typeface="Bebas Neue" panose="020B0506020202020201" pitchFamily="34" charset="0"/>
                </a:rPr>
                <a:t>%</a:t>
              </a:r>
              <a:endParaRPr lang="en-US" sz="2800" dirty="0">
                <a:solidFill>
                  <a:schemeClr val="accent1">
                    <a:lumMod val="60000"/>
                    <a:lumOff val="40000"/>
                  </a:schemeClr>
                </a:solidFill>
                <a:latin typeface="Bebas Neue" panose="020B0506020202020201" pitchFamily="34" charset="0"/>
              </a:endParaRPr>
            </a:p>
          </p:txBody>
        </p:sp>
        <p:sp>
          <p:nvSpPr>
            <p:cNvPr id="57" name="Oval 9"/>
            <p:cNvSpPr>
              <a:spLocks noChangeArrowheads="1"/>
            </p:cNvSpPr>
            <p:nvPr/>
          </p:nvSpPr>
          <p:spPr bwMode="gray">
            <a:xfrm>
              <a:off x="5713919" y="5536063"/>
              <a:ext cx="787020" cy="293237"/>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8" name="Freeform 10"/>
            <p:cNvSpPr>
              <a:spLocks/>
            </p:cNvSpPr>
            <p:nvPr/>
          </p:nvSpPr>
          <p:spPr bwMode="gray">
            <a:xfrm>
              <a:off x="5713919" y="5049021"/>
              <a:ext cx="787020" cy="623550"/>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5</a:t>
              </a:r>
              <a:endParaRPr lang="en-US" sz="2400" dirty="0">
                <a:solidFill>
                  <a:schemeClr val="bg1">
                    <a:lumMod val="50000"/>
                  </a:schemeClr>
                </a:solidFill>
                <a:latin typeface="Bebas Neue" panose="020B0506020202020201" pitchFamily="34" charset="0"/>
              </a:endParaRPr>
            </a:p>
          </p:txBody>
        </p:sp>
        <p:sp>
          <p:nvSpPr>
            <p:cNvPr id="59" name="Rectangle 12"/>
            <p:cNvSpPr>
              <a:spLocks noChangeArrowheads="1"/>
            </p:cNvSpPr>
            <p:nvPr/>
          </p:nvSpPr>
          <p:spPr bwMode="gray">
            <a:xfrm>
              <a:off x="5713919" y="3976268"/>
              <a:ext cx="787020" cy="418868"/>
            </a:xfrm>
            <a:prstGeom prst="rect">
              <a:avLst/>
            </a:pr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60" name="Gruppieren 59"/>
            <p:cNvGrpSpPr/>
            <p:nvPr/>
          </p:nvGrpSpPr>
          <p:grpSpPr bwMode="gray">
            <a:xfrm>
              <a:off x="5713919" y="3608879"/>
              <a:ext cx="787020" cy="367389"/>
              <a:chOff x="5713919" y="3608879"/>
              <a:chExt cx="787020" cy="367389"/>
            </a:xfrm>
          </p:grpSpPr>
          <p:sp>
            <p:nvSpPr>
              <p:cNvPr id="62" name="Rectangle 11"/>
              <p:cNvSpPr>
                <a:spLocks noChangeArrowheads="1"/>
              </p:cNvSpPr>
              <p:nvPr/>
            </p:nvSpPr>
            <p:spPr bwMode="gray">
              <a:xfrm>
                <a:off x="5713919" y="3753812"/>
                <a:ext cx="787020" cy="222456"/>
              </a:xfrm>
              <a:prstGeom prst="rect">
                <a:avLst/>
              </a:pr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3" name="Oval 13"/>
              <p:cNvSpPr>
                <a:spLocks noChangeArrowheads="1"/>
              </p:cNvSpPr>
              <p:nvPr/>
            </p:nvSpPr>
            <p:spPr bwMode="gray">
              <a:xfrm>
                <a:off x="5713919" y="3608879"/>
                <a:ext cx="787020" cy="293237"/>
              </a:xfrm>
              <a:prstGeom prst="ellipse">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61" name="Freeform 14"/>
            <p:cNvSpPr>
              <a:spLocks/>
            </p:cNvSpPr>
            <p:nvPr/>
          </p:nvSpPr>
          <p:spPr bwMode="gray">
            <a:xfrm>
              <a:off x="5713919" y="4319299"/>
              <a:ext cx="787020" cy="36570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68" name="Gruppieren 67"/>
          <p:cNvGrpSpPr/>
          <p:nvPr/>
        </p:nvGrpSpPr>
        <p:grpSpPr bwMode="gray">
          <a:xfrm>
            <a:off x="10830297" y="1560512"/>
            <a:ext cx="787028" cy="4268787"/>
            <a:chOff x="6585663" y="1559828"/>
            <a:chExt cx="611030" cy="3314192"/>
          </a:xfrm>
        </p:grpSpPr>
        <p:grpSp>
          <p:nvGrpSpPr>
            <p:cNvPr id="69" name="Gruppieren 68"/>
            <p:cNvGrpSpPr/>
            <p:nvPr/>
          </p:nvGrpSpPr>
          <p:grpSpPr bwMode="gray">
            <a:xfrm>
              <a:off x="6585665" y="1559828"/>
              <a:ext cx="611025" cy="2283169"/>
              <a:chOff x="5713919" y="1560513"/>
              <a:chExt cx="787021" cy="2940795"/>
            </a:xfrm>
          </p:grpSpPr>
          <p:sp>
            <p:nvSpPr>
              <p:cNvPr id="78"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79" name="Gruppieren 78"/>
              <p:cNvGrpSpPr/>
              <p:nvPr/>
            </p:nvGrpSpPr>
            <p:grpSpPr bwMode="gray">
              <a:xfrm>
                <a:off x="5713920" y="1560513"/>
                <a:ext cx="787020" cy="622155"/>
                <a:chOff x="6705600" y="2861469"/>
                <a:chExt cx="1038225" cy="820737"/>
              </a:xfrm>
            </p:grpSpPr>
            <p:sp>
              <p:nvSpPr>
                <p:cNvPr id="80"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1"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70" name="Freeform 8"/>
            <p:cNvSpPr>
              <a:spLocks/>
            </p:cNvSpPr>
            <p:nvPr/>
          </p:nvSpPr>
          <p:spPr bwMode="gray">
            <a:xfrm>
              <a:off x="6585665" y="3870149"/>
              <a:ext cx="611024" cy="888732"/>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6">
                      <a:lumMod val="60000"/>
                      <a:lumOff val="40000"/>
                    </a:schemeClr>
                  </a:solidFill>
                  <a:latin typeface="Bebas Neue" panose="020B0506020202020201" pitchFamily="34" charset="0"/>
                </a:rPr>
                <a:t>82</a:t>
              </a:r>
              <a:r>
                <a:rPr lang="en-US" sz="2000" dirty="0" smtClean="0">
                  <a:solidFill>
                    <a:schemeClr val="accent6">
                      <a:lumMod val="60000"/>
                      <a:lumOff val="40000"/>
                    </a:schemeClr>
                  </a:solidFill>
                  <a:latin typeface="Bebas Neue" panose="020B0506020202020201" pitchFamily="34" charset="0"/>
                </a:rPr>
                <a:t>%</a:t>
              </a:r>
              <a:endParaRPr lang="en-US" sz="2800" dirty="0">
                <a:solidFill>
                  <a:schemeClr val="accent6">
                    <a:lumMod val="60000"/>
                    <a:lumOff val="40000"/>
                  </a:schemeClr>
                </a:solidFill>
                <a:latin typeface="Bebas Neue" panose="020B0506020202020201" pitchFamily="34" charset="0"/>
              </a:endParaRPr>
            </a:p>
          </p:txBody>
        </p:sp>
        <p:sp>
          <p:nvSpPr>
            <p:cNvPr id="71" name="Oval 9"/>
            <p:cNvSpPr>
              <a:spLocks noChangeArrowheads="1"/>
            </p:cNvSpPr>
            <p:nvPr/>
          </p:nvSpPr>
          <p:spPr bwMode="gray">
            <a:xfrm>
              <a:off x="6585665" y="4646358"/>
              <a:ext cx="611024" cy="227662"/>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2" name="Freeform 10"/>
            <p:cNvSpPr>
              <a:spLocks/>
            </p:cNvSpPr>
            <p:nvPr/>
          </p:nvSpPr>
          <p:spPr bwMode="gray">
            <a:xfrm>
              <a:off x="6585665" y="4268229"/>
              <a:ext cx="611024" cy="484111"/>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6</a:t>
              </a:r>
              <a:endParaRPr lang="en-US" sz="2800" dirty="0">
                <a:solidFill>
                  <a:schemeClr val="bg1">
                    <a:lumMod val="50000"/>
                  </a:schemeClr>
                </a:solidFill>
                <a:latin typeface="Bebas Neue" panose="020B0506020202020201" pitchFamily="34" charset="0"/>
              </a:endParaRPr>
            </a:p>
          </p:txBody>
        </p:sp>
        <p:sp>
          <p:nvSpPr>
            <p:cNvPr id="73" name="Rectangle 12"/>
            <p:cNvSpPr>
              <a:spLocks noChangeArrowheads="1"/>
            </p:cNvSpPr>
            <p:nvPr/>
          </p:nvSpPr>
          <p:spPr bwMode="gray">
            <a:xfrm>
              <a:off x="6585663" y="2399899"/>
              <a:ext cx="611024" cy="1360671"/>
            </a:xfrm>
            <a:prstGeom prst="rect">
              <a:avLst/>
            </a:prstGeom>
            <a:solidFill>
              <a:schemeClr val="accent6">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74" name="Gruppieren 73"/>
            <p:cNvGrpSpPr/>
            <p:nvPr/>
          </p:nvGrpSpPr>
          <p:grpSpPr bwMode="gray">
            <a:xfrm>
              <a:off x="6585667" y="2114666"/>
              <a:ext cx="611024" cy="285233"/>
              <a:chOff x="5713919" y="2838581"/>
              <a:chExt cx="787020" cy="367389"/>
            </a:xfrm>
          </p:grpSpPr>
          <p:sp>
            <p:nvSpPr>
              <p:cNvPr id="76" name="Rectangle 11"/>
              <p:cNvSpPr>
                <a:spLocks noChangeArrowheads="1"/>
              </p:cNvSpPr>
              <p:nvPr/>
            </p:nvSpPr>
            <p:spPr bwMode="gray">
              <a:xfrm>
                <a:off x="5713919" y="2983514"/>
                <a:ext cx="787020" cy="222456"/>
              </a:xfrm>
              <a:prstGeom prst="rect">
                <a:avLst/>
              </a:prstGeom>
              <a:solidFill>
                <a:schemeClr val="accent6">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7" name="Oval 13"/>
              <p:cNvSpPr>
                <a:spLocks noChangeArrowheads="1"/>
              </p:cNvSpPr>
              <p:nvPr/>
            </p:nvSpPr>
            <p:spPr bwMode="gray">
              <a:xfrm>
                <a:off x="5713919" y="2838581"/>
                <a:ext cx="787020" cy="293237"/>
              </a:xfrm>
              <a:prstGeom prst="ellipse">
                <a:avLst/>
              </a:pr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75" name="Freeform 14"/>
            <p:cNvSpPr>
              <a:spLocks/>
            </p:cNvSpPr>
            <p:nvPr/>
          </p:nvSpPr>
          <p:spPr bwMode="gray">
            <a:xfrm>
              <a:off x="6585669"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82" name="Gruppieren 81"/>
          <p:cNvGrpSpPr/>
          <p:nvPr/>
        </p:nvGrpSpPr>
        <p:grpSpPr bwMode="gray">
          <a:xfrm>
            <a:off x="8937423" y="1560512"/>
            <a:ext cx="787022" cy="4268787"/>
            <a:chOff x="5101292" y="1559826"/>
            <a:chExt cx="611026" cy="3314188"/>
          </a:xfrm>
        </p:grpSpPr>
        <p:grpSp>
          <p:nvGrpSpPr>
            <p:cNvPr id="83" name="Gruppieren 82"/>
            <p:cNvGrpSpPr/>
            <p:nvPr/>
          </p:nvGrpSpPr>
          <p:grpSpPr bwMode="gray">
            <a:xfrm>
              <a:off x="5101293" y="1559826"/>
              <a:ext cx="611025" cy="2283166"/>
              <a:chOff x="5713920" y="1560513"/>
              <a:chExt cx="787021" cy="2940794"/>
            </a:xfrm>
          </p:grpSpPr>
          <p:sp>
            <p:nvSpPr>
              <p:cNvPr id="92" name="Freeform 6"/>
              <p:cNvSpPr>
                <a:spLocks/>
              </p:cNvSpPr>
              <p:nvPr/>
            </p:nvSpPr>
            <p:spPr bwMode="gray">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93" name="Gruppieren 92"/>
              <p:cNvGrpSpPr/>
              <p:nvPr/>
            </p:nvGrpSpPr>
            <p:grpSpPr bwMode="gray">
              <a:xfrm>
                <a:off x="5713920" y="1560513"/>
                <a:ext cx="787020" cy="622155"/>
                <a:chOff x="6705600" y="2861469"/>
                <a:chExt cx="1038225" cy="820737"/>
              </a:xfrm>
            </p:grpSpPr>
            <p:sp>
              <p:nvSpPr>
                <p:cNvPr id="94"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5"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84" name="Freeform 8"/>
            <p:cNvSpPr>
              <a:spLocks/>
            </p:cNvSpPr>
            <p:nvPr/>
          </p:nvSpPr>
          <p:spPr bwMode="gray">
            <a:xfrm>
              <a:off x="5101292" y="3870144"/>
              <a:ext cx="611024" cy="888731"/>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1"/>
                  </a:solidFill>
                  <a:latin typeface="Bebas Neue" panose="020B0506020202020201" pitchFamily="34" charset="0"/>
                </a:rPr>
                <a:t>67</a:t>
              </a:r>
              <a:r>
                <a:rPr lang="en-US" sz="2000" dirty="0" smtClean="0">
                  <a:solidFill>
                    <a:schemeClr val="accent1"/>
                  </a:solidFill>
                  <a:latin typeface="Bebas Neue" panose="020B0506020202020201" pitchFamily="34" charset="0"/>
                </a:rPr>
                <a:t>%</a:t>
              </a:r>
              <a:endParaRPr lang="en-US" sz="2800" dirty="0">
                <a:solidFill>
                  <a:schemeClr val="accent1"/>
                </a:solidFill>
                <a:latin typeface="Bebas Neue" panose="020B0506020202020201" pitchFamily="34" charset="0"/>
              </a:endParaRPr>
            </a:p>
          </p:txBody>
        </p:sp>
        <p:sp>
          <p:nvSpPr>
            <p:cNvPr id="85" name="Oval 9"/>
            <p:cNvSpPr>
              <a:spLocks noChangeArrowheads="1"/>
            </p:cNvSpPr>
            <p:nvPr/>
          </p:nvSpPr>
          <p:spPr bwMode="gray">
            <a:xfrm>
              <a:off x="5101292" y="4646352"/>
              <a:ext cx="611024" cy="227662"/>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6" name="Freeform 10"/>
            <p:cNvSpPr>
              <a:spLocks/>
            </p:cNvSpPr>
            <p:nvPr/>
          </p:nvSpPr>
          <p:spPr bwMode="gray">
            <a:xfrm>
              <a:off x="5101292" y="4268223"/>
              <a:ext cx="611024" cy="484110"/>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4</a:t>
              </a:r>
              <a:endParaRPr lang="en-US" sz="2800" dirty="0">
                <a:solidFill>
                  <a:schemeClr val="bg1">
                    <a:lumMod val="50000"/>
                  </a:schemeClr>
                </a:solidFill>
                <a:latin typeface="Bebas Neue" panose="020B0506020202020201" pitchFamily="34" charset="0"/>
              </a:endParaRPr>
            </a:p>
          </p:txBody>
        </p:sp>
        <p:sp>
          <p:nvSpPr>
            <p:cNvPr id="87" name="Rectangle 12"/>
            <p:cNvSpPr>
              <a:spLocks noChangeArrowheads="1"/>
            </p:cNvSpPr>
            <p:nvPr/>
          </p:nvSpPr>
          <p:spPr bwMode="gray">
            <a:xfrm>
              <a:off x="5101292" y="2846878"/>
              <a:ext cx="611024" cy="913684"/>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88" name="Gruppieren 87"/>
            <p:cNvGrpSpPr/>
            <p:nvPr/>
          </p:nvGrpSpPr>
          <p:grpSpPr bwMode="gray">
            <a:xfrm>
              <a:off x="5101292" y="2561646"/>
              <a:ext cx="611024" cy="285232"/>
              <a:chOff x="5713919" y="2187585"/>
              <a:chExt cx="787020" cy="367389"/>
            </a:xfrm>
            <a:solidFill>
              <a:schemeClr val="accent1"/>
            </a:solidFill>
          </p:grpSpPr>
          <p:sp>
            <p:nvSpPr>
              <p:cNvPr id="90" name="Rectangle 11"/>
              <p:cNvSpPr>
                <a:spLocks noChangeArrowheads="1"/>
              </p:cNvSpPr>
              <p:nvPr/>
            </p:nvSpPr>
            <p:spPr bwMode="gray">
              <a:xfrm>
                <a:off x="5713919" y="2332518"/>
                <a:ext cx="787020" cy="222456"/>
              </a:xfrm>
              <a:prstGeom prst="rect">
                <a:avLst/>
              </a:pr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1" name="Oval 13"/>
              <p:cNvSpPr>
                <a:spLocks noChangeArrowheads="1"/>
              </p:cNvSpPr>
              <p:nvPr/>
            </p:nvSpPr>
            <p:spPr bwMode="gray">
              <a:xfrm>
                <a:off x="5713919" y="2187585"/>
                <a:ext cx="787020" cy="293237"/>
              </a:xfrm>
              <a:prstGeom prst="ellipse">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89" name="Freeform 14"/>
            <p:cNvSpPr>
              <a:spLocks/>
            </p:cNvSpPr>
            <p:nvPr/>
          </p:nvSpPr>
          <p:spPr bwMode="gray">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96" name="Rechteck 95"/>
          <p:cNvSpPr/>
          <p:nvPr/>
        </p:nvSpPr>
        <p:spPr bwMode="gray">
          <a:xfrm>
            <a:off x="540000" y="1512001"/>
            <a:ext cx="5001818"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bg1"/>
                </a:solidFill>
                <a:latin typeface="Bebas Neue" panose="020B0506020202020201" pitchFamily="34" charset="0"/>
              </a:rPr>
              <a:t>DESCRIPTION TEXT</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bg1"/>
                </a:solidFill>
              </a:rPr>
              <a:t>If you don’t want to use the style and size of the fonts as used in this placeholder it is possible to replace it by selecting different options.</a:t>
            </a:r>
            <a:endParaRPr lang="en-US" sz="2000" dirty="0">
              <a:solidFill>
                <a:schemeClr val="bg1"/>
              </a:solidFill>
            </a:endParaRPr>
          </a:p>
        </p:txBody>
      </p:sp>
    </p:spTree>
    <p:extLst>
      <p:ext uri="{BB962C8B-B14F-4D97-AF65-F5344CB8AC3E}">
        <p14:creationId xmlns:p14="http://schemas.microsoft.com/office/powerpoint/2010/main" val="41539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pic>
        <p:nvPicPr>
          <p:cNvPr id="4" name="Bildplatzhalter 3"/>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7807" b="7807"/>
          <a:stretch>
            <a:fillRect/>
          </a:stretch>
        </p:blipFill>
        <p:spPr bwMode="gray"/>
      </p:pic>
      <p:sp>
        <p:nvSpPr>
          <p:cNvPr id="6" name="Rechteck 5"/>
          <p:cNvSpPr/>
          <p:nvPr/>
        </p:nvSpPr>
        <p:spPr bwMode="gray">
          <a:xfrm>
            <a:off x="0" y="0"/>
            <a:ext cx="12197808" cy="6858000"/>
          </a:xfrm>
          <a:prstGeom prst="rect">
            <a:avLst/>
          </a:prstGeom>
          <a:solidFill>
            <a:schemeClr val="tx2">
              <a:lumMod val="50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bwMode="gray"/>
        <p:txBody>
          <a:bodyPr/>
          <a:lstStyle/>
          <a:p>
            <a:r>
              <a:rPr lang="en-US" dirty="0" smtClean="0">
                <a:solidFill>
                  <a:schemeClr val="bg1"/>
                </a:solidFill>
              </a:rPr>
              <a:t>Infographics – Diagrams</a:t>
            </a:r>
            <a:endParaRPr lang="en-US" dirty="0">
              <a:solidFill>
                <a:schemeClr val="bg1"/>
              </a:solidFill>
            </a:endParaRPr>
          </a:p>
        </p:txBody>
      </p:sp>
      <p:grpSp>
        <p:nvGrpSpPr>
          <p:cNvPr id="27" name="Gruppieren 26"/>
          <p:cNvGrpSpPr/>
          <p:nvPr/>
        </p:nvGrpSpPr>
        <p:grpSpPr bwMode="gray">
          <a:xfrm>
            <a:off x="5223165" y="1560512"/>
            <a:ext cx="787021" cy="4268787"/>
            <a:chOff x="5713919" y="1560513"/>
            <a:chExt cx="787021" cy="4268787"/>
          </a:xfrm>
        </p:grpSpPr>
        <p:grpSp>
          <p:nvGrpSpPr>
            <p:cNvPr id="25" name="Gruppieren 24"/>
            <p:cNvGrpSpPr/>
            <p:nvPr/>
          </p:nvGrpSpPr>
          <p:grpSpPr bwMode="gray">
            <a:xfrm>
              <a:off x="5713919" y="1560513"/>
              <a:ext cx="787021" cy="2940795"/>
              <a:chOff x="5713919" y="1560513"/>
              <a:chExt cx="787021" cy="2940795"/>
            </a:xfrm>
          </p:grpSpPr>
          <p:sp>
            <p:nvSpPr>
              <p:cNvPr id="8"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22" name="Gruppieren 21"/>
              <p:cNvGrpSpPr/>
              <p:nvPr/>
            </p:nvGrpSpPr>
            <p:grpSpPr bwMode="gray">
              <a:xfrm>
                <a:off x="5713920" y="1560513"/>
                <a:ext cx="787020" cy="622155"/>
                <a:chOff x="6705600" y="2861469"/>
                <a:chExt cx="1038225" cy="820737"/>
              </a:xfrm>
            </p:grpSpPr>
            <p:sp>
              <p:nvSpPr>
                <p:cNvPr id="20"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1"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10" name="Freeform 8"/>
            <p:cNvSpPr>
              <a:spLocks/>
            </p:cNvSpPr>
            <p:nvPr/>
          </p:nvSpPr>
          <p:spPr bwMode="gray">
            <a:xfrm>
              <a:off x="5713919" y="4536281"/>
              <a:ext cx="787020" cy="1144716"/>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3"/>
                  </a:solidFill>
                  <a:latin typeface="Bebas Neue" panose="020B0506020202020201" pitchFamily="34" charset="0"/>
                </a:rPr>
                <a:t>50</a:t>
              </a:r>
              <a:r>
                <a:rPr lang="en-US" sz="2000" dirty="0" smtClean="0">
                  <a:solidFill>
                    <a:schemeClr val="accent3"/>
                  </a:solidFill>
                  <a:latin typeface="Bebas Neue" panose="020B0506020202020201" pitchFamily="34" charset="0"/>
                </a:rPr>
                <a:t>%</a:t>
              </a:r>
              <a:endParaRPr lang="en-US" sz="2800" dirty="0">
                <a:solidFill>
                  <a:schemeClr val="accent3"/>
                </a:solidFill>
                <a:latin typeface="Bebas Neue" panose="020B0506020202020201" pitchFamily="34" charset="0"/>
              </a:endParaRPr>
            </a:p>
          </p:txBody>
        </p:sp>
        <p:sp>
          <p:nvSpPr>
            <p:cNvPr id="11" name="Oval 9"/>
            <p:cNvSpPr>
              <a:spLocks noChangeArrowheads="1"/>
            </p:cNvSpPr>
            <p:nvPr/>
          </p:nvSpPr>
          <p:spPr bwMode="gray">
            <a:xfrm>
              <a:off x="5713919" y="5536063"/>
              <a:ext cx="787020" cy="293237"/>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2" name="Freeform 10"/>
            <p:cNvSpPr>
              <a:spLocks/>
            </p:cNvSpPr>
            <p:nvPr/>
          </p:nvSpPr>
          <p:spPr bwMode="gray">
            <a:xfrm>
              <a:off x="5713919" y="5049021"/>
              <a:ext cx="787020" cy="623550"/>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2</a:t>
              </a:r>
              <a:endParaRPr lang="en-US" sz="2400" dirty="0">
                <a:solidFill>
                  <a:schemeClr val="bg1">
                    <a:lumMod val="50000"/>
                  </a:schemeClr>
                </a:solidFill>
                <a:latin typeface="Bebas Neue" panose="020B0506020202020201" pitchFamily="34" charset="0"/>
              </a:endParaRPr>
            </a:p>
          </p:txBody>
        </p:sp>
        <p:sp>
          <p:nvSpPr>
            <p:cNvPr id="14" name="Rectangle 12"/>
            <p:cNvSpPr>
              <a:spLocks noChangeArrowheads="1"/>
            </p:cNvSpPr>
            <p:nvPr/>
          </p:nvSpPr>
          <p:spPr bwMode="gray">
            <a:xfrm>
              <a:off x="5713919" y="3451385"/>
              <a:ext cx="787020" cy="94375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24" name="Gruppieren 23"/>
            <p:cNvGrpSpPr/>
            <p:nvPr/>
          </p:nvGrpSpPr>
          <p:grpSpPr bwMode="gray">
            <a:xfrm>
              <a:off x="5713919" y="3121073"/>
              <a:ext cx="787020" cy="367389"/>
              <a:chOff x="5713919" y="3121073"/>
              <a:chExt cx="787020" cy="367389"/>
            </a:xfrm>
          </p:grpSpPr>
          <p:sp>
            <p:nvSpPr>
              <p:cNvPr id="13" name="Rectangle 11"/>
              <p:cNvSpPr>
                <a:spLocks noChangeArrowheads="1"/>
              </p:cNvSpPr>
              <p:nvPr/>
            </p:nvSpPr>
            <p:spPr bwMode="gray">
              <a:xfrm>
                <a:off x="5713919" y="3266006"/>
                <a:ext cx="787020" cy="222456"/>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5" name="Oval 13"/>
              <p:cNvSpPr>
                <a:spLocks noChangeArrowheads="1"/>
              </p:cNvSpPr>
              <p:nvPr/>
            </p:nvSpPr>
            <p:spPr bwMode="gray">
              <a:xfrm>
                <a:off x="5713919" y="3121073"/>
                <a:ext cx="787020" cy="293237"/>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16" name="Freeform 14"/>
            <p:cNvSpPr>
              <a:spLocks/>
            </p:cNvSpPr>
            <p:nvPr/>
          </p:nvSpPr>
          <p:spPr bwMode="gray">
            <a:xfrm>
              <a:off x="5713919" y="4319299"/>
              <a:ext cx="787020" cy="36570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95" name="Gruppieren 94"/>
          <p:cNvGrpSpPr/>
          <p:nvPr/>
        </p:nvGrpSpPr>
        <p:grpSpPr bwMode="gray">
          <a:xfrm>
            <a:off x="6179126" y="1560512"/>
            <a:ext cx="787028" cy="4268787"/>
            <a:chOff x="6585663" y="1559828"/>
            <a:chExt cx="611030" cy="3314192"/>
          </a:xfrm>
        </p:grpSpPr>
        <p:grpSp>
          <p:nvGrpSpPr>
            <p:cNvPr id="58" name="Gruppieren 57"/>
            <p:cNvGrpSpPr/>
            <p:nvPr/>
          </p:nvGrpSpPr>
          <p:grpSpPr bwMode="gray">
            <a:xfrm>
              <a:off x="6585665" y="1559828"/>
              <a:ext cx="611025" cy="2283169"/>
              <a:chOff x="5713919" y="1560513"/>
              <a:chExt cx="787021" cy="2940795"/>
            </a:xfrm>
          </p:grpSpPr>
          <p:sp>
            <p:nvSpPr>
              <p:cNvPr id="68" name="Freeform 6"/>
              <p:cNvSpPr>
                <a:spLocks/>
              </p:cNvSpPr>
              <p:nvPr/>
            </p:nvSpPr>
            <p:spPr bwMode="gray">
              <a:xfrm>
                <a:off x="5713919" y="1708817"/>
                <a:ext cx="787020" cy="2792491"/>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69" name="Gruppieren 68"/>
              <p:cNvGrpSpPr/>
              <p:nvPr/>
            </p:nvGrpSpPr>
            <p:grpSpPr bwMode="gray">
              <a:xfrm>
                <a:off x="5713920" y="1560513"/>
                <a:ext cx="787020" cy="622155"/>
                <a:chOff x="6705600" y="2861469"/>
                <a:chExt cx="1038225" cy="820737"/>
              </a:xfrm>
            </p:grpSpPr>
            <p:sp>
              <p:nvSpPr>
                <p:cNvPr id="70"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1"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59" name="Freeform 8"/>
            <p:cNvSpPr>
              <a:spLocks/>
            </p:cNvSpPr>
            <p:nvPr/>
          </p:nvSpPr>
          <p:spPr bwMode="gray">
            <a:xfrm>
              <a:off x="6585665" y="3870149"/>
              <a:ext cx="611024" cy="888732"/>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6"/>
                  </a:solidFill>
                  <a:latin typeface="Bebas Neue" panose="020B0506020202020201" pitchFamily="34" charset="0"/>
                </a:rPr>
                <a:t>78</a:t>
              </a:r>
              <a:r>
                <a:rPr lang="en-US" sz="2000" dirty="0" smtClean="0">
                  <a:solidFill>
                    <a:schemeClr val="accent6"/>
                  </a:solidFill>
                  <a:latin typeface="Bebas Neue" panose="020B0506020202020201" pitchFamily="34" charset="0"/>
                </a:rPr>
                <a:t>%</a:t>
              </a:r>
              <a:endParaRPr lang="en-US" sz="2800" dirty="0">
                <a:solidFill>
                  <a:schemeClr val="accent6"/>
                </a:solidFill>
                <a:latin typeface="Bebas Neue" panose="020B0506020202020201" pitchFamily="34" charset="0"/>
              </a:endParaRPr>
            </a:p>
          </p:txBody>
        </p:sp>
        <p:sp>
          <p:nvSpPr>
            <p:cNvPr id="60" name="Oval 9"/>
            <p:cNvSpPr>
              <a:spLocks noChangeArrowheads="1"/>
            </p:cNvSpPr>
            <p:nvPr/>
          </p:nvSpPr>
          <p:spPr bwMode="gray">
            <a:xfrm>
              <a:off x="6585665" y="4646358"/>
              <a:ext cx="611024" cy="227662"/>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1" name="Freeform 10"/>
            <p:cNvSpPr>
              <a:spLocks/>
            </p:cNvSpPr>
            <p:nvPr/>
          </p:nvSpPr>
          <p:spPr bwMode="gray">
            <a:xfrm>
              <a:off x="6585665" y="4268229"/>
              <a:ext cx="611024" cy="484111"/>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3</a:t>
              </a:r>
              <a:endParaRPr lang="en-US" sz="2800" dirty="0">
                <a:solidFill>
                  <a:schemeClr val="bg1">
                    <a:lumMod val="50000"/>
                  </a:schemeClr>
                </a:solidFill>
                <a:latin typeface="Bebas Neue" panose="020B0506020202020201" pitchFamily="34" charset="0"/>
              </a:endParaRPr>
            </a:p>
          </p:txBody>
        </p:sp>
        <p:sp>
          <p:nvSpPr>
            <p:cNvPr id="62" name="Rectangle 12"/>
            <p:cNvSpPr>
              <a:spLocks noChangeArrowheads="1"/>
            </p:cNvSpPr>
            <p:nvPr/>
          </p:nvSpPr>
          <p:spPr bwMode="gray">
            <a:xfrm>
              <a:off x="6585663" y="2619221"/>
              <a:ext cx="611024" cy="1141348"/>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63" name="Gruppieren 62"/>
            <p:cNvGrpSpPr/>
            <p:nvPr/>
          </p:nvGrpSpPr>
          <p:grpSpPr bwMode="gray">
            <a:xfrm>
              <a:off x="6585667" y="2333987"/>
              <a:ext cx="611024" cy="285233"/>
              <a:chOff x="5713919" y="3121073"/>
              <a:chExt cx="787020" cy="367389"/>
            </a:xfrm>
          </p:grpSpPr>
          <p:sp>
            <p:nvSpPr>
              <p:cNvPr id="66" name="Rectangle 11"/>
              <p:cNvSpPr>
                <a:spLocks noChangeArrowheads="1"/>
              </p:cNvSpPr>
              <p:nvPr/>
            </p:nvSpPr>
            <p:spPr bwMode="gray">
              <a:xfrm>
                <a:off x="5713919" y="3266006"/>
                <a:ext cx="787020" cy="222456"/>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7" name="Oval 13"/>
              <p:cNvSpPr>
                <a:spLocks noChangeArrowheads="1"/>
              </p:cNvSpPr>
              <p:nvPr/>
            </p:nvSpPr>
            <p:spPr bwMode="gray">
              <a:xfrm>
                <a:off x="5713919" y="3121073"/>
                <a:ext cx="787020" cy="293237"/>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64" name="Freeform 14"/>
            <p:cNvSpPr>
              <a:spLocks/>
            </p:cNvSpPr>
            <p:nvPr/>
          </p:nvSpPr>
          <p:spPr bwMode="gray">
            <a:xfrm>
              <a:off x="6585669"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76" name="Gruppieren 75"/>
          <p:cNvGrpSpPr/>
          <p:nvPr/>
        </p:nvGrpSpPr>
        <p:grpSpPr bwMode="gray">
          <a:xfrm>
            <a:off x="4267200" y="1560512"/>
            <a:ext cx="787022" cy="4268787"/>
            <a:chOff x="5101292" y="1559826"/>
            <a:chExt cx="611026" cy="3314188"/>
          </a:xfrm>
        </p:grpSpPr>
        <p:grpSp>
          <p:nvGrpSpPr>
            <p:cNvPr id="78" name="Gruppieren 77"/>
            <p:cNvGrpSpPr/>
            <p:nvPr/>
          </p:nvGrpSpPr>
          <p:grpSpPr bwMode="gray">
            <a:xfrm>
              <a:off x="5101293" y="1559826"/>
              <a:ext cx="611025" cy="2283166"/>
              <a:chOff x="5713920" y="1560513"/>
              <a:chExt cx="787021" cy="2940794"/>
            </a:xfrm>
          </p:grpSpPr>
          <p:sp>
            <p:nvSpPr>
              <p:cNvPr id="91" name="Freeform 6"/>
              <p:cNvSpPr>
                <a:spLocks/>
              </p:cNvSpPr>
              <p:nvPr/>
            </p:nvSpPr>
            <p:spPr bwMode="gray">
              <a:xfrm>
                <a:off x="5713921" y="1708817"/>
                <a:ext cx="787020" cy="2792490"/>
              </a:xfrm>
              <a:custGeom>
                <a:avLst/>
                <a:gdLst>
                  <a:gd name="T0" fmla="*/ 0 w 467"/>
                  <a:gd name="T1" fmla="*/ 0 h 1657"/>
                  <a:gd name="T2" fmla="*/ 0 w 467"/>
                  <a:gd name="T3" fmla="*/ 212 h 1657"/>
                  <a:gd name="T4" fmla="*/ 0 w 467"/>
                  <a:gd name="T5" fmla="*/ 254 h 1657"/>
                  <a:gd name="T6" fmla="*/ 0 w 467"/>
                  <a:gd name="T7" fmla="*/ 1657 h 1657"/>
                  <a:gd name="T8" fmla="*/ 467 w 467"/>
                  <a:gd name="T9" fmla="*/ 1657 h 1657"/>
                  <a:gd name="T10" fmla="*/ 467 w 467"/>
                  <a:gd name="T11" fmla="*/ 254 h 1657"/>
                  <a:gd name="T12" fmla="*/ 467 w 467"/>
                  <a:gd name="T13" fmla="*/ 212 h 1657"/>
                  <a:gd name="T14" fmla="*/ 467 w 467"/>
                  <a:gd name="T15" fmla="*/ 0 h 1657"/>
                  <a:gd name="T16" fmla="*/ 0 w 467"/>
                  <a:gd name="T17" fmla="*/ 0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657">
                    <a:moveTo>
                      <a:pt x="0" y="0"/>
                    </a:moveTo>
                    <a:lnTo>
                      <a:pt x="0" y="212"/>
                    </a:lnTo>
                    <a:lnTo>
                      <a:pt x="0" y="254"/>
                    </a:lnTo>
                    <a:lnTo>
                      <a:pt x="0" y="1657"/>
                    </a:lnTo>
                    <a:lnTo>
                      <a:pt x="467" y="1657"/>
                    </a:lnTo>
                    <a:lnTo>
                      <a:pt x="467" y="254"/>
                    </a:lnTo>
                    <a:lnTo>
                      <a:pt x="467" y="212"/>
                    </a:lnTo>
                    <a:lnTo>
                      <a:pt x="467" y="0"/>
                    </a:lnTo>
                    <a:lnTo>
                      <a:pt x="0" y="0"/>
                    </a:lnTo>
                    <a:close/>
                  </a:path>
                </a:pathLst>
              </a:custGeom>
              <a:solidFill>
                <a:srgbClr val="ECEDED">
                  <a:alpha val="20000"/>
                </a:srgb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92" name="Gruppieren 91"/>
              <p:cNvGrpSpPr/>
              <p:nvPr/>
            </p:nvGrpSpPr>
            <p:grpSpPr bwMode="gray">
              <a:xfrm>
                <a:off x="5713920" y="1560513"/>
                <a:ext cx="787020" cy="622155"/>
                <a:chOff x="6705600" y="2861469"/>
                <a:chExt cx="1038225" cy="820737"/>
              </a:xfrm>
            </p:grpSpPr>
            <p:sp>
              <p:nvSpPr>
                <p:cNvPr id="93" name="Freeform 21"/>
                <p:cNvSpPr>
                  <a:spLocks/>
                </p:cNvSpPr>
                <p:nvPr/>
              </p:nvSpPr>
              <p:spPr bwMode="gray">
                <a:xfrm>
                  <a:off x="6705600" y="2861469"/>
                  <a:ext cx="1038225" cy="820737"/>
                </a:xfrm>
                <a:custGeom>
                  <a:avLst/>
                  <a:gdLst>
                    <a:gd name="T0" fmla="*/ 277 w 277"/>
                    <a:gd name="T1" fmla="*/ 52 h 219"/>
                    <a:gd name="T2" fmla="*/ 277 w 277"/>
                    <a:gd name="T3" fmla="*/ 52 h 219"/>
                    <a:gd name="T4" fmla="*/ 139 w 277"/>
                    <a:gd name="T5" fmla="*/ 0 h 219"/>
                    <a:gd name="T6" fmla="*/ 0 w 277"/>
                    <a:gd name="T7" fmla="*/ 52 h 219"/>
                    <a:gd name="T8" fmla="*/ 0 w 277"/>
                    <a:gd name="T9" fmla="*/ 52 h 219"/>
                    <a:gd name="T10" fmla="*/ 0 w 277"/>
                    <a:gd name="T11" fmla="*/ 120 h 219"/>
                    <a:gd name="T12" fmla="*/ 0 w 277"/>
                    <a:gd name="T13" fmla="*/ 133 h 219"/>
                    <a:gd name="T14" fmla="*/ 0 w 277"/>
                    <a:gd name="T15" fmla="*/ 150 h 219"/>
                    <a:gd name="T16" fmla="*/ 0 w 277"/>
                    <a:gd name="T17" fmla="*/ 153 h 219"/>
                    <a:gd name="T18" fmla="*/ 0 w 277"/>
                    <a:gd name="T19" fmla="*/ 168 h 219"/>
                    <a:gd name="T20" fmla="*/ 139 w 277"/>
                    <a:gd name="T21" fmla="*/ 219 h 219"/>
                    <a:gd name="T22" fmla="*/ 277 w 277"/>
                    <a:gd name="T23" fmla="*/ 168 h 219"/>
                    <a:gd name="T24" fmla="*/ 277 w 277"/>
                    <a:gd name="T25" fmla="*/ 153 h 219"/>
                    <a:gd name="T26" fmla="*/ 277 w 277"/>
                    <a:gd name="T27" fmla="*/ 150 h 219"/>
                    <a:gd name="T28" fmla="*/ 277 w 277"/>
                    <a:gd name="T29" fmla="*/ 133 h 219"/>
                    <a:gd name="T30" fmla="*/ 277 w 277"/>
                    <a:gd name="T31" fmla="*/ 120 h 219"/>
                    <a:gd name="T32" fmla="*/ 277 w 277"/>
                    <a:gd name="T33" fmla="*/ 5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19">
                      <a:moveTo>
                        <a:pt x="277" y="52"/>
                      </a:moveTo>
                      <a:cubicBezTo>
                        <a:pt x="277" y="52"/>
                        <a:pt x="277" y="52"/>
                        <a:pt x="277" y="52"/>
                      </a:cubicBezTo>
                      <a:cubicBezTo>
                        <a:pt x="277" y="23"/>
                        <a:pt x="215" y="0"/>
                        <a:pt x="139" y="0"/>
                      </a:cubicBezTo>
                      <a:cubicBezTo>
                        <a:pt x="62" y="0"/>
                        <a:pt x="0" y="23"/>
                        <a:pt x="0" y="52"/>
                      </a:cubicBezTo>
                      <a:cubicBezTo>
                        <a:pt x="0" y="52"/>
                        <a:pt x="0" y="52"/>
                        <a:pt x="0" y="52"/>
                      </a:cubicBezTo>
                      <a:cubicBezTo>
                        <a:pt x="0" y="120"/>
                        <a:pt x="0" y="120"/>
                        <a:pt x="0" y="120"/>
                      </a:cubicBezTo>
                      <a:cubicBezTo>
                        <a:pt x="0" y="133"/>
                        <a:pt x="0" y="133"/>
                        <a:pt x="0" y="133"/>
                      </a:cubicBezTo>
                      <a:cubicBezTo>
                        <a:pt x="0" y="150"/>
                        <a:pt x="0" y="150"/>
                        <a:pt x="0" y="150"/>
                      </a:cubicBezTo>
                      <a:cubicBezTo>
                        <a:pt x="0" y="153"/>
                        <a:pt x="0" y="153"/>
                        <a:pt x="0" y="153"/>
                      </a:cubicBezTo>
                      <a:cubicBezTo>
                        <a:pt x="0" y="168"/>
                        <a:pt x="0" y="168"/>
                        <a:pt x="0" y="168"/>
                      </a:cubicBezTo>
                      <a:cubicBezTo>
                        <a:pt x="0" y="196"/>
                        <a:pt x="62" y="219"/>
                        <a:pt x="139" y="219"/>
                      </a:cubicBezTo>
                      <a:cubicBezTo>
                        <a:pt x="215" y="219"/>
                        <a:pt x="277" y="196"/>
                        <a:pt x="277" y="168"/>
                      </a:cubicBezTo>
                      <a:cubicBezTo>
                        <a:pt x="277" y="153"/>
                        <a:pt x="277" y="153"/>
                        <a:pt x="277" y="153"/>
                      </a:cubicBezTo>
                      <a:cubicBezTo>
                        <a:pt x="277" y="150"/>
                        <a:pt x="277" y="150"/>
                        <a:pt x="277" y="150"/>
                      </a:cubicBezTo>
                      <a:cubicBezTo>
                        <a:pt x="277" y="133"/>
                        <a:pt x="277" y="133"/>
                        <a:pt x="277" y="133"/>
                      </a:cubicBezTo>
                      <a:cubicBezTo>
                        <a:pt x="277" y="120"/>
                        <a:pt x="277" y="120"/>
                        <a:pt x="277" y="120"/>
                      </a:cubicBezTo>
                      <a:cubicBezTo>
                        <a:pt x="277" y="52"/>
                        <a:pt x="277" y="52"/>
                        <a:pt x="277" y="52"/>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4" name="Oval 22"/>
                <p:cNvSpPr>
                  <a:spLocks noChangeArrowheads="1"/>
                </p:cNvSpPr>
                <p:nvPr/>
              </p:nvSpPr>
              <p:spPr bwMode="gray">
                <a:xfrm>
                  <a:off x="6705600" y="2861469"/>
                  <a:ext cx="1038225" cy="385762"/>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79" name="Freeform 8"/>
            <p:cNvSpPr>
              <a:spLocks/>
            </p:cNvSpPr>
            <p:nvPr/>
          </p:nvSpPr>
          <p:spPr bwMode="gray">
            <a:xfrm>
              <a:off x="5101292" y="3870144"/>
              <a:ext cx="611024" cy="888731"/>
            </a:xfrm>
            <a:custGeom>
              <a:avLst/>
              <a:gdLst>
                <a:gd name="T0" fmla="*/ 467 w 467"/>
                <a:gd name="T1" fmla="*/ 897 h 897"/>
                <a:gd name="T2" fmla="*/ 467 w 467"/>
                <a:gd name="T3" fmla="*/ 783 h 897"/>
                <a:gd name="T4" fmla="*/ 467 w 467"/>
                <a:gd name="T5" fmla="*/ 761 h 897"/>
                <a:gd name="T6" fmla="*/ 467 w 467"/>
                <a:gd name="T7" fmla="*/ 0 h 897"/>
                <a:gd name="T8" fmla="*/ 0 w 467"/>
                <a:gd name="T9" fmla="*/ 0 h 897"/>
                <a:gd name="T10" fmla="*/ 0 w 467"/>
                <a:gd name="T11" fmla="*/ 761 h 897"/>
                <a:gd name="T12" fmla="*/ 0 w 467"/>
                <a:gd name="T13" fmla="*/ 783 h 897"/>
                <a:gd name="T14" fmla="*/ 0 w 467"/>
                <a:gd name="T15" fmla="*/ 897 h 897"/>
                <a:gd name="T16" fmla="*/ 467 w 467"/>
                <a:gd name="T1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897">
                  <a:moveTo>
                    <a:pt x="467" y="897"/>
                  </a:moveTo>
                  <a:lnTo>
                    <a:pt x="467" y="783"/>
                  </a:lnTo>
                  <a:lnTo>
                    <a:pt x="467" y="761"/>
                  </a:lnTo>
                  <a:lnTo>
                    <a:pt x="467" y="0"/>
                  </a:lnTo>
                  <a:lnTo>
                    <a:pt x="0" y="0"/>
                  </a:lnTo>
                  <a:lnTo>
                    <a:pt x="0" y="761"/>
                  </a:lnTo>
                  <a:lnTo>
                    <a:pt x="0" y="783"/>
                  </a:lnTo>
                  <a:lnTo>
                    <a:pt x="0" y="897"/>
                  </a:lnTo>
                  <a:lnTo>
                    <a:pt x="467" y="897"/>
                  </a:lnTo>
                  <a:close/>
                </a:path>
              </a:pathLst>
            </a:cu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144000" rIns="91440" bIns="45720" numCol="1" anchor="t" anchorCtr="0" compatLnSpc="1">
              <a:prstTxWarp prst="textNoShape">
                <a:avLst/>
              </a:prstTxWarp>
            </a:bodyPr>
            <a:lstStyle/>
            <a:p>
              <a:pPr algn="ctr">
                <a:lnSpc>
                  <a:spcPct val="90000"/>
                </a:lnSpc>
                <a:spcAft>
                  <a:spcPts val="1000"/>
                </a:spcAft>
              </a:pPr>
              <a:r>
                <a:rPr lang="en-US" sz="2800" dirty="0" smtClean="0">
                  <a:solidFill>
                    <a:schemeClr val="accent1"/>
                  </a:solidFill>
                  <a:latin typeface="Bebas Neue" panose="020B0506020202020201" pitchFamily="34" charset="0"/>
                </a:rPr>
                <a:t>25</a:t>
              </a:r>
              <a:r>
                <a:rPr lang="en-US" sz="2000" dirty="0" smtClean="0">
                  <a:solidFill>
                    <a:schemeClr val="accent1"/>
                  </a:solidFill>
                  <a:latin typeface="Bebas Neue" panose="020B0506020202020201" pitchFamily="34" charset="0"/>
                </a:rPr>
                <a:t>%</a:t>
              </a:r>
              <a:endParaRPr lang="en-US" sz="2800" dirty="0">
                <a:solidFill>
                  <a:schemeClr val="accent1"/>
                </a:solidFill>
                <a:latin typeface="Bebas Neue" panose="020B0506020202020201" pitchFamily="34" charset="0"/>
              </a:endParaRPr>
            </a:p>
          </p:txBody>
        </p:sp>
        <p:sp>
          <p:nvSpPr>
            <p:cNvPr id="80" name="Oval 9"/>
            <p:cNvSpPr>
              <a:spLocks noChangeArrowheads="1"/>
            </p:cNvSpPr>
            <p:nvPr/>
          </p:nvSpPr>
          <p:spPr bwMode="gray">
            <a:xfrm>
              <a:off x="5101292" y="4646352"/>
              <a:ext cx="611024" cy="227662"/>
            </a:xfrm>
            <a:prstGeom prst="ellipse">
              <a:avLst/>
            </a:prstGeom>
            <a:solidFill>
              <a:srgbClr val="EC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1" name="Freeform 10"/>
            <p:cNvSpPr>
              <a:spLocks/>
            </p:cNvSpPr>
            <p:nvPr/>
          </p:nvSpPr>
          <p:spPr bwMode="gray">
            <a:xfrm>
              <a:off x="5101292" y="4268223"/>
              <a:ext cx="611024" cy="484110"/>
            </a:xfrm>
            <a:custGeom>
              <a:avLst/>
              <a:gdLst>
                <a:gd name="T0" fmla="*/ 139 w 277"/>
                <a:gd name="T1" fmla="*/ 51 h 220"/>
                <a:gd name="T2" fmla="*/ 0 w 277"/>
                <a:gd name="T3" fmla="*/ 0 h 220"/>
                <a:gd name="T4" fmla="*/ 0 w 277"/>
                <a:gd name="T5" fmla="*/ 150 h 220"/>
                <a:gd name="T6" fmla="*/ 0 w 277"/>
                <a:gd name="T7" fmla="*/ 153 h 220"/>
                <a:gd name="T8" fmla="*/ 0 w 277"/>
                <a:gd name="T9" fmla="*/ 168 h 220"/>
                <a:gd name="T10" fmla="*/ 139 w 277"/>
                <a:gd name="T11" fmla="*/ 220 h 220"/>
                <a:gd name="T12" fmla="*/ 277 w 277"/>
                <a:gd name="T13" fmla="*/ 168 h 220"/>
                <a:gd name="T14" fmla="*/ 277 w 277"/>
                <a:gd name="T15" fmla="*/ 153 h 220"/>
                <a:gd name="T16" fmla="*/ 277 w 277"/>
                <a:gd name="T17" fmla="*/ 150 h 220"/>
                <a:gd name="T18" fmla="*/ 277 w 277"/>
                <a:gd name="T19" fmla="*/ 0 h 220"/>
                <a:gd name="T20" fmla="*/ 139 w 277"/>
                <a:gd name="T21" fmla="*/ 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7" h="220">
                  <a:moveTo>
                    <a:pt x="139" y="51"/>
                  </a:moveTo>
                  <a:cubicBezTo>
                    <a:pt x="62" y="51"/>
                    <a:pt x="0" y="28"/>
                    <a:pt x="0" y="0"/>
                  </a:cubicBezTo>
                  <a:cubicBezTo>
                    <a:pt x="0" y="150"/>
                    <a:pt x="0" y="150"/>
                    <a:pt x="0" y="150"/>
                  </a:cubicBezTo>
                  <a:cubicBezTo>
                    <a:pt x="0" y="153"/>
                    <a:pt x="0" y="153"/>
                    <a:pt x="0" y="153"/>
                  </a:cubicBezTo>
                  <a:cubicBezTo>
                    <a:pt x="0" y="168"/>
                    <a:pt x="0" y="168"/>
                    <a:pt x="0" y="168"/>
                  </a:cubicBezTo>
                  <a:cubicBezTo>
                    <a:pt x="0" y="197"/>
                    <a:pt x="62" y="220"/>
                    <a:pt x="139" y="220"/>
                  </a:cubicBezTo>
                  <a:cubicBezTo>
                    <a:pt x="215" y="220"/>
                    <a:pt x="277" y="197"/>
                    <a:pt x="277" y="168"/>
                  </a:cubicBezTo>
                  <a:cubicBezTo>
                    <a:pt x="277" y="153"/>
                    <a:pt x="277" y="153"/>
                    <a:pt x="277" y="153"/>
                  </a:cubicBezTo>
                  <a:cubicBezTo>
                    <a:pt x="277" y="150"/>
                    <a:pt x="277" y="150"/>
                    <a:pt x="277" y="150"/>
                  </a:cubicBezTo>
                  <a:cubicBezTo>
                    <a:pt x="277" y="0"/>
                    <a:pt x="277" y="0"/>
                    <a:pt x="277" y="0"/>
                  </a:cubicBezTo>
                  <a:cubicBezTo>
                    <a:pt x="277" y="28"/>
                    <a:pt x="215" y="51"/>
                    <a:pt x="139" y="51"/>
                  </a:cubicBezTo>
                  <a:close/>
                </a:path>
              </a:pathLst>
            </a:custGeom>
            <a:solidFill>
              <a:schemeClr val="bg1">
                <a:lumMod val="85000"/>
              </a:schemeClr>
            </a:solidFill>
            <a:ln>
              <a:noFill/>
            </a:ln>
          </p:spPr>
          <p:txBody>
            <a:bodyPr vert="horz" wrap="square" lIns="91440" tIns="45720" rIns="91440" bIns="45720" numCol="1" anchor="b" anchorCtr="0" compatLnSpc="1">
              <a:prstTxWarp prst="textNoShape">
                <a:avLst/>
              </a:prstTxWarp>
            </a:bodyP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1</a:t>
              </a:r>
              <a:endParaRPr lang="en-US" sz="2800" dirty="0">
                <a:solidFill>
                  <a:schemeClr val="bg1">
                    <a:lumMod val="50000"/>
                  </a:schemeClr>
                </a:solidFill>
                <a:latin typeface="Bebas Neue" panose="020B0506020202020201" pitchFamily="34" charset="0"/>
              </a:endParaRPr>
            </a:p>
          </p:txBody>
        </p:sp>
        <p:sp>
          <p:nvSpPr>
            <p:cNvPr id="82" name="Rectangle 12"/>
            <p:cNvSpPr>
              <a:spLocks noChangeArrowheads="1"/>
            </p:cNvSpPr>
            <p:nvPr/>
          </p:nvSpPr>
          <p:spPr bwMode="gray">
            <a:xfrm>
              <a:off x="5101292" y="3550330"/>
              <a:ext cx="611024" cy="21023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nvGrpSpPr>
            <p:cNvPr id="83" name="Gruppieren 82"/>
            <p:cNvGrpSpPr/>
            <p:nvPr/>
          </p:nvGrpSpPr>
          <p:grpSpPr bwMode="gray">
            <a:xfrm>
              <a:off x="5101292" y="3286381"/>
              <a:ext cx="611024" cy="285234"/>
              <a:chOff x="5713919" y="3121073"/>
              <a:chExt cx="787020" cy="367392"/>
            </a:xfrm>
            <a:solidFill>
              <a:schemeClr val="accent1"/>
            </a:solidFill>
          </p:grpSpPr>
          <p:sp>
            <p:nvSpPr>
              <p:cNvPr id="89" name="Rectangle 11"/>
              <p:cNvSpPr>
                <a:spLocks noChangeArrowheads="1"/>
              </p:cNvSpPr>
              <p:nvPr/>
            </p:nvSpPr>
            <p:spPr bwMode="gray">
              <a:xfrm>
                <a:off x="5713919" y="3266009"/>
                <a:ext cx="787020" cy="222456"/>
              </a:xfrm>
              <a:prstGeom prst="rect">
                <a:avLst/>
              </a:prstGeom>
              <a:grp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0" name="Oval 13"/>
              <p:cNvSpPr>
                <a:spLocks noChangeArrowheads="1"/>
              </p:cNvSpPr>
              <p:nvPr/>
            </p:nvSpPr>
            <p:spPr bwMode="gray">
              <a:xfrm>
                <a:off x="5713919" y="3121073"/>
                <a:ext cx="787020" cy="293237"/>
              </a:xfrm>
              <a:prstGeom prst="ellipse">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84" name="Freeform 14"/>
            <p:cNvSpPr>
              <a:spLocks/>
            </p:cNvSpPr>
            <p:nvPr/>
          </p:nvSpPr>
          <p:spPr bwMode="gray">
            <a:xfrm>
              <a:off x="5101292" y="3701684"/>
              <a:ext cx="611024" cy="283923"/>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100" name="Rechteck 99"/>
          <p:cNvSpPr/>
          <p:nvPr/>
        </p:nvSpPr>
        <p:spPr bwMode="gray">
          <a:xfrm>
            <a:off x="555625" y="1512001"/>
            <a:ext cx="3197225"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bg1"/>
                </a:solidFill>
                <a:latin typeface="Bebas Neue" panose="020B0506020202020201" pitchFamily="34" charset="0"/>
              </a:rPr>
              <a:t>DESCRIPTION TEXT</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bg1"/>
                </a:solidFill>
              </a:rPr>
              <a:t>If you don’t want to use the style and size of the fonts as used in this placeholder it is possible to replace it by selecting different options.</a:t>
            </a:r>
            <a:endParaRPr lang="en-US" sz="2000" dirty="0">
              <a:solidFill>
                <a:schemeClr val="bg1"/>
              </a:solidFill>
            </a:endParaRPr>
          </a:p>
        </p:txBody>
      </p:sp>
      <p:sp>
        <p:nvSpPr>
          <p:cNvPr id="110" name="Rechteck 109"/>
          <p:cNvSpPr/>
          <p:nvPr/>
        </p:nvSpPr>
        <p:spPr bwMode="gray">
          <a:xfrm>
            <a:off x="7572374" y="1512000"/>
            <a:ext cx="4087813" cy="1050838"/>
          </a:xfrm>
          <a:prstGeom prst="rect">
            <a:avLst/>
          </a:prstGeom>
        </p:spPr>
        <p:txBody>
          <a:bodyPr wrap="square" lIns="0" tIns="0" rIns="0" bIns="0" anchor="t">
            <a:noAutofit/>
          </a:bodyPr>
          <a:lstStyle/>
          <a:p>
            <a:pPr>
              <a:lnSpc>
                <a:spcPct val="90000"/>
              </a:lnSpc>
              <a:spcAft>
                <a:spcPts val="1000"/>
              </a:spcAft>
            </a:pPr>
            <a:r>
              <a:rPr lang="en-US" sz="2400"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111" name="Rechteck 110"/>
          <p:cNvSpPr/>
          <p:nvPr/>
        </p:nvSpPr>
        <p:spPr bwMode="gray">
          <a:xfrm>
            <a:off x="7572374" y="4823605"/>
            <a:ext cx="4077225" cy="996170"/>
          </a:xfrm>
          <a:prstGeom prst="rect">
            <a:avLst/>
          </a:prstGeom>
        </p:spPr>
        <p:txBody>
          <a:bodyPr wrap="square" lIns="0" tIns="0" rIns="0" bIns="0" anchor="t">
            <a:noAutofit/>
          </a:bodyPr>
          <a:lstStyle/>
          <a:p>
            <a:pPr>
              <a:lnSpc>
                <a:spcPct val="90000"/>
              </a:lnSpc>
              <a:spcAft>
                <a:spcPts val="1000"/>
              </a:spcAft>
            </a:pPr>
            <a:r>
              <a:rPr lang="en-US" sz="24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112" name="Rechteck 111"/>
          <p:cNvSpPr/>
          <p:nvPr/>
        </p:nvSpPr>
        <p:spPr bwMode="gray">
          <a:xfrm>
            <a:off x="7572374" y="2791539"/>
            <a:ext cx="4087813" cy="1607800"/>
          </a:xfrm>
          <a:prstGeom prst="rect">
            <a:avLst/>
          </a:prstGeom>
        </p:spPr>
        <p:txBody>
          <a:bodyPr wrap="square" lIns="0" tIns="0" rIns="0" bIns="0" anchor="t">
            <a:noAutofit/>
          </a:bodyPr>
          <a:lstStyle/>
          <a:p>
            <a:pPr>
              <a:lnSpc>
                <a:spcPct val="90000"/>
              </a:lnSpc>
              <a:spcAft>
                <a:spcPts val="1000"/>
              </a:spcAft>
            </a:pPr>
            <a:r>
              <a:rPr lang="en-US" sz="24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The text demonstrates how your own text will look when you replace the placeholder with your own text. The text demonstrates how your own text will look when you replace the placeholder with your own text.</a:t>
            </a:r>
            <a:endParaRPr lang="en-US" dirty="0">
              <a:solidFill>
                <a:schemeClr val="bg1"/>
              </a:solidFill>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250784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hteck 83"/>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71" name="Rechteck 70"/>
          <p:cNvSpPr/>
          <p:nvPr/>
        </p:nvSpPr>
        <p:spPr>
          <a:xfrm>
            <a:off x="540000" y="1512001"/>
            <a:ext cx="5140364"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grpSp>
        <p:nvGrpSpPr>
          <p:cNvPr id="81" name="Gruppieren 80"/>
          <p:cNvGrpSpPr/>
          <p:nvPr/>
        </p:nvGrpSpPr>
        <p:grpSpPr bwMode="gray">
          <a:xfrm>
            <a:off x="6096000" y="3966289"/>
            <a:ext cx="975149" cy="1863011"/>
            <a:chOff x="6096000" y="3966289"/>
            <a:chExt cx="975149" cy="1863011"/>
          </a:xfrm>
        </p:grpSpPr>
        <p:grpSp>
          <p:nvGrpSpPr>
            <p:cNvPr id="62" name="Gruppieren 61"/>
            <p:cNvGrpSpPr/>
            <p:nvPr/>
          </p:nvGrpSpPr>
          <p:grpSpPr bwMode="gray">
            <a:xfrm>
              <a:off x="6096000" y="3966289"/>
              <a:ext cx="975148" cy="1863011"/>
              <a:chOff x="6212680" y="3966289"/>
              <a:chExt cx="975148" cy="1863011"/>
            </a:xfrm>
          </p:grpSpPr>
          <p:grpSp>
            <p:nvGrpSpPr>
              <p:cNvPr id="63" name="Gruppieren 62"/>
              <p:cNvGrpSpPr/>
              <p:nvPr/>
            </p:nvGrpSpPr>
            <p:grpSpPr bwMode="gray">
              <a:xfrm>
                <a:off x="6212680" y="4730502"/>
                <a:ext cx="975148" cy="1098798"/>
                <a:chOff x="5688634" y="3952163"/>
                <a:chExt cx="787019" cy="886814"/>
              </a:xfrm>
            </p:grpSpPr>
            <p:sp>
              <p:nvSpPr>
                <p:cNvPr id="69"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0"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64" name="Gruppieren 63"/>
              <p:cNvGrpSpPr/>
              <p:nvPr/>
            </p:nvGrpSpPr>
            <p:grpSpPr bwMode="gray">
              <a:xfrm>
                <a:off x="6212680" y="3966289"/>
                <a:ext cx="975148" cy="1540173"/>
                <a:chOff x="5688634" y="3595939"/>
                <a:chExt cx="787019" cy="1243038"/>
              </a:xfrm>
            </p:grpSpPr>
            <p:sp>
              <p:nvSpPr>
                <p:cNvPr id="65" name="Rectangle 12"/>
                <p:cNvSpPr>
                  <a:spLocks noChangeArrowheads="1"/>
                </p:cNvSpPr>
                <p:nvPr/>
              </p:nvSpPr>
              <p:spPr bwMode="gray">
                <a:xfrm>
                  <a:off x="5688634" y="3949497"/>
                  <a:ext cx="787019" cy="52377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6" name="Rectangle 11"/>
                <p:cNvSpPr>
                  <a:spLocks noChangeArrowheads="1"/>
                </p:cNvSpPr>
                <p:nvPr/>
              </p:nvSpPr>
              <p:spPr bwMode="gray">
                <a:xfrm>
                  <a:off x="5688634" y="3740874"/>
                  <a:ext cx="787019" cy="22245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7" name="Oval 13"/>
                <p:cNvSpPr>
                  <a:spLocks noChangeArrowheads="1"/>
                </p:cNvSpPr>
                <p:nvPr/>
              </p:nvSpPr>
              <p:spPr bwMode="gray">
                <a:xfrm>
                  <a:off x="5688634" y="3595939"/>
                  <a:ext cx="787019" cy="293236"/>
                </a:xfrm>
                <a:prstGeom prst="ellipse">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8"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72" name="Rechteck 71"/>
            <p:cNvSpPr/>
            <p:nvPr/>
          </p:nvSpPr>
          <p:spPr bwMode="gray">
            <a:xfrm>
              <a:off x="6096001" y="4329620"/>
              <a:ext cx="975148" cy="1176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33</a:t>
              </a:r>
              <a:r>
                <a:rPr lang="en-US" sz="24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grpSp>
      <p:grpSp>
        <p:nvGrpSpPr>
          <p:cNvPr id="80" name="Gruppieren 79"/>
          <p:cNvGrpSpPr/>
          <p:nvPr/>
        </p:nvGrpSpPr>
        <p:grpSpPr bwMode="gray">
          <a:xfrm>
            <a:off x="7239689" y="2070383"/>
            <a:ext cx="975148" cy="3758917"/>
            <a:chOff x="7232544" y="2070383"/>
            <a:chExt cx="975148" cy="3758917"/>
          </a:xfrm>
        </p:grpSpPr>
        <p:grpSp>
          <p:nvGrpSpPr>
            <p:cNvPr id="53" name="Gruppieren 52"/>
            <p:cNvGrpSpPr/>
            <p:nvPr/>
          </p:nvGrpSpPr>
          <p:grpSpPr bwMode="gray">
            <a:xfrm>
              <a:off x="7232544" y="2070383"/>
              <a:ext cx="975148" cy="3758917"/>
              <a:chOff x="6212680" y="2070383"/>
              <a:chExt cx="975148" cy="3758917"/>
            </a:xfrm>
          </p:grpSpPr>
          <p:grpSp>
            <p:nvGrpSpPr>
              <p:cNvPr id="54" name="Gruppieren 53"/>
              <p:cNvGrpSpPr/>
              <p:nvPr/>
            </p:nvGrpSpPr>
            <p:grpSpPr bwMode="gray">
              <a:xfrm>
                <a:off x="6212680" y="4730502"/>
                <a:ext cx="975148" cy="1098798"/>
                <a:chOff x="5688634" y="3952163"/>
                <a:chExt cx="787019" cy="886814"/>
              </a:xfrm>
            </p:grpSpPr>
            <p:sp>
              <p:nvSpPr>
                <p:cNvPr id="60"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1"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55" name="Gruppieren 54"/>
              <p:cNvGrpSpPr/>
              <p:nvPr/>
            </p:nvGrpSpPr>
            <p:grpSpPr bwMode="gray">
              <a:xfrm>
                <a:off x="6212680" y="2070383"/>
                <a:ext cx="975148" cy="3436077"/>
                <a:chOff x="5688634" y="2065798"/>
                <a:chExt cx="787019" cy="2773179"/>
              </a:xfrm>
            </p:grpSpPr>
            <p:sp>
              <p:nvSpPr>
                <p:cNvPr id="56" name="Rectangle 12"/>
                <p:cNvSpPr>
                  <a:spLocks noChangeArrowheads="1"/>
                </p:cNvSpPr>
                <p:nvPr/>
              </p:nvSpPr>
              <p:spPr bwMode="gray">
                <a:xfrm>
                  <a:off x="5688634" y="2431510"/>
                  <a:ext cx="787019" cy="2041765"/>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7" name="Rectangle 11"/>
                <p:cNvSpPr>
                  <a:spLocks noChangeArrowheads="1"/>
                </p:cNvSpPr>
                <p:nvPr/>
              </p:nvSpPr>
              <p:spPr bwMode="gray">
                <a:xfrm>
                  <a:off x="5688634" y="2210735"/>
                  <a:ext cx="787019" cy="222455"/>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8" name="Oval 13"/>
                <p:cNvSpPr>
                  <a:spLocks noChangeArrowheads="1"/>
                </p:cNvSpPr>
                <p:nvPr/>
              </p:nvSpPr>
              <p:spPr bwMode="gray">
                <a:xfrm>
                  <a:off x="5688634" y="2065798"/>
                  <a:ext cx="787019" cy="293236"/>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9"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73" name="Rechteck 72"/>
            <p:cNvSpPr/>
            <p:nvPr/>
          </p:nvSpPr>
          <p:spPr bwMode="gray">
            <a:xfrm>
              <a:off x="7232544" y="4329620"/>
              <a:ext cx="975148" cy="1176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93</a:t>
              </a:r>
              <a:r>
                <a:rPr lang="en-US" sz="24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grpSp>
      <p:grpSp>
        <p:nvGrpSpPr>
          <p:cNvPr id="79" name="Gruppieren 78"/>
          <p:cNvGrpSpPr/>
          <p:nvPr/>
        </p:nvGrpSpPr>
        <p:grpSpPr bwMode="gray">
          <a:xfrm>
            <a:off x="8383377" y="3006871"/>
            <a:ext cx="975148" cy="2822429"/>
            <a:chOff x="8369088" y="3006871"/>
            <a:chExt cx="975148" cy="2822429"/>
          </a:xfrm>
        </p:grpSpPr>
        <p:grpSp>
          <p:nvGrpSpPr>
            <p:cNvPr id="44" name="Gruppieren 43"/>
            <p:cNvGrpSpPr/>
            <p:nvPr/>
          </p:nvGrpSpPr>
          <p:grpSpPr bwMode="gray">
            <a:xfrm>
              <a:off x="8369088" y="3006871"/>
              <a:ext cx="975148" cy="2822429"/>
              <a:chOff x="6212680" y="3006871"/>
              <a:chExt cx="975148" cy="2822429"/>
            </a:xfrm>
          </p:grpSpPr>
          <p:grpSp>
            <p:nvGrpSpPr>
              <p:cNvPr id="45" name="Gruppieren 44"/>
              <p:cNvGrpSpPr/>
              <p:nvPr/>
            </p:nvGrpSpPr>
            <p:grpSpPr bwMode="gray">
              <a:xfrm>
                <a:off x="6212680" y="4730502"/>
                <a:ext cx="975148" cy="1098798"/>
                <a:chOff x="5688634" y="3952163"/>
                <a:chExt cx="787019" cy="886814"/>
              </a:xfrm>
            </p:grpSpPr>
            <p:sp>
              <p:nvSpPr>
                <p:cNvPr id="51"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2"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46" name="Gruppieren 45"/>
              <p:cNvGrpSpPr/>
              <p:nvPr/>
            </p:nvGrpSpPr>
            <p:grpSpPr bwMode="gray">
              <a:xfrm>
                <a:off x="6212680" y="3006871"/>
                <a:ext cx="975148" cy="2499589"/>
                <a:chOff x="5688634" y="2821616"/>
                <a:chExt cx="787019" cy="2017361"/>
              </a:xfrm>
            </p:grpSpPr>
            <p:sp>
              <p:nvSpPr>
                <p:cNvPr id="47" name="Rectangle 12"/>
                <p:cNvSpPr>
                  <a:spLocks noChangeArrowheads="1"/>
                </p:cNvSpPr>
                <p:nvPr/>
              </p:nvSpPr>
              <p:spPr bwMode="gray">
                <a:xfrm>
                  <a:off x="5688634" y="3189006"/>
                  <a:ext cx="787019" cy="1284267"/>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8" name="Rectangle 11"/>
                <p:cNvSpPr>
                  <a:spLocks noChangeArrowheads="1"/>
                </p:cNvSpPr>
                <p:nvPr/>
              </p:nvSpPr>
              <p:spPr bwMode="gray">
                <a:xfrm>
                  <a:off x="5688634" y="2966552"/>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9" name="Oval 13"/>
                <p:cNvSpPr>
                  <a:spLocks noChangeArrowheads="1"/>
                </p:cNvSpPr>
                <p:nvPr/>
              </p:nvSpPr>
              <p:spPr bwMode="gray">
                <a:xfrm>
                  <a:off x="5688634" y="2821616"/>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50"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74" name="Rechteck 73"/>
            <p:cNvSpPr/>
            <p:nvPr/>
          </p:nvSpPr>
          <p:spPr bwMode="gray">
            <a:xfrm>
              <a:off x="8369088" y="4329620"/>
              <a:ext cx="975148" cy="1176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59</a:t>
              </a:r>
              <a:r>
                <a:rPr lang="en-US" sz="24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grpSp>
      <p:grpSp>
        <p:nvGrpSpPr>
          <p:cNvPr id="78" name="Gruppieren 77"/>
          <p:cNvGrpSpPr/>
          <p:nvPr/>
        </p:nvGrpSpPr>
        <p:grpSpPr bwMode="gray">
          <a:xfrm>
            <a:off x="9527065" y="2343930"/>
            <a:ext cx="975148" cy="3485370"/>
            <a:chOff x="9505632" y="2343930"/>
            <a:chExt cx="975148" cy="3485370"/>
          </a:xfrm>
        </p:grpSpPr>
        <p:grpSp>
          <p:nvGrpSpPr>
            <p:cNvPr id="42" name="Gruppieren 41"/>
            <p:cNvGrpSpPr/>
            <p:nvPr/>
          </p:nvGrpSpPr>
          <p:grpSpPr bwMode="gray">
            <a:xfrm>
              <a:off x="9505632" y="2343930"/>
              <a:ext cx="975148" cy="3485370"/>
              <a:chOff x="6212680" y="2343930"/>
              <a:chExt cx="975148" cy="3485370"/>
            </a:xfrm>
          </p:grpSpPr>
          <p:grpSp>
            <p:nvGrpSpPr>
              <p:cNvPr id="6" name="Gruppieren 5"/>
              <p:cNvGrpSpPr/>
              <p:nvPr/>
            </p:nvGrpSpPr>
            <p:grpSpPr bwMode="gray">
              <a:xfrm>
                <a:off x="6212680" y="4730502"/>
                <a:ext cx="975148" cy="1098798"/>
                <a:chOff x="5688634" y="3952163"/>
                <a:chExt cx="787019" cy="886814"/>
              </a:xfrm>
            </p:grpSpPr>
            <p:sp>
              <p:nvSpPr>
                <p:cNvPr id="22"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3"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7" name="Gruppieren 6"/>
              <p:cNvGrpSpPr/>
              <p:nvPr/>
            </p:nvGrpSpPr>
            <p:grpSpPr bwMode="gray">
              <a:xfrm>
                <a:off x="6212680" y="2343930"/>
                <a:ext cx="975148" cy="3162529"/>
                <a:chOff x="5688634" y="2286572"/>
                <a:chExt cx="787019" cy="2552405"/>
              </a:xfrm>
            </p:grpSpPr>
            <p:sp>
              <p:nvSpPr>
                <p:cNvPr id="18" name="Rectangle 12"/>
                <p:cNvSpPr>
                  <a:spLocks noChangeArrowheads="1"/>
                </p:cNvSpPr>
                <p:nvPr/>
              </p:nvSpPr>
              <p:spPr bwMode="gray">
                <a:xfrm>
                  <a:off x="5688634" y="2653964"/>
                  <a:ext cx="787019" cy="1819309"/>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9" name="Rectangle 11"/>
                <p:cNvSpPr>
                  <a:spLocks noChangeArrowheads="1"/>
                </p:cNvSpPr>
                <p:nvPr/>
              </p:nvSpPr>
              <p:spPr bwMode="gray">
                <a:xfrm>
                  <a:off x="5688634" y="2431509"/>
                  <a:ext cx="787019" cy="22245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0" name="Oval 13"/>
                <p:cNvSpPr>
                  <a:spLocks noChangeArrowheads="1"/>
                </p:cNvSpPr>
                <p:nvPr/>
              </p:nvSpPr>
              <p:spPr bwMode="gray">
                <a:xfrm>
                  <a:off x="5688634" y="2286572"/>
                  <a:ext cx="787019" cy="293236"/>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1"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75" name="Rechteck 74"/>
            <p:cNvSpPr/>
            <p:nvPr/>
          </p:nvSpPr>
          <p:spPr bwMode="gray">
            <a:xfrm>
              <a:off x="9505632" y="4329620"/>
              <a:ext cx="975148" cy="1176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82</a:t>
              </a:r>
              <a:r>
                <a:rPr lang="en-US" sz="24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grpSp>
      <p:grpSp>
        <p:nvGrpSpPr>
          <p:cNvPr id="77" name="Gruppieren 76"/>
          <p:cNvGrpSpPr/>
          <p:nvPr/>
        </p:nvGrpSpPr>
        <p:grpSpPr bwMode="gray">
          <a:xfrm>
            <a:off x="10670752" y="1558761"/>
            <a:ext cx="975148" cy="4270539"/>
            <a:chOff x="10642177" y="1558761"/>
            <a:chExt cx="975148" cy="4270539"/>
          </a:xfrm>
        </p:grpSpPr>
        <p:grpSp>
          <p:nvGrpSpPr>
            <p:cNvPr id="43" name="Gruppieren 42"/>
            <p:cNvGrpSpPr/>
            <p:nvPr/>
          </p:nvGrpSpPr>
          <p:grpSpPr bwMode="gray">
            <a:xfrm>
              <a:off x="10642177" y="1558761"/>
              <a:ext cx="975148" cy="4270539"/>
              <a:chOff x="5004171" y="1558761"/>
              <a:chExt cx="975148" cy="4270539"/>
            </a:xfrm>
          </p:grpSpPr>
          <p:grpSp>
            <p:nvGrpSpPr>
              <p:cNvPr id="24" name="Gruppieren 23"/>
              <p:cNvGrpSpPr/>
              <p:nvPr/>
            </p:nvGrpSpPr>
            <p:grpSpPr bwMode="gray">
              <a:xfrm>
                <a:off x="5004171" y="4730502"/>
                <a:ext cx="975148" cy="1098798"/>
                <a:chOff x="5688634" y="3952163"/>
                <a:chExt cx="787019" cy="886814"/>
              </a:xfrm>
            </p:grpSpPr>
            <p:sp>
              <p:nvSpPr>
                <p:cNvPr id="40"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1"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25" name="Gruppieren 24"/>
              <p:cNvGrpSpPr/>
              <p:nvPr/>
            </p:nvGrpSpPr>
            <p:grpSpPr bwMode="gray">
              <a:xfrm>
                <a:off x="5004171" y="1558761"/>
                <a:ext cx="975148" cy="3947699"/>
                <a:chOff x="5688634" y="1652880"/>
                <a:chExt cx="787019" cy="3186097"/>
              </a:xfrm>
            </p:grpSpPr>
            <p:sp>
              <p:nvSpPr>
                <p:cNvPr id="36" name="Rectangle 12"/>
                <p:cNvSpPr>
                  <a:spLocks noChangeArrowheads="1"/>
                </p:cNvSpPr>
                <p:nvPr/>
              </p:nvSpPr>
              <p:spPr bwMode="gray">
                <a:xfrm>
                  <a:off x="5688634" y="2020271"/>
                  <a:ext cx="787019" cy="2453004"/>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7" name="Rectangle 11"/>
                <p:cNvSpPr>
                  <a:spLocks noChangeArrowheads="1"/>
                </p:cNvSpPr>
                <p:nvPr/>
              </p:nvSpPr>
              <p:spPr bwMode="gray">
                <a:xfrm>
                  <a:off x="5688634" y="1797816"/>
                  <a:ext cx="787019" cy="222455"/>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8" name="Oval 13"/>
                <p:cNvSpPr>
                  <a:spLocks noChangeArrowheads="1"/>
                </p:cNvSpPr>
                <p:nvPr/>
              </p:nvSpPr>
              <p:spPr bwMode="gray">
                <a:xfrm>
                  <a:off x="5688634" y="1652880"/>
                  <a:ext cx="787019" cy="293236"/>
                </a:xfrm>
                <a:prstGeom prst="ellipse">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9"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76" name="Rechteck 75"/>
            <p:cNvSpPr/>
            <p:nvPr/>
          </p:nvSpPr>
          <p:spPr bwMode="gray">
            <a:xfrm>
              <a:off x="10642177" y="4329620"/>
              <a:ext cx="975148" cy="1176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100</a:t>
              </a:r>
              <a:r>
                <a:rPr lang="en-US" sz="24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grpSp>
      <p:sp>
        <p:nvSpPr>
          <p:cNvPr id="82" name="Titel 81"/>
          <p:cNvSpPr>
            <a:spLocks noGrp="1"/>
          </p:cNvSpPr>
          <p:nvPr>
            <p:ph type="title"/>
          </p:nvPr>
        </p:nvSpPr>
        <p:spPr/>
        <p:txBody>
          <a:bodyPr/>
          <a:lstStyle/>
          <a:p>
            <a:r>
              <a:rPr lang="en-US" dirty="0" smtClean="0"/>
              <a:t>Infographics – Diagrams</a:t>
            </a:r>
            <a:endParaRPr lang="en-US" dirty="0"/>
          </a:p>
        </p:txBody>
      </p:sp>
      <p:pic>
        <p:nvPicPr>
          <p:cNvPr id="83"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7484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hteck 6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52" name="Gruppieren 51"/>
          <p:cNvGrpSpPr/>
          <p:nvPr/>
        </p:nvGrpSpPr>
        <p:grpSpPr>
          <a:xfrm>
            <a:off x="5004171" y="1560513"/>
            <a:ext cx="2183657" cy="4268787"/>
            <a:chOff x="5696252" y="2384061"/>
            <a:chExt cx="1762379" cy="3445239"/>
          </a:xfrm>
        </p:grpSpPr>
        <p:grpSp>
          <p:nvGrpSpPr>
            <p:cNvPr id="31" name="Gruppieren 30"/>
            <p:cNvGrpSpPr/>
            <p:nvPr/>
          </p:nvGrpSpPr>
          <p:grpSpPr>
            <a:xfrm>
              <a:off x="5696252" y="2384061"/>
              <a:ext cx="787019" cy="3445239"/>
              <a:chOff x="5696252" y="2384061"/>
              <a:chExt cx="787019" cy="3445239"/>
            </a:xfrm>
          </p:grpSpPr>
          <p:grpSp>
            <p:nvGrpSpPr>
              <p:cNvPr id="16" name="Gruppieren 15"/>
              <p:cNvGrpSpPr/>
              <p:nvPr/>
            </p:nvGrpSpPr>
            <p:grpSpPr>
              <a:xfrm>
                <a:off x="5696252" y="4942486"/>
                <a:ext cx="787019" cy="886814"/>
                <a:chOff x="5688634" y="3952163"/>
                <a:chExt cx="787019" cy="886814"/>
              </a:xfrm>
            </p:grpSpPr>
            <p:sp>
              <p:nvSpPr>
                <p:cNvPr id="17" name="Rectangle 12"/>
                <p:cNvSpPr>
                  <a:spLocks noChangeArrowheads="1"/>
                </p:cNvSpPr>
                <p:nvPr/>
              </p:nvSpPr>
              <p:spPr bwMode="auto">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20"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11" name="Gruppieren 10"/>
              <p:cNvGrpSpPr/>
              <p:nvPr/>
            </p:nvGrpSpPr>
            <p:grpSpPr>
              <a:xfrm>
                <a:off x="5696252" y="4518933"/>
                <a:ext cx="787019" cy="1049811"/>
                <a:chOff x="5688634" y="3789166"/>
                <a:chExt cx="787019" cy="1049811"/>
              </a:xfrm>
            </p:grpSpPr>
            <p:sp>
              <p:nvSpPr>
                <p:cNvPr id="12" name="Rectangle 12"/>
                <p:cNvSpPr>
                  <a:spLocks noChangeArrowheads="1"/>
                </p:cNvSpPr>
                <p:nvPr/>
              </p:nvSpPr>
              <p:spPr bwMode="auto">
                <a:xfrm>
                  <a:off x="5688634" y="4156557"/>
                  <a:ext cx="787019" cy="316717"/>
                </a:xfrm>
                <a:prstGeom prst="rect">
                  <a:avLst/>
                </a:pr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13" name="Rectangle 11"/>
                <p:cNvSpPr>
                  <a:spLocks noChangeArrowheads="1"/>
                </p:cNvSpPr>
                <p:nvPr/>
              </p:nvSpPr>
              <p:spPr bwMode="auto">
                <a:xfrm>
                  <a:off x="5688634" y="3934102"/>
                  <a:ext cx="787019" cy="222455"/>
                </a:xfrm>
                <a:prstGeom prst="rect">
                  <a:avLst/>
                </a:pr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14" name="Oval 13"/>
                <p:cNvSpPr>
                  <a:spLocks noChangeArrowheads="1"/>
                </p:cNvSpPr>
                <p:nvPr/>
              </p:nvSpPr>
              <p:spPr bwMode="auto">
                <a:xfrm>
                  <a:off x="5688634" y="3789166"/>
                  <a:ext cx="787019" cy="293236"/>
                </a:xfrm>
                <a:prstGeom prst="ellipse">
                  <a:avLst/>
                </a:prstGeom>
                <a:solidFill>
                  <a:srgbClr val="16434E"/>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15"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21" name="Gruppieren 20"/>
              <p:cNvGrpSpPr/>
              <p:nvPr/>
            </p:nvGrpSpPr>
            <p:grpSpPr>
              <a:xfrm>
                <a:off x="5696252" y="3826147"/>
                <a:ext cx="787019" cy="829038"/>
                <a:chOff x="5688634" y="4009939"/>
                <a:chExt cx="787019" cy="829038"/>
              </a:xfrm>
            </p:grpSpPr>
            <p:sp>
              <p:nvSpPr>
                <p:cNvPr id="22" name="Rectangle 12"/>
                <p:cNvSpPr>
                  <a:spLocks noChangeArrowheads="1"/>
                </p:cNvSpPr>
                <p:nvPr/>
              </p:nvSpPr>
              <p:spPr bwMode="auto">
                <a:xfrm>
                  <a:off x="5688634" y="4314915"/>
                  <a:ext cx="787019" cy="158359"/>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23" name="Rectangle 11"/>
                <p:cNvSpPr>
                  <a:spLocks noChangeArrowheads="1"/>
                </p:cNvSpPr>
                <p:nvPr/>
              </p:nvSpPr>
              <p:spPr bwMode="auto">
                <a:xfrm>
                  <a:off x="5688634" y="4154875"/>
                  <a:ext cx="787019" cy="222455"/>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24" name="Oval 13"/>
                <p:cNvSpPr>
                  <a:spLocks noChangeArrowheads="1"/>
                </p:cNvSpPr>
                <p:nvPr/>
              </p:nvSpPr>
              <p:spPr bwMode="auto">
                <a:xfrm>
                  <a:off x="5688634" y="4009939"/>
                  <a:ext cx="787019" cy="293236"/>
                </a:xfrm>
                <a:prstGeom prst="ellipse">
                  <a:avLst/>
                </a:pr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25"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26" name="Gruppieren 25"/>
              <p:cNvGrpSpPr/>
              <p:nvPr/>
            </p:nvGrpSpPr>
            <p:grpSpPr>
              <a:xfrm>
                <a:off x="5696252" y="2384061"/>
                <a:ext cx="787019" cy="1578338"/>
                <a:chOff x="5688634" y="3260639"/>
                <a:chExt cx="787019" cy="1578338"/>
              </a:xfrm>
            </p:grpSpPr>
            <p:sp>
              <p:nvSpPr>
                <p:cNvPr id="27" name="Rectangle 12"/>
                <p:cNvSpPr>
                  <a:spLocks noChangeArrowheads="1"/>
                </p:cNvSpPr>
                <p:nvPr/>
              </p:nvSpPr>
              <p:spPr bwMode="auto">
                <a:xfrm>
                  <a:off x="5688634" y="3628031"/>
                  <a:ext cx="787019" cy="845244"/>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28" name="Rectangle 11"/>
                <p:cNvSpPr>
                  <a:spLocks noChangeArrowheads="1"/>
                </p:cNvSpPr>
                <p:nvPr/>
              </p:nvSpPr>
              <p:spPr bwMode="auto">
                <a:xfrm>
                  <a:off x="5688634" y="3405575"/>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29" name="Oval 13"/>
                <p:cNvSpPr>
                  <a:spLocks noChangeArrowheads="1"/>
                </p:cNvSpPr>
                <p:nvPr/>
              </p:nvSpPr>
              <p:spPr bwMode="auto">
                <a:xfrm>
                  <a:off x="5688634" y="3260639"/>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30"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grpSp>
          <p:nvGrpSpPr>
            <p:cNvPr id="51" name="Gruppieren 50"/>
            <p:cNvGrpSpPr/>
            <p:nvPr/>
          </p:nvGrpSpPr>
          <p:grpSpPr>
            <a:xfrm>
              <a:off x="6671611" y="2384061"/>
              <a:ext cx="787020" cy="3445239"/>
              <a:chOff x="6671611" y="2384061"/>
              <a:chExt cx="787020" cy="3445239"/>
            </a:xfrm>
          </p:grpSpPr>
          <p:grpSp>
            <p:nvGrpSpPr>
              <p:cNvPr id="33" name="Gruppieren 32"/>
              <p:cNvGrpSpPr/>
              <p:nvPr/>
            </p:nvGrpSpPr>
            <p:grpSpPr>
              <a:xfrm>
                <a:off x="6671612" y="4942486"/>
                <a:ext cx="787019" cy="886814"/>
                <a:chOff x="5688634" y="3952163"/>
                <a:chExt cx="787019" cy="886814"/>
              </a:xfrm>
            </p:grpSpPr>
            <p:sp>
              <p:nvSpPr>
                <p:cNvPr id="49" name="Rectangle 12"/>
                <p:cNvSpPr>
                  <a:spLocks noChangeArrowheads="1"/>
                </p:cNvSpPr>
                <p:nvPr/>
              </p:nvSpPr>
              <p:spPr bwMode="auto">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50"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34" name="Gruppieren 33"/>
              <p:cNvGrpSpPr/>
              <p:nvPr/>
            </p:nvGrpSpPr>
            <p:grpSpPr>
              <a:xfrm>
                <a:off x="6671612" y="4744469"/>
                <a:ext cx="787019" cy="824275"/>
                <a:chOff x="5688634" y="4014702"/>
                <a:chExt cx="787019" cy="824275"/>
              </a:xfrm>
            </p:grpSpPr>
            <p:sp>
              <p:nvSpPr>
                <p:cNvPr id="45" name="Rectangle 12"/>
                <p:cNvSpPr>
                  <a:spLocks noChangeArrowheads="1"/>
                </p:cNvSpPr>
                <p:nvPr/>
              </p:nvSpPr>
              <p:spPr bwMode="auto">
                <a:xfrm>
                  <a:off x="5688634" y="4380396"/>
                  <a:ext cx="787019" cy="92878"/>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6" name="Rectangle 11"/>
                <p:cNvSpPr>
                  <a:spLocks noChangeArrowheads="1"/>
                </p:cNvSpPr>
                <p:nvPr/>
              </p:nvSpPr>
              <p:spPr bwMode="auto">
                <a:xfrm>
                  <a:off x="5688634" y="4159638"/>
                  <a:ext cx="787019" cy="22245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7" name="Oval 13"/>
                <p:cNvSpPr>
                  <a:spLocks noChangeArrowheads="1"/>
                </p:cNvSpPr>
                <p:nvPr/>
              </p:nvSpPr>
              <p:spPr bwMode="auto">
                <a:xfrm>
                  <a:off x="5688634" y="4014702"/>
                  <a:ext cx="787019" cy="293236"/>
                </a:xfrm>
                <a:prstGeom prst="ellipse">
                  <a:avLst/>
                </a:prstGeom>
                <a:solidFill>
                  <a:srgbClr val="3B4A1E"/>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8"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36" name="Gruppieren 35"/>
              <p:cNvGrpSpPr/>
              <p:nvPr/>
            </p:nvGrpSpPr>
            <p:grpSpPr>
              <a:xfrm>
                <a:off x="6671612" y="3103461"/>
                <a:ext cx="787019" cy="1750646"/>
                <a:chOff x="5688634" y="3260639"/>
                <a:chExt cx="787019" cy="1750646"/>
              </a:xfrm>
            </p:grpSpPr>
            <p:sp>
              <p:nvSpPr>
                <p:cNvPr id="37" name="Rectangle 12"/>
                <p:cNvSpPr>
                  <a:spLocks noChangeArrowheads="1"/>
                </p:cNvSpPr>
                <p:nvPr/>
              </p:nvSpPr>
              <p:spPr bwMode="auto">
                <a:xfrm>
                  <a:off x="5688634" y="3628030"/>
                  <a:ext cx="787019" cy="1053785"/>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38" name="Rectangle 11"/>
                <p:cNvSpPr>
                  <a:spLocks noChangeArrowheads="1"/>
                </p:cNvSpPr>
                <p:nvPr/>
              </p:nvSpPr>
              <p:spPr bwMode="auto">
                <a:xfrm>
                  <a:off x="5688634" y="3405575"/>
                  <a:ext cx="787019" cy="222455"/>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39" name="Oval 13"/>
                <p:cNvSpPr>
                  <a:spLocks noChangeArrowheads="1"/>
                </p:cNvSpPr>
                <p:nvPr/>
              </p:nvSpPr>
              <p:spPr bwMode="auto">
                <a:xfrm>
                  <a:off x="5688634" y="3260639"/>
                  <a:ext cx="787019" cy="293236"/>
                </a:xfrm>
                <a:prstGeom prst="ellipse">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0" name="Freeform 14"/>
                <p:cNvSpPr>
                  <a:spLocks/>
                </p:cNvSpPr>
                <p:nvPr/>
              </p:nvSpPr>
              <p:spPr bwMode="auto">
                <a:xfrm>
                  <a:off x="5688634" y="4645583"/>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nvGrpSpPr>
              <p:cNvPr id="35" name="Gruppieren 34"/>
              <p:cNvGrpSpPr/>
              <p:nvPr/>
            </p:nvGrpSpPr>
            <p:grpSpPr>
              <a:xfrm>
                <a:off x="6671611" y="2384061"/>
                <a:ext cx="787019" cy="829038"/>
                <a:chOff x="5688634" y="4009939"/>
                <a:chExt cx="787019" cy="829038"/>
              </a:xfrm>
            </p:grpSpPr>
            <p:sp>
              <p:nvSpPr>
                <p:cNvPr id="41" name="Rectangle 12"/>
                <p:cNvSpPr>
                  <a:spLocks noChangeArrowheads="1"/>
                </p:cNvSpPr>
                <p:nvPr/>
              </p:nvSpPr>
              <p:spPr bwMode="auto">
                <a:xfrm>
                  <a:off x="5688634" y="4314915"/>
                  <a:ext cx="787019" cy="158359"/>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2" name="Rectangle 11"/>
                <p:cNvSpPr>
                  <a:spLocks noChangeArrowheads="1"/>
                </p:cNvSpPr>
                <p:nvPr/>
              </p:nvSpPr>
              <p:spPr bwMode="auto">
                <a:xfrm>
                  <a:off x="5688634" y="4154875"/>
                  <a:ext cx="787019" cy="22245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3" name="Oval 13"/>
                <p:cNvSpPr>
                  <a:spLocks noChangeArrowheads="1"/>
                </p:cNvSpPr>
                <p:nvPr/>
              </p:nvSpPr>
              <p:spPr bwMode="auto">
                <a:xfrm>
                  <a:off x="5688634" y="4009939"/>
                  <a:ext cx="787019" cy="293236"/>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sz="2400" dirty="0"/>
                </a:p>
              </p:txBody>
            </p:sp>
            <p:sp>
              <p:nvSpPr>
                <p:cNvPr id="44" name="Freeform 14"/>
                <p:cNvSpPr>
                  <a:spLocks/>
                </p:cNvSpPr>
                <p:nvPr/>
              </p:nvSpPr>
              <p:spPr bwMode="auto">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2400" dirty="0"/>
                </a:p>
              </p:txBody>
            </p:sp>
          </p:grpSp>
        </p:grpSp>
      </p:grpSp>
      <p:sp>
        <p:nvSpPr>
          <p:cNvPr id="53" name="Titel 52"/>
          <p:cNvSpPr>
            <a:spLocks noGrp="1"/>
          </p:cNvSpPr>
          <p:nvPr>
            <p:ph type="title"/>
          </p:nvPr>
        </p:nvSpPr>
        <p:spPr/>
        <p:txBody>
          <a:bodyPr/>
          <a:lstStyle/>
          <a:p>
            <a:r>
              <a:rPr lang="en-US" dirty="0" smtClean="0"/>
              <a:t>Infographics – Diagrams</a:t>
            </a:r>
            <a:endParaRPr lang="en-US" dirty="0"/>
          </a:p>
        </p:txBody>
      </p:sp>
      <p:cxnSp>
        <p:nvCxnSpPr>
          <p:cNvPr id="55" name="Gerade Verbindung 54"/>
          <p:cNvCxnSpPr/>
          <p:nvPr/>
        </p:nvCxnSpPr>
        <p:spPr>
          <a:xfrm flipH="1">
            <a:off x="6700255" y="2238246"/>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58" name="Gerade Verbindung 57"/>
          <p:cNvCxnSpPr/>
          <p:nvPr/>
        </p:nvCxnSpPr>
        <p:spPr>
          <a:xfrm flipH="1">
            <a:off x="6700255" y="3597901"/>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59" name="Gerade Verbindung 58"/>
          <p:cNvCxnSpPr/>
          <p:nvPr/>
        </p:nvCxnSpPr>
        <p:spPr>
          <a:xfrm flipH="1">
            <a:off x="6700255" y="5150476"/>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60" name="Gerade Verbindung 59"/>
          <p:cNvCxnSpPr/>
          <p:nvPr/>
        </p:nvCxnSpPr>
        <p:spPr>
          <a:xfrm>
            <a:off x="4229100" y="4017001"/>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61" name="Gerade Verbindung 60"/>
          <p:cNvCxnSpPr/>
          <p:nvPr/>
        </p:nvCxnSpPr>
        <p:spPr>
          <a:xfrm>
            <a:off x="4229100" y="4995800"/>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62" name="Gerade Verbindung 61"/>
          <p:cNvCxnSpPr/>
          <p:nvPr/>
        </p:nvCxnSpPr>
        <p:spPr>
          <a:xfrm>
            <a:off x="4229100" y="2707299"/>
            <a:ext cx="126264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66" name="Ellipse 65"/>
          <p:cNvSpPr/>
          <p:nvPr/>
        </p:nvSpPr>
        <p:spPr>
          <a:xfrm>
            <a:off x="7952791" y="1855583"/>
            <a:ext cx="775878" cy="7758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latin typeface="Bebas Neue" panose="020B0506020202020201" pitchFamily="34" charset="0"/>
              </a:rPr>
              <a:t>15%</a:t>
            </a:r>
          </a:p>
        </p:txBody>
      </p:sp>
      <p:sp>
        <p:nvSpPr>
          <p:cNvPr id="65" name="Rechteck 64"/>
          <p:cNvSpPr/>
          <p:nvPr/>
        </p:nvSpPr>
        <p:spPr>
          <a:xfrm>
            <a:off x="8728670" y="1805956"/>
            <a:ext cx="2931518"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0" bIns="0" rtlCol="0" anchor="ctr" anchorCtr="0"/>
          <a:lstStyle/>
          <a:p>
            <a:pP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sp>
        <p:nvSpPr>
          <p:cNvPr id="70" name="Rechteck 69"/>
          <p:cNvSpPr/>
          <p:nvPr/>
        </p:nvSpPr>
        <p:spPr>
          <a:xfrm>
            <a:off x="8728670" y="3160336"/>
            <a:ext cx="2931517"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0" bIns="0" rtlCol="0" anchor="ctr" anchorCtr="0"/>
          <a:lstStyle/>
          <a:p>
            <a:pP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sp>
        <p:nvSpPr>
          <p:cNvPr id="75" name="Rechteck 74"/>
          <p:cNvSpPr/>
          <p:nvPr/>
        </p:nvSpPr>
        <p:spPr>
          <a:xfrm>
            <a:off x="8728670" y="4720977"/>
            <a:ext cx="2931518"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0" bIns="0" rtlCol="0" anchor="ctr" anchorCtr="0"/>
          <a:lstStyle/>
          <a:p>
            <a:pP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sp>
        <p:nvSpPr>
          <p:cNvPr id="81" name="Rechteck 80"/>
          <p:cNvSpPr/>
          <p:nvPr/>
        </p:nvSpPr>
        <p:spPr>
          <a:xfrm>
            <a:off x="540000" y="4569035"/>
            <a:ext cx="2913222"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sp>
        <p:nvSpPr>
          <p:cNvPr id="87" name="Rechteck 86"/>
          <p:cNvSpPr/>
          <p:nvPr/>
        </p:nvSpPr>
        <p:spPr>
          <a:xfrm>
            <a:off x="540000" y="3588376"/>
            <a:ext cx="2913222"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sp>
        <p:nvSpPr>
          <p:cNvPr id="91" name="Rechteck 90"/>
          <p:cNvSpPr/>
          <p:nvPr/>
        </p:nvSpPr>
        <p:spPr>
          <a:xfrm>
            <a:off x="540000" y="2269734"/>
            <a:ext cx="2913222"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sp>
        <p:nvSpPr>
          <p:cNvPr id="92" name="Ellipse 91"/>
          <p:cNvSpPr/>
          <p:nvPr/>
        </p:nvSpPr>
        <p:spPr>
          <a:xfrm>
            <a:off x="7952791" y="3200438"/>
            <a:ext cx="775878" cy="775876"/>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latin typeface="Bebas Neue" panose="020B0506020202020201" pitchFamily="34" charset="0"/>
              </a:rPr>
              <a:t>70%</a:t>
            </a:r>
          </a:p>
        </p:txBody>
      </p:sp>
      <p:sp>
        <p:nvSpPr>
          <p:cNvPr id="93" name="Ellipse 92"/>
          <p:cNvSpPr/>
          <p:nvPr/>
        </p:nvSpPr>
        <p:spPr>
          <a:xfrm>
            <a:off x="7952791" y="4770604"/>
            <a:ext cx="775878" cy="775876"/>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latin typeface="Bebas Neue" panose="020B0506020202020201" pitchFamily="34" charset="0"/>
              </a:rPr>
              <a:t>15%</a:t>
            </a:r>
          </a:p>
        </p:txBody>
      </p:sp>
      <p:sp>
        <p:nvSpPr>
          <p:cNvPr id="94" name="Ellipse 93"/>
          <p:cNvSpPr/>
          <p:nvPr/>
        </p:nvSpPr>
        <p:spPr>
          <a:xfrm>
            <a:off x="3453222" y="4600305"/>
            <a:ext cx="775878" cy="775876"/>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latin typeface="Bebas Neue" panose="020B0506020202020201" pitchFamily="34" charset="0"/>
              </a:rPr>
              <a:t>25%</a:t>
            </a:r>
          </a:p>
        </p:txBody>
      </p:sp>
      <p:sp>
        <p:nvSpPr>
          <p:cNvPr id="95" name="Ellipse 94"/>
          <p:cNvSpPr/>
          <p:nvPr/>
        </p:nvSpPr>
        <p:spPr>
          <a:xfrm>
            <a:off x="3453222" y="3629063"/>
            <a:ext cx="775878" cy="77587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latin typeface="Bebas Neue" panose="020B0506020202020201" pitchFamily="34" charset="0"/>
              </a:rPr>
              <a:t>15%</a:t>
            </a:r>
          </a:p>
        </p:txBody>
      </p:sp>
      <p:sp>
        <p:nvSpPr>
          <p:cNvPr id="96" name="Ellipse 95"/>
          <p:cNvSpPr/>
          <p:nvPr/>
        </p:nvSpPr>
        <p:spPr>
          <a:xfrm>
            <a:off x="3453222" y="2319361"/>
            <a:ext cx="775878" cy="77587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2400" dirty="0" smtClean="0">
                <a:latin typeface="Bebas Neue" panose="020B0506020202020201" pitchFamily="34" charset="0"/>
              </a:rPr>
              <a:t>60%</a:t>
            </a:r>
          </a:p>
        </p:txBody>
      </p:sp>
    </p:spTree>
    <p:extLst>
      <p:ext uri="{BB962C8B-B14F-4D97-AF65-F5344CB8AC3E}">
        <p14:creationId xmlns:p14="http://schemas.microsoft.com/office/powerpoint/2010/main" val="2198763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hteck 42"/>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65" name="Gruppieren 64"/>
          <p:cNvGrpSpPr/>
          <p:nvPr/>
        </p:nvGrpSpPr>
        <p:grpSpPr bwMode="gray">
          <a:xfrm>
            <a:off x="4469338" y="3006871"/>
            <a:ext cx="975148" cy="2822429"/>
            <a:chOff x="6212680" y="3006871"/>
            <a:chExt cx="975148" cy="2822429"/>
          </a:xfrm>
        </p:grpSpPr>
        <p:grpSp>
          <p:nvGrpSpPr>
            <p:cNvPr id="67" name="Gruppieren 66"/>
            <p:cNvGrpSpPr/>
            <p:nvPr/>
          </p:nvGrpSpPr>
          <p:grpSpPr bwMode="gray">
            <a:xfrm>
              <a:off x="6212680" y="4730502"/>
              <a:ext cx="975148" cy="1098798"/>
              <a:chOff x="5688634" y="3952163"/>
              <a:chExt cx="787019" cy="886814"/>
            </a:xfrm>
          </p:grpSpPr>
          <p:sp>
            <p:nvSpPr>
              <p:cNvPr id="73"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4"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68" name="Gruppieren 67"/>
            <p:cNvGrpSpPr/>
            <p:nvPr/>
          </p:nvGrpSpPr>
          <p:grpSpPr bwMode="gray">
            <a:xfrm>
              <a:off x="6212680" y="3006871"/>
              <a:ext cx="975148" cy="2499589"/>
              <a:chOff x="5688634" y="2821616"/>
              <a:chExt cx="787019" cy="2017361"/>
            </a:xfrm>
          </p:grpSpPr>
          <p:sp>
            <p:nvSpPr>
              <p:cNvPr id="69" name="Rectangle 12"/>
              <p:cNvSpPr>
                <a:spLocks noChangeArrowheads="1"/>
              </p:cNvSpPr>
              <p:nvPr/>
            </p:nvSpPr>
            <p:spPr bwMode="gray">
              <a:xfrm>
                <a:off x="5688634" y="3189006"/>
                <a:ext cx="787019" cy="1284267"/>
              </a:xfrm>
              <a:prstGeom prst="rect">
                <a:avLst/>
              </a:pr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0" name="Rectangle 11"/>
              <p:cNvSpPr>
                <a:spLocks noChangeArrowheads="1"/>
              </p:cNvSpPr>
              <p:nvPr/>
            </p:nvSpPr>
            <p:spPr bwMode="gray">
              <a:xfrm>
                <a:off x="5688634" y="2966552"/>
                <a:ext cx="787019" cy="222455"/>
              </a:xfrm>
              <a:prstGeom prst="rect">
                <a:avLst/>
              </a:pr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1" name="Oval 13"/>
              <p:cNvSpPr>
                <a:spLocks noChangeArrowheads="1"/>
              </p:cNvSpPr>
              <p:nvPr/>
            </p:nvSpPr>
            <p:spPr bwMode="gray">
              <a:xfrm>
                <a:off x="5688634" y="2821616"/>
                <a:ext cx="787019" cy="293236"/>
              </a:xfrm>
              <a:prstGeom prst="ellipse">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2"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66" name="Rechteck 65"/>
          <p:cNvSpPr/>
          <p:nvPr/>
        </p:nvSpPr>
        <p:spPr bwMode="gray">
          <a:xfrm>
            <a:off x="4469338" y="3841728"/>
            <a:ext cx="975148" cy="16647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0" tIns="0" rIns="0" bIns="324000" rtlCol="0" anchor="ctr" anchorCtr="0"/>
          <a:lstStyle/>
          <a:p>
            <a:pPr>
              <a:lnSpc>
                <a:spcPct val="90000"/>
              </a:lnSpc>
              <a:spcAft>
                <a:spcPts val="1000"/>
              </a:spcAft>
            </a:pPr>
            <a:r>
              <a:rPr lang="en-US" sz="2000" dirty="0" smtClean="0">
                <a:solidFill>
                  <a:schemeClr val="bg1"/>
                </a:solidFill>
                <a:latin typeface="Bebas Neue" panose="020B0506020202020201" pitchFamily="34" charset="0"/>
              </a:rPr>
              <a:t>Placeholder</a:t>
            </a:r>
            <a:endParaRPr lang="en-US" dirty="0">
              <a:solidFill>
                <a:schemeClr val="bg1"/>
              </a:solidFill>
              <a:latin typeface="Bebas Neue" panose="020B0506020202020201" pitchFamily="34" charset="0"/>
            </a:endParaRPr>
          </a:p>
        </p:txBody>
      </p:sp>
      <p:grpSp>
        <p:nvGrpSpPr>
          <p:cNvPr id="76" name="Gruppieren 75"/>
          <p:cNvGrpSpPr/>
          <p:nvPr/>
        </p:nvGrpSpPr>
        <p:grpSpPr bwMode="gray">
          <a:xfrm>
            <a:off x="5612338" y="2343930"/>
            <a:ext cx="975148" cy="3485370"/>
            <a:chOff x="6212680" y="2343930"/>
            <a:chExt cx="975148" cy="3485370"/>
          </a:xfrm>
        </p:grpSpPr>
        <p:grpSp>
          <p:nvGrpSpPr>
            <p:cNvPr id="78" name="Gruppieren 77"/>
            <p:cNvGrpSpPr/>
            <p:nvPr/>
          </p:nvGrpSpPr>
          <p:grpSpPr bwMode="gray">
            <a:xfrm>
              <a:off x="6212680" y="4730502"/>
              <a:ext cx="975148" cy="1098798"/>
              <a:chOff x="5688634" y="3952163"/>
              <a:chExt cx="787019" cy="886814"/>
            </a:xfrm>
          </p:grpSpPr>
          <p:sp>
            <p:nvSpPr>
              <p:cNvPr id="84"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85"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grpSp>
        <p:grpSp>
          <p:nvGrpSpPr>
            <p:cNvPr id="79" name="Gruppieren 78"/>
            <p:cNvGrpSpPr/>
            <p:nvPr/>
          </p:nvGrpSpPr>
          <p:grpSpPr bwMode="gray">
            <a:xfrm>
              <a:off x="6212680" y="2343930"/>
              <a:ext cx="975148" cy="3162529"/>
              <a:chOff x="5688634" y="2286572"/>
              <a:chExt cx="787019" cy="2552405"/>
            </a:xfrm>
          </p:grpSpPr>
          <p:sp>
            <p:nvSpPr>
              <p:cNvPr id="80" name="Rectangle 12"/>
              <p:cNvSpPr>
                <a:spLocks noChangeArrowheads="1"/>
              </p:cNvSpPr>
              <p:nvPr/>
            </p:nvSpPr>
            <p:spPr bwMode="gray">
              <a:xfrm>
                <a:off x="5688634" y="2653964"/>
                <a:ext cx="787019" cy="1819309"/>
              </a:xfrm>
              <a:prstGeom prst="rect">
                <a:avLst/>
              </a:pr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81" name="Rectangle 11"/>
              <p:cNvSpPr>
                <a:spLocks noChangeArrowheads="1"/>
              </p:cNvSpPr>
              <p:nvPr/>
            </p:nvSpPr>
            <p:spPr bwMode="gray">
              <a:xfrm>
                <a:off x="5688634" y="2431509"/>
                <a:ext cx="787019" cy="222455"/>
              </a:xfrm>
              <a:prstGeom prst="rect">
                <a:avLst/>
              </a:pr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82" name="Oval 13"/>
              <p:cNvSpPr>
                <a:spLocks noChangeArrowheads="1"/>
              </p:cNvSpPr>
              <p:nvPr/>
            </p:nvSpPr>
            <p:spPr bwMode="gray">
              <a:xfrm>
                <a:off x="5688634" y="2286572"/>
                <a:ext cx="787019" cy="293236"/>
              </a:xfrm>
              <a:prstGeom prst="ellipse">
                <a:avLst/>
              </a:prstGeom>
              <a:solidFill>
                <a:schemeClr val="accent3">
                  <a:lumMod val="7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83"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grpSp>
      </p:grpSp>
      <p:grpSp>
        <p:nvGrpSpPr>
          <p:cNvPr id="98" name="Gruppieren 97"/>
          <p:cNvGrpSpPr/>
          <p:nvPr/>
        </p:nvGrpSpPr>
        <p:grpSpPr bwMode="gray">
          <a:xfrm>
            <a:off x="6755338" y="3386518"/>
            <a:ext cx="975148" cy="2442782"/>
            <a:chOff x="6212680" y="3386518"/>
            <a:chExt cx="975148" cy="2442782"/>
          </a:xfrm>
        </p:grpSpPr>
        <p:grpSp>
          <p:nvGrpSpPr>
            <p:cNvPr id="100" name="Gruppieren 99"/>
            <p:cNvGrpSpPr/>
            <p:nvPr/>
          </p:nvGrpSpPr>
          <p:grpSpPr bwMode="gray">
            <a:xfrm>
              <a:off x="6212680" y="4730502"/>
              <a:ext cx="975148" cy="1098798"/>
              <a:chOff x="5688634" y="3952163"/>
              <a:chExt cx="787019" cy="886814"/>
            </a:xfrm>
          </p:grpSpPr>
          <p:sp>
            <p:nvSpPr>
              <p:cNvPr id="106"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07"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101" name="Gruppieren 100"/>
            <p:cNvGrpSpPr/>
            <p:nvPr/>
          </p:nvGrpSpPr>
          <p:grpSpPr bwMode="gray">
            <a:xfrm>
              <a:off x="6212680" y="3386518"/>
              <a:ext cx="975148" cy="2119941"/>
              <a:chOff x="5688634" y="3128021"/>
              <a:chExt cx="787019" cy="1710956"/>
            </a:xfrm>
          </p:grpSpPr>
          <p:sp>
            <p:nvSpPr>
              <p:cNvPr id="102" name="Rectangle 12"/>
              <p:cNvSpPr>
                <a:spLocks noChangeArrowheads="1"/>
              </p:cNvSpPr>
              <p:nvPr/>
            </p:nvSpPr>
            <p:spPr bwMode="gray">
              <a:xfrm>
                <a:off x="5688634" y="3274639"/>
                <a:ext cx="787019" cy="1284267"/>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03" name="Rectangle 11"/>
              <p:cNvSpPr>
                <a:spLocks noChangeArrowheads="1"/>
              </p:cNvSpPr>
              <p:nvPr/>
            </p:nvSpPr>
            <p:spPr bwMode="gray">
              <a:xfrm>
                <a:off x="5688634" y="3272957"/>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04" name="Oval 13"/>
              <p:cNvSpPr>
                <a:spLocks noChangeArrowheads="1"/>
              </p:cNvSpPr>
              <p:nvPr/>
            </p:nvSpPr>
            <p:spPr bwMode="gray">
              <a:xfrm>
                <a:off x="5688634" y="3128021"/>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05"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sp>
        <p:nvSpPr>
          <p:cNvPr id="108" name="Rechteck 107"/>
          <p:cNvSpPr/>
          <p:nvPr/>
        </p:nvSpPr>
        <p:spPr bwMode="gray">
          <a:xfrm>
            <a:off x="5608426" y="3370202"/>
            <a:ext cx="975148" cy="21362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0" tIns="0" rIns="0" bIns="324000" rtlCol="0" anchor="ctr" anchorCtr="0"/>
          <a:lstStyle/>
          <a:p>
            <a:pPr>
              <a:lnSpc>
                <a:spcPct val="90000"/>
              </a:lnSpc>
              <a:spcAft>
                <a:spcPts val="1000"/>
              </a:spcAft>
            </a:pPr>
            <a:r>
              <a:rPr lang="en-US" sz="2000" dirty="0" smtClean="0">
                <a:solidFill>
                  <a:schemeClr val="bg1"/>
                </a:solidFill>
                <a:latin typeface="Bebas Neue" panose="020B0506020202020201" pitchFamily="34" charset="0"/>
              </a:rPr>
              <a:t>Placeholder</a:t>
            </a:r>
            <a:endParaRPr lang="en-US" dirty="0">
              <a:solidFill>
                <a:schemeClr val="bg1"/>
              </a:solidFill>
              <a:latin typeface="Bebas Neue" panose="020B0506020202020201" pitchFamily="34" charset="0"/>
            </a:endParaRPr>
          </a:p>
        </p:txBody>
      </p:sp>
      <p:sp>
        <p:nvSpPr>
          <p:cNvPr id="109" name="Rechteck 108"/>
          <p:cNvSpPr/>
          <p:nvPr/>
        </p:nvSpPr>
        <p:spPr bwMode="gray">
          <a:xfrm>
            <a:off x="6755338" y="3370202"/>
            <a:ext cx="975148" cy="21362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0" tIns="0" rIns="0" bIns="324000" rtlCol="0" anchor="ctr" anchorCtr="0"/>
          <a:lstStyle/>
          <a:p>
            <a:pPr>
              <a:lnSpc>
                <a:spcPct val="90000"/>
              </a:lnSpc>
              <a:spcAft>
                <a:spcPts val="1000"/>
              </a:spcAft>
            </a:pPr>
            <a:r>
              <a:rPr lang="en-US" sz="2000" dirty="0" smtClean="0">
                <a:solidFill>
                  <a:schemeClr val="bg1"/>
                </a:solidFill>
                <a:latin typeface="Bebas Neue" panose="020B0506020202020201" pitchFamily="34" charset="0"/>
              </a:rPr>
              <a:t>Placeholder</a:t>
            </a:r>
            <a:endParaRPr lang="en-US" dirty="0">
              <a:solidFill>
                <a:schemeClr val="bg1"/>
              </a:solidFill>
              <a:latin typeface="Bebas Neue" panose="020B0506020202020201" pitchFamily="34" charset="0"/>
            </a:endParaRPr>
          </a:p>
        </p:txBody>
      </p:sp>
      <p:sp>
        <p:nvSpPr>
          <p:cNvPr id="115" name="Freihandform 114"/>
          <p:cNvSpPr/>
          <p:nvPr/>
        </p:nvSpPr>
        <p:spPr bwMode="gray">
          <a:xfrm flipH="1">
            <a:off x="3821257" y="2306597"/>
            <a:ext cx="1135654" cy="879855"/>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16" name="Rechteck 115"/>
          <p:cNvSpPr/>
          <p:nvPr/>
        </p:nvSpPr>
        <p:spPr bwMode="gray">
          <a:xfrm>
            <a:off x="540000" y="1778001"/>
            <a:ext cx="219367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17" name="Rechteck 116"/>
          <p:cNvSpPr/>
          <p:nvPr/>
        </p:nvSpPr>
        <p:spPr bwMode="gray">
          <a:xfrm>
            <a:off x="2733674" y="1778001"/>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6">
                    <a:lumMod val="60000"/>
                    <a:lumOff val="40000"/>
                  </a:schemeClr>
                </a:solidFill>
                <a:latin typeface="Bebas Neue" panose="020B0506020202020201" pitchFamily="34" charset="0"/>
              </a:rPr>
              <a:t>69%</a:t>
            </a:r>
            <a:endParaRPr lang="en-US" sz="4800" dirty="0">
              <a:solidFill>
                <a:schemeClr val="accent6">
                  <a:lumMod val="60000"/>
                  <a:lumOff val="40000"/>
                </a:schemeClr>
              </a:solidFill>
              <a:latin typeface="Bebas Neue" panose="020B0506020202020201" pitchFamily="34" charset="0"/>
            </a:endParaRPr>
          </a:p>
        </p:txBody>
      </p:sp>
      <p:sp>
        <p:nvSpPr>
          <p:cNvPr id="123" name="Freihandform 122"/>
          <p:cNvSpPr/>
          <p:nvPr/>
        </p:nvSpPr>
        <p:spPr bwMode="gray">
          <a:xfrm>
            <a:off x="7242912" y="3324266"/>
            <a:ext cx="1143706" cy="217065"/>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24" name="Rechteck 123"/>
          <p:cNvSpPr/>
          <p:nvPr/>
        </p:nvSpPr>
        <p:spPr bwMode="gray">
          <a:xfrm>
            <a:off x="9474200" y="2810415"/>
            <a:ext cx="218598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25" name="Rechteck 124"/>
          <p:cNvSpPr/>
          <p:nvPr/>
        </p:nvSpPr>
        <p:spPr bwMode="gray">
          <a:xfrm>
            <a:off x="8386618" y="2810415"/>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6"/>
                </a:solidFill>
                <a:latin typeface="Bebas Neue" panose="020B0506020202020201" pitchFamily="34" charset="0"/>
              </a:rPr>
              <a:t>53%</a:t>
            </a:r>
            <a:endParaRPr lang="en-US" sz="4800" dirty="0">
              <a:solidFill>
                <a:schemeClr val="accent6"/>
              </a:solidFill>
              <a:latin typeface="Bebas Neue" panose="020B0506020202020201" pitchFamily="34" charset="0"/>
            </a:endParaRPr>
          </a:p>
        </p:txBody>
      </p:sp>
      <p:sp>
        <p:nvSpPr>
          <p:cNvPr id="126" name="Rechteck 125"/>
          <p:cNvSpPr/>
          <p:nvPr/>
        </p:nvSpPr>
        <p:spPr bwMode="gray">
          <a:xfrm>
            <a:off x="540000" y="3541332"/>
            <a:ext cx="3929338" cy="22641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nSpc>
                <a:spcPct val="80000"/>
              </a:lnSpc>
              <a:spcAft>
                <a:spcPts val="1000"/>
              </a:spcAft>
            </a:pPr>
            <a:r>
              <a:rPr lang="en-US" sz="3600" dirty="0" smtClean="0">
                <a:solidFill>
                  <a:schemeClr val="bg1"/>
                </a:solidFill>
                <a:latin typeface="Bebas Neue" panose="020B0506020202020201" pitchFamily="34" charset="0"/>
              </a:rPr>
              <a:t>DESCRIPTION TEXT</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This text can be </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replaced with your </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own text. </a:t>
            </a:r>
            <a:endParaRPr lang="en-US" sz="3600" dirty="0">
              <a:solidFill>
                <a:schemeClr val="bg1"/>
              </a:solidFill>
              <a:latin typeface="Bebas Neue" panose="020B0506020202020201" pitchFamily="34" charset="0"/>
            </a:endParaRPr>
          </a:p>
        </p:txBody>
      </p:sp>
      <p:sp>
        <p:nvSpPr>
          <p:cNvPr id="134" name="Freihandform 133"/>
          <p:cNvSpPr/>
          <p:nvPr/>
        </p:nvSpPr>
        <p:spPr bwMode="gray">
          <a:xfrm>
            <a:off x="6096000" y="2058902"/>
            <a:ext cx="2290618" cy="434131"/>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35" name="Rechteck 134"/>
          <p:cNvSpPr/>
          <p:nvPr/>
        </p:nvSpPr>
        <p:spPr bwMode="gray">
          <a:xfrm>
            <a:off x="9474200" y="1534869"/>
            <a:ext cx="2175399"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36" name="Rechteck 135"/>
          <p:cNvSpPr/>
          <p:nvPr/>
        </p:nvSpPr>
        <p:spPr bwMode="gray">
          <a:xfrm>
            <a:off x="8386618" y="1534869"/>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3"/>
                </a:solidFill>
                <a:latin typeface="Bebas Neue" panose="020B0506020202020201" pitchFamily="34" charset="0"/>
              </a:rPr>
              <a:t>81%</a:t>
            </a:r>
            <a:endParaRPr lang="en-US" sz="4800" dirty="0">
              <a:solidFill>
                <a:schemeClr val="accent3"/>
              </a:solidFill>
              <a:latin typeface="Bebas Neue" panose="020B0506020202020201" pitchFamily="34" charset="0"/>
            </a:endParaRPr>
          </a:p>
        </p:txBody>
      </p:sp>
    </p:spTree>
    <p:extLst>
      <p:ext uri="{BB962C8B-B14F-4D97-AF65-F5344CB8AC3E}">
        <p14:creationId xmlns:p14="http://schemas.microsoft.com/office/powerpoint/2010/main" val="2708868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cxnSp>
        <p:nvCxnSpPr>
          <p:cNvPr id="5" name="Gerade Verbindung 4"/>
          <p:cNvCxnSpPr/>
          <p:nvPr/>
        </p:nvCxnSpPr>
        <p:spPr>
          <a:xfrm>
            <a:off x="590550" y="4398711"/>
            <a:ext cx="11007725"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aphicFrame>
        <p:nvGraphicFramePr>
          <p:cNvPr id="9" name="Diagramm 8"/>
          <p:cNvGraphicFramePr/>
          <p:nvPr>
            <p:extLst>
              <p:ext uri="{D42A27DB-BD31-4B8C-83A1-F6EECF244321}">
                <p14:modId xmlns:p14="http://schemas.microsoft.com/office/powerpoint/2010/main" val="3159735334"/>
              </p:ext>
            </p:extLst>
          </p:nvPr>
        </p:nvGraphicFramePr>
        <p:xfrm>
          <a:off x="405442" y="1512000"/>
          <a:ext cx="11395494" cy="3145726"/>
        </p:xfrm>
        <a:graphic>
          <a:graphicData uri="http://schemas.openxmlformats.org/drawingml/2006/chart">
            <c:chart xmlns:c="http://schemas.openxmlformats.org/drawingml/2006/chart" xmlns:r="http://schemas.openxmlformats.org/officeDocument/2006/relationships" r:id="rId2"/>
          </a:graphicData>
        </a:graphic>
      </p:graphicFrame>
      <p:sp>
        <p:nvSpPr>
          <p:cNvPr id="13" name="Freeform 6"/>
          <p:cNvSpPr>
            <a:spLocks/>
          </p:cNvSpPr>
          <p:nvPr/>
        </p:nvSpPr>
        <p:spPr bwMode="auto">
          <a:xfrm>
            <a:off x="6361392" y="2486276"/>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tx2"/>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2.000€</a:t>
            </a:r>
            <a:endParaRPr lang="en-US" sz="1600" dirty="0"/>
          </a:p>
        </p:txBody>
      </p:sp>
      <p:sp>
        <p:nvSpPr>
          <p:cNvPr id="15" name="Freeform 6"/>
          <p:cNvSpPr>
            <a:spLocks/>
          </p:cNvSpPr>
          <p:nvPr/>
        </p:nvSpPr>
        <p:spPr bwMode="auto">
          <a:xfrm>
            <a:off x="9858958" y="1164605"/>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accent6"/>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18.000€</a:t>
            </a:r>
            <a:endParaRPr lang="en-US" sz="1600" dirty="0"/>
          </a:p>
        </p:txBody>
      </p:sp>
      <p:sp>
        <p:nvSpPr>
          <p:cNvPr id="19" name="Freeform 6"/>
          <p:cNvSpPr>
            <a:spLocks/>
          </p:cNvSpPr>
          <p:nvPr/>
        </p:nvSpPr>
        <p:spPr bwMode="auto">
          <a:xfrm>
            <a:off x="1545538" y="1872534"/>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lumMod val="75000"/>
            </a:schemeClr>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1600" dirty="0" smtClean="0">
                <a:solidFill>
                  <a:schemeClr val="bg1"/>
                </a:solidFill>
                <a:latin typeface="Bebas Neue" panose="020B0506020202020201" pitchFamily="34" charset="0"/>
              </a:rPr>
              <a:t>10.000€</a:t>
            </a:r>
            <a:endParaRPr lang="en-US" sz="1600" dirty="0"/>
          </a:p>
        </p:txBody>
      </p:sp>
      <p:cxnSp>
        <p:nvCxnSpPr>
          <p:cNvPr id="12" name="Gerade Verbindung 11"/>
          <p:cNvCxnSpPr/>
          <p:nvPr/>
        </p:nvCxnSpPr>
        <p:spPr>
          <a:xfrm>
            <a:off x="590550" y="4398711"/>
            <a:ext cx="11007725"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Gerade Verbindung 16"/>
          <p:cNvCxnSpPr/>
          <p:nvPr/>
        </p:nvCxnSpPr>
        <p:spPr>
          <a:xfrm>
            <a:off x="6095206" y="4842656"/>
            <a:ext cx="0" cy="962832"/>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3" name="Gerade Verbindung 22"/>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Inhaltsplatzhalter 19"/>
          <p:cNvSpPr txBox="1">
            <a:spLocks/>
          </p:cNvSpPr>
          <p:nvPr/>
        </p:nvSpPr>
        <p:spPr>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2000" dirty="0" smtClean="0">
                <a:solidFill>
                  <a:schemeClr val="accent1"/>
                </a:solidFill>
                <a:latin typeface="Bebas Neue" panose="020B0506020202020201" pitchFamily="34" charset="0"/>
              </a:rPr>
              <a:t>If you don’t want to use the style and size of the fonts as used in this placeholder it is possible to replace it by selecting different options.</a:t>
            </a:r>
            <a:endParaRPr lang="en-US" sz="2000" dirty="0">
              <a:solidFill>
                <a:schemeClr val="accent1"/>
              </a:solidFill>
              <a:latin typeface="Bebas Neue" panose="020B0506020202020201" pitchFamily="34" charset="0"/>
            </a:endParaRPr>
          </a:p>
        </p:txBody>
      </p:sp>
      <p:sp>
        <p:nvSpPr>
          <p:cNvPr id="20" name="Inhaltsplatzhalter 19"/>
          <p:cNvSpPr txBox="1">
            <a:spLocks/>
          </p:cNvSpPr>
          <p:nvPr/>
        </p:nvSpPr>
        <p:spPr>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t>If you don’t want to use the style and size of the fonts as used in this placeholder it is possible to replace it by selecting different options. </a:t>
            </a:r>
            <a:endParaRPr lang="en-US" sz="1800" dirty="0"/>
          </a:p>
        </p:txBody>
      </p:sp>
      <p:grpSp>
        <p:nvGrpSpPr>
          <p:cNvPr id="16"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21" name="Rechteck 20"/>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2" name="Gruppieren 21"/>
            <p:cNvGrpSpPr/>
            <p:nvPr/>
          </p:nvGrpSpPr>
          <p:grpSpPr bwMode="gray">
            <a:xfrm>
              <a:off x="9144000" y="569121"/>
              <a:ext cx="297657" cy="962022"/>
              <a:chOff x="9144000" y="569121"/>
              <a:chExt cx="297657" cy="962022"/>
            </a:xfrm>
          </p:grpSpPr>
          <p:cxnSp>
            <p:nvCxnSpPr>
              <p:cNvPr id="24"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5"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6"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24642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hteck 84"/>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pPr>
              <a:spcAft>
                <a:spcPts val="1000"/>
              </a:spcAft>
            </a:pPr>
            <a:r>
              <a:rPr lang="en-US" dirty="0" smtClean="0"/>
              <a:t>Infographics – Diagrams</a:t>
            </a:r>
            <a:endParaRPr lang="en-US" dirty="0">
              <a:solidFill>
                <a:schemeClr val="bg1"/>
              </a:solidFill>
            </a:endParaRPr>
          </a:p>
        </p:txBody>
      </p:sp>
      <p:grpSp>
        <p:nvGrpSpPr>
          <p:cNvPr id="20" name="Gruppieren 19"/>
          <p:cNvGrpSpPr/>
          <p:nvPr/>
        </p:nvGrpSpPr>
        <p:grpSpPr bwMode="gray">
          <a:xfrm>
            <a:off x="4822500" y="2553752"/>
            <a:ext cx="975148" cy="2822429"/>
            <a:chOff x="6212680" y="3006871"/>
            <a:chExt cx="975148" cy="2822429"/>
          </a:xfrm>
        </p:grpSpPr>
        <p:grpSp>
          <p:nvGrpSpPr>
            <p:cNvPr id="21" name="Gruppieren 20"/>
            <p:cNvGrpSpPr/>
            <p:nvPr/>
          </p:nvGrpSpPr>
          <p:grpSpPr bwMode="gray">
            <a:xfrm>
              <a:off x="6212680" y="4730502"/>
              <a:ext cx="975148" cy="1098798"/>
              <a:chOff x="5688634" y="3952163"/>
              <a:chExt cx="787019" cy="886814"/>
            </a:xfrm>
          </p:grpSpPr>
          <p:sp>
            <p:nvSpPr>
              <p:cNvPr id="27"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8"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22" name="Gruppieren 21"/>
            <p:cNvGrpSpPr/>
            <p:nvPr/>
          </p:nvGrpSpPr>
          <p:grpSpPr bwMode="gray">
            <a:xfrm>
              <a:off x="6212680" y="3006871"/>
              <a:ext cx="975148" cy="2499589"/>
              <a:chOff x="5688634" y="2821616"/>
              <a:chExt cx="787019" cy="2017361"/>
            </a:xfrm>
          </p:grpSpPr>
          <p:sp>
            <p:nvSpPr>
              <p:cNvPr id="23" name="Rectangle 12"/>
              <p:cNvSpPr>
                <a:spLocks noChangeArrowheads="1"/>
              </p:cNvSpPr>
              <p:nvPr/>
            </p:nvSpPr>
            <p:spPr bwMode="gray">
              <a:xfrm>
                <a:off x="5688634" y="3189006"/>
                <a:ext cx="787019" cy="1284267"/>
              </a:xfrm>
              <a:prstGeom prst="rect">
                <a:avLst/>
              </a:pr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4" name="Rectangle 11"/>
              <p:cNvSpPr>
                <a:spLocks noChangeArrowheads="1"/>
              </p:cNvSpPr>
              <p:nvPr/>
            </p:nvSpPr>
            <p:spPr bwMode="gray">
              <a:xfrm>
                <a:off x="5688634" y="2966552"/>
                <a:ext cx="787019" cy="222455"/>
              </a:xfrm>
              <a:prstGeom prst="rect">
                <a:avLst/>
              </a:pr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5" name="Oval 13"/>
              <p:cNvSpPr>
                <a:spLocks noChangeArrowheads="1"/>
              </p:cNvSpPr>
              <p:nvPr/>
            </p:nvSpPr>
            <p:spPr bwMode="gray">
              <a:xfrm>
                <a:off x="5688634" y="2821616"/>
                <a:ext cx="787019" cy="293236"/>
              </a:xfrm>
              <a:prstGeom prst="ellipse">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6"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grpSp>
        <p:nvGrpSpPr>
          <p:cNvPr id="38" name="Gruppieren 37"/>
          <p:cNvGrpSpPr/>
          <p:nvPr/>
        </p:nvGrpSpPr>
        <p:grpSpPr bwMode="gray">
          <a:xfrm>
            <a:off x="6280150" y="2933399"/>
            <a:ext cx="975148" cy="2442782"/>
            <a:chOff x="6212680" y="3386518"/>
            <a:chExt cx="975148" cy="2442782"/>
          </a:xfrm>
        </p:grpSpPr>
        <p:grpSp>
          <p:nvGrpSpPr>
            <p:cNvPr id="39" name="Gruppieren 38"/>
            <p:cNvGrpSpPr/>
            <p:nvPr/>
          </p:nvGrpSpPr>
          <p:grpSpPr bwMode="gray">
            <a:xfrm>
              <a:off x="6212680" y="4730502"/>
              <a:ext cx="975148" cy="1098798"/>
              <a:chOff x="5688634" y="3952163"/>
              <a:chExt cx="787019" cy="886814"/>
            </a:xfrm>
          </p:grpSpPr>
          <p:sp>
            <p:nvSpPr>
              <p:cNvPr id="45"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6"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40" name="Gruppieren 39"/>
            <p:cNvGrpSpPr/>
            <p:nvPr/>
          </p:nvGrpSpPr>
          <p:grpSpPr bwMode="gray">
            <a:xfrm>
              <a:off x="6212680" y="3386518"/>
              <a:ext cx="975148" cy="2119941"/>
              <a:chOff x="5688634" y="3128021"/>
              <a:chExt cx="787019" cy="1710956"/>
            </a:xfrm>
          </p:grpSpPr>
          <p:sp>
            <p:nvSpPr>
              <p:cNvPr id="41" name="Rectangle 12"/>
              <p:cNvSpPr>
                <a:spLocks noChangeArrowheads="1"/>
              </p:cNvSpPr>
              <p:nvPr/>
            </p:nvSpPr>
            <p:spPr bwMode="gray">
              <a:xfrm>
                <a:off x="5688634" y="3274639"/>
                <a:ext cx="787019" cy="1284267"/>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2" name="Rectangle 11"/>
              <p:cNvSpPr>
                <a:spLocks noChangeArrowheads="1"/>
              </p:cNvSpPr>
              <p:nvPr/>
            </p:nvSpPr>
            <p:spPr bwMode="gray">
              <a:xfrm>
                <a:off x="5688634" y="3272957"/>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3" name="Oval 13"/>
              <p:cNvSpPr>
                <a:spLocks noChangeArrowheads="1"/>
              </p:cNvSpPr>
              <p:nvPr/>
            </p:nvSpPr>
            <p:spPr bwMode="gray">
              <a:xfrm>
                <a:off x="5688634" y="3128021"/>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4"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grpSp>
        <p:nvGrpSpPr>
          <p:cNvPr id="29" name="Gruppieren 28"/>
          <p:cNvGrpSpPr/>
          <p:nvPr/>
        </p:nvGrpSpPr>
        <p:grpSpPr bwMode="gray">
          <a:xfrm>
            <a:off x="5612338" y="2343930"/>
            <a:ext cx="975148" cy="3485370"/>
            <a:chOff x="6212680" y="2343930"/>
            <a:chExt cx="975148" cy="3485370"/>
          </a:xfrm>
        </p:grpSpPr>
        <p:grpSp>
          <p:nvGrpSpPr>
            <p:cNvPr id="30" name="Gruppieren 29"/>
            <p:cNvGrpSpPr/>
            <p:nvPr/>
          </p:nvGrpSpPr>
          <p:grpSpPr bwMode="gray">
            <a:xfrm>
              <a:off x="6212680" y="4730502"/>
              <a:ext cx="975148" cy="1098798"/>
              <a:chOff x="5688634" y="3952163"/>
              <a:chExt cx="787019" cy="886814"/>
            </a:xfrm>
          </p:grpSpPr>
          <p:sp>
            <p:nvSpPr>
              <p:cNvPr id="36"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37"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grpSp>
        <p:grpSp>
          <p:nvGrpSpPr>
            <p:cNvPr id="31" name="Gruppieren 30"/>
            <p:cNvGrpSpPr/>
            <p:nvPr/>
          </p:nvGrpSpPr>
          <p:grpSpPr bwMode="gray">
            <a:xfrm>
              <a:off x="6212680" y="2343930"/>
              <a:ext cx="975148" cy="3162529"/>
              <a:chOff x="5688634" y="2286572"/>
              <a:chExt cx="787019" cy="2552405"/>
            </a:xfrm>
          </p:grpSpPr>
          <p:sp>
            <p:nvSpPr>
              <p:cNvPr id="32" name="Rectangle 12"/>
              <p:cNvSpPr>
                <a:spLocks noChangeArrowheads="1"/>
              </p:cNvSpPr>
              <p:nvPr/>
            </p:nvSpPr>
            <p:spPr bwMode="gray">
              <a:xfrm>
                <a:off x="5688634" y="2653964"/>
                <a:ext cx="787019" cy="1819309"/>
              </a:xfrm>
              <a:prstGeom prst="rect">
                <a:avLst/>
              </a:pr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33" name="Rectangle 11"/>
              <p:cNvSpPr>
                <a:spLocks noChangeArrowheads="1"/>
              </p:cNvSpPr>
              <p:nvPr/>
            </p:nvSpPr>
            <p:spPr bwMode="gray">
              <a:xfrm>
                <a:off x="5688634" y="2431509"/>
                <a:ext cx="787019" cy="222455"/>
              </a:xfrm>
              <a:prstGeom prst="rect">
                <a:avLst/>
              </a:pr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34" name="Oval 13"/>
              <p:cNvSpPr>
                <a:spLocks noChangeArrowheads="1"/>
              </p:cNvSpPr>
              <p:nvPr/>
            </p:nvSpPr>
            <p:spPr bwMode="gray">
              <a:xfrm>
                <a:off x="5688634" y="2286572"/>
                <a:ext cx="787019" cy="293236"/>
              </a:xfrm>
              <a:prstGeom prst="ellipse">
                <a:avLst/>
              </a:prstGeom>
              <a:solidFill>
                <a:schemeClr val="accent3">
                  <a:lumMod val="75000"/>
                </a:schemeClr>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sp>
            <p:nvSpPr>
              <p:cNvPr id="35"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0" tIns="0" rIns="0" bIns="36000" numCol="1" anchor="t" anchorCtr="0" compatLnSpc="1">
                <a:prstTxWarp prst="textNoShape">
                  <a:avLst/>
                </a:prstTxWarp>
              </a:bodyPr>
              <a:lstStyle/>
              <a:p>
                <a:pPr>
                  <a:lnSpc>
                    <a:spcPct val="90000"/>
                  </a:lnSpc>
                  <a:spcAft>
                    <a:spcPts val="1000"/>
                  </a:spcAft>
                </a:pPr>
                <a:endParaRPr lang="en-US" sz="2400" dirty="0"/>
              </a:p>
            </p:txBody>
          </p:sp>
        </p:grpSp>
      </p:grpSp>
      <p:grpSp>
        <p:nvGrpSpPr>
          <p:cNvPr id="56" name="Gruppieren 55"/>
          <p:cNvGrpSpPr/>
          <p:nvPr/>
        </p:nvGrpSpPr>
        <p:grpSpPr bwMode="gray">
          <a:xfrm>
            <a:off x="7423150" y="3487194"/>
            <a:ext cx="975148" cy="1888987"/>
            <a:chOff x="6212680" y="3940313"/>
            <a:chExt cx="975148" cy="1888987"/>
          </a:xfrm>
        </p:grpSpPr>
        <p:grpSp>
          <p:nvGrpSpPr>
            <p:cNvPr id="57" name="Gruppieren 56"/>
            <p:cNvGrpSpPr/>
            <p:nvPr/>
          </p:nvGrpSpPr>
          <p:grpSpPr bwMode="gray">
            <a:xfrm>
              <a:off x="6212680" y="4730502"/>
              <a:ext cx="975148" cy="1098798"/>
              <a:chOff x="5688634" y="3952163"/>
              <a:chExt cx="787019" cy="886814"/>
            </a:xfrm>
          </p:grpSpPr>
          <p:sp>
            <p:nvSpPr>
              <p:cNvPr id="63"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4"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58" name="Gruppieren 57"/>
            <p:cNvGrpSpPr/>
            <p:nvPr/>
          </p:nvGrpSpPr>
          <p:grpSpPr bwMode="gray">
            <a:xfrm>
              <a:off x="6212680" y="3940313"/>
              <a:ext cx="975148" cy="1566145"/>
              <a:chOff x="5688634" y="3574977"/>
              <a:chExt cx="787019" cy="1264000"/>
            </a:xfrm>
          </p:grpSpPr>
          <p:sp>
            <p:nvSpPr>
              <p:cNvPr id="59" name="Rectangle 12"/>
              <p:cNvSpPr>
                <a:spLocks noChangeArrowheads="1"/>
              </p:cNvSpPr>
              <p:nvPr/>
            </p:nvSpPr>
            <p:spPr bwMode="gray">
              <a:xfrm>
                <a:off x="5688634" y="3916772"/>
                <a:ext cx="787019" cy="642134"/>
              </a:xfrm>
              <a:prstGeom prst="rect">
                <a:avLst/>
              </a:prstGeom>
              <a:solidFill>
                <a:schemeClr val="tx2">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0" name="Rectangle 11"/>
              <p:cNvSpPr>
                <a:spLocks noChangeArrowheads="1"/>
              </p:cNvSpPr>
              <p:nvPr/>
            </p:nvSpPr>
            <p:spPr bwMode="gray">
              <a:xfrm>
                <a:off x="5688634" y="3719913"/>
                <a:ext cx="787019" cy="222455"/>
              </a:xfrm>
              <a:prstGeom prst="rect">
                <a:avLst/>
              </a:prstGeom>
              <a:solidFill>
                <a:schemeClr val="tx2">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1" name="Oval 13"/>
              <p:cNvSpPr>
                <a:spLocks noChangeArrowheads="1"/>
              </p:cNvSpPr>
              <p:nvPr/>
            </p:nvSpPr>
            <p:spPr bwMode="gray">
              <a:xfrm>
                <a:off x="5688634" y="3574977"/>
                <a:ext cx="787019" cy="293236"/>
              </a:xfrm>
              <a:prstGeom prst="ellipse">
                <a:avLst/>
              </a:prstGeom>
              <a:solidFill>
                <a:schemeClr val="tx2">
                  <a:lumMod val="60000"/>
                  <a:lumOff val="4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2"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tx2">
                  <a:lumMod val="40000"/>
                  <a:lumOff val="6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grpSp>
        <p:nvGrpSpPr>
          <p:cNvPr id="65" name="Gruppieren 64"/>
          <p:cNvGrpSpPr/>
          <p:nvPr/>
        </p:nvGrpSpPr>
        <p:grpSpPr bwMode="gray">
          <a:xfrm>
            <a:off x="6846676" y="4418556"/>
            <a:ext cx="975148" cy="1396671"/>
            <a:chOff x="6212680" y="4432629"/>
            <a:chExt cx="975148" cy="1396671"/>
          </a:xfrm>
        </p:grpSpPr>
        <p:grpSp>
          <p:nvGrpSpPr>
            <p:cNvPr id="66" name="Gruppieren 65"/>
            <p:cNvGrpSpPr/>
            <p:nvPr/>
          </p:nvGrpSpPr>
          <p:grpSpPr bwMode="gray">
            <a:xfrm>
              <a:off x="6212680" y="4730502"/>
              <a:ext cx="975148" cy="1098798"/>
              <a:chOff x="5688634" y="3952163"/>
              <a:chExt cx="787019" cy="886814"/>
            </a:xfrm>
          </p:grpSpPr>
          <p:sp>
            <p:nvSpPr>
              <p:cNvPr id="72"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3"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67" name="Gruppieren 66"/>
            <p:cNvGrpSpPr/>
            <p:nvPr/>
          </p:nvGrpSpPr>
          <p:grpSpPr bwMode="gray">
            <a:xfrm>
              <a:off x="6212680" y="4432629"/>
              <a:ext cx="975148" cy="1073832"/>
              <a:chOff x="5688634" y="3972312"/>
              <a:chExt cx="787019" cy="866665"/>
            </a:xfrm>
          </p:grpSpPr>
          <p:sp>
            <p:nvSpPr>
              <p:cNvPr id="68" name="Rectangle 12"/>
              <p:cNvSpPr>
                <a:spLocks noChangeArrowheads="1"/>
              </p:cNvSpPr>
              <p:nvPr/>
            </p:nvSpPr>
            <p:spPr bwMode="gray">
              <a:xfrm>
                <a:off x="5688634" y="4301782"/>
                <a:ext cx="787019" cy="257124"/>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69" name="Rectangle 11"/>
              <p:cNvSpPr>
                <a:spLocks noChangeArrowheads="1"/>
              </p:cNvSpPr>
              <p:nvPr/>
            </p:nvSpPr>
            <p:spPr bwMode="gray">
              <a:xfrm>
                <a:off x="5688634" y="4117248"/>
                <a:ext cx="787019" cy="222455"/>
              </a:xfrm>
              <a:prstGeom prst="rect">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0" name="Oval 13"/>
              <p:cNvSpPr>
                <a:spLocks noChangeArrowheads="1"/>
              </p:cNvSpPr>
              <p:nvPr/>
            </p:nvSpPr>
            <p:spPr bwMode="gray">
              <a:xfrm>
                <a:off x="5688634" y="3972312"/>
                <a:ext cx="787019" cy="293236"/>
              </a:xfrm>
              <a:prstGeom prst="ellipse">
                <a:avLst/>
              </a:pr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1"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grpSp>
        <p:nvGrpSpPr>
          <p:cNvPr id="74" name="Gruppieren 73"/>
          <p:cNvGrpSpPr/>
          <p:nvPr/>
        </p:nvGrpSpPr>
        <p:grpSpPr bwMode="gray">
          <a:xfrm>
            <a:off x="4103476" y="4418556"/>
            <a:ext cx="975148" cy="1396671"/>
            <a:chOff x="6212680" y="4432629"/>
            <a:chExt cx="975148" cy="1396671"/>
          </a:xfrm>
        </p:grpSpPr>
        <p:grpSp>
          <p:nvGrpSpPr>
            <p:cNvPr id="75" name="Gruppieren 74"/>
            <p:cNvGrpSpPr/>
            <p:nvPr/>
          </p:nvGrpSpPr>
          <p:grpSpPr bwMode="gray">
            <a:xfrm>
              <a:off x="6212680" y="4730502"/>
              <a:ext cx="975148" cy="1098798"/>
              <a:chOff x="5688634" y="3952163"/>
              <a:chExt cx="787019" cy="886814"/>
            </a:xfrm>
          </p:grpSpPr>
          <p:sp>
            <p:nvSpPr>
              <p:cNvPr id="81" name="Rectangle 12"/>
              <p:cNvSpPr>
                <a:spLocks noChangeArrowheads="1"/>
              </p:cNvSpPr>
              <p:nvPr/>
            </p:nvSpPr>
            <p:spPr bwMode="gray">
              <a:xfrm>
                <a:off x="5688634" y="3952163"/>
                <a:ext cx="787019" cy="521112"/>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2"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76" name="Gruppieren 75"/>
            <p:cNvGrpSpPr/>
            <p:nvPr/>
          </p:nvGrpSpPr>
          <p:grpSpPr bwMode="gray">
            <a:xfrm>
              <a:off x="6212680" y="4432629"/>
              <a:ext cx="975148" cy="1073832"/>
              <a:chOff x="5688634" y="3972312"/>
              <a:chExt cx="787019" cy="866665"/>
            </a:xfrm>
          </p:grpSpPr>
          <p:sp>
            <p:nvSpPr>
              <p:cNvPr id="77" name="Rectangle 12"/>
              <p:cNvSpPr>
                <a:spLocks noChangeArrowheads="1"/>
              </p:cNvSpPr>
              <p:nvPr/>
            </p:nvSpPr>
            <p:spPr bwMode="gray">
              <a:xfrm>
                <a:off x="5688634" y="4301782"/>
                <a:ext cx="787019" cy="257124"/>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8" name="Rectangle 11"/>
              <p:cNvSpPr>
                <a:spLocks noChangeArrowheads="1"/>
              </p:cNvSpPr>
              <p:nvPr/>
            </p:nvSpPr>
            <p:spPr bwMode="gray">
              <a:xfrm>
                <a:off x="5688634" y="4117248"/>
                <a:ext cx="787019" cy="222455"/>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79" name="Oval 13"/>
              <p:cNvSpPr>
                <a:spLocks noChangeArrowheads="1"/>
              </p:cNvSpPr>
              <p:nvPr/>
            </p:nvSpPr>
            <p:spPr bwMode="gray">
              <a:xfrm>
                <a:off x="5688634" y="3972312"/>
                <a:ext cx="787019" cy="293236"/>
              </a:xfrm>
              <a:prstGeom prst="ellipse">
                <a:avLst/>
              </a:pr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80"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grpSp>
        <p:nvGrpSpPr>
          <p:cNvPr id="92" name="Gruppieren 91"/>
          <p:cNvGrpSpPr/>
          <p:nvPr/>
        </p:nvGrpSpPr>
        <p:grpSpPr bwMode="gray">
          <a:xfrm>
            <a:off x="2909676" y="4589854"/>
            <a:ext cx="975153" cy="1225368"/>
            <a:chOff x="6212680" y="4603927"/>
            <a:chExt cx="975153" cy="1225368"/>
          </a:xfrm>
        </p:grpSpPr>
        <p:grpSp>
          <p:nvGrpSpPr>
            <p:cNvPr id="93" name="Gruppieren 92"/>
            <p:cNvGrpSpPr/>
            <p:nvPr/>
          </p:nvGrpSpPr>
          <p:grpSpPr bwMode="gray">
            <a:xfrm>
              <a:off x="6212682" y="5000150"/>
              <a:ext cx="975151" cy="829145"/>
              <a:chOff x="5688632" y="4169793"/>
              <a:chExt cx="787021" cy="669184"/>
            </a:xfrm>
          </p:grpSpPr>
          <p:sp>
            <p:nvSpPr>
              <p:cNvPr id="99" name="Rectangle 12"/>
              <p:cNvSpPr>
                <a:spLocks noChangeArrowheads="1"/>
              </p:cNvSpPr>
              <p:nvPr/>
            </p:nvSpPr>
            <p:spPr bwMode="gray">
              <a:xfrm>
                <a:off x="5688632" y="4169793"/>
                <a:ext cx="787019" cy="303486"/>
              </a:xfrm>
              <a:prstGeom prst="rect">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00"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nvGrpSpPr>
            <p:cNvPr id="94" name="Gruppieren 93"/>
            <p:cNvGrpSpPr/>
            <p:nvPr/>
          </p:nvGrpSpPr>
          <p:grpSpPr bwMode="gray">
            <a:xfrm>
              <a:off x="6212680" y="4603927"/>
              <a:ext cx="975148" cy="902532"/>
              <a:chOff x="5688634" y="4110564"/>
              <a:chExt cx="787019" cy="728413"/>
            </a:xfrm>
          </p:grpSpPr>
          <p:sp>
            <p:nvSpPr>
              <p:cNvPr id="95" name="Rectangle 12"/>
              <p:cNvSpPr>
                <a:spLocks noChangeArrowheads="1"/>
              </p:cNvSpPr>
              <p:nvPr/>
            </p:nvSpPr>
            <p:spPr bwMode="gray">
              <a:xfrm>
                <a:off x="5688634" y="4473274"/>
                <a:ext cx="787019" cy="85632"/>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6" name="Rectangle 11"/>
              <p:cNvSpPr>
                <a:spLocks noChangeArrowheads="1"/>
              </p:cNvSpPr>
              <p:nvPr/>
            </p:nvSpPr>
            <p:spPr bwMode="gray">
              <a:xfrm>
                <a:off x="5688634" y="4255500"/>
                <a:ext cx="787019" cy="222455"/>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7" name="Oval 13"/>
              <p:cNvSpPr>
                <a:spLocks noChangeArrowheads="1"/>
              </p:cNvSpPr>
              <p:nvPr/>
            </p:nvSpPr>
            <p:spPr bwMode="gray">
              <a:xfrm>
                <a:off x="5688634" y="4110564"/>
                <a:ext cx="787019" cy="293236"/>
              </a:xfrm>
              <a:prstGeom prst="ellipse">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98" name="Freeform 14"/>
              <p:cNvSpPr>
                <a:spLocks/>
              </p:cNvSpPr>
              <p:nvPr/>
            </p:nvSpPr>
            <p:spPr bwMode="gray">
              <a:xfrm>
                <a:off x="5688634" y="4473275"/>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grpSp>
      <p:cxnSp>
        <p:nvCxnSpPr>
          <p:cNvPr id="101" name="Gerade Verbindung 100"/>
          <p:cNvCxnSpPr/>
          <p:nvPr/>
        </p:nvCxnSpPr>
        <p:spPr bwMode="gray">
          <a:xfrm>
            <a:off x="3397250" y="4322429"/>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02" name="Rechteck 101"/>
          <p:cNvSpPr/>
          <p:nvPr/>
        </p:nvSpPr>
        <p:spPr bwMode="gray">
          <a:xfrm>
            <a:off x="3022215" y="3768006"/>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22%</a:t>
            </a:r>
            <a:endParaRPr lang="en-US" sz="2000" dirty="0">
              <a:solidFill>
                <a:schemeClr val="bg1"/>
              </a:solidFill>
            </a:endParaRPr>
          </a:p>
        </p:txBody>
      </p:sp>
      <p:cxnSp>
        <p:nvCxnSpPr>
          <p:cNvPr id="103" name="Gerade Verbindung 102"/>
          <p:cNvCxnSpPr/>
          <p:nvPr/>
        </p:nvCxnSpPr>
        <p:spPr bwMode="gray">
          <a:xfrm>
            <a:off x="4591050" y="4176331"/>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04" name="Rechteck 103"/>
          <p:cNvSpPr/>
          <p:nvPr/>
        </p:nvSpPr>
        <p:spPr bwMode="gray">
          <a:xfrm>
            <a:off x="4216015" y="362190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35%</a:t>
            </a:r>
            <a:endParaRPr lang="en-US" sz="2000" dirty="0">
              <a:solidFill>
                <a:schemeClr val="bg1"/>
              </a:solidFill>
            </a:endParaRPr>
          </a:p>
        </p:txBody>
      </p:sp>
      <p:cxnSp>
        <p:nvCxnSpPr>
          <p:cNvPr id="106" name="Gerade Verbindung 105"/>
          <p:cNvCxnSpPr/>
          <p:nvPr/>
        </p:nvCxnSpPr>
        <p:spPr bwMode="gray">
          <a:xfrm>
            <a:off x="7336495" y="4176331"/>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07" name="Rechteck 106"/>
          <p:cNvSpPr/>
          <p:nvPr/>
        </p:nvSpPr>
        <p:spPr bwMode="gray">
          <a:xfrm>
            <a:off x="6961460" y="362190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35%</a:t>
            </a:r>
            <a:endParaRPr lang="en-US" sz="2000" dirty="0">
              <a:solidFill>
                <a:schemeClr val="bg1"/>
              </a:solidFill>
            </a:endParaRPr>
          </a:p>
        </p:txBody>
      </p:sp>
      <p:cxnSp>
        <p:nvCxnSpPr>
          <p:cNvPr id="110" name="Gerade Verbindung 109"/>
          <p:cNvCxnSpPr/>
          <p:nvPr/>
        </p:nvCxnSpPr>
        <p:spPr bwMode="gray">
          <a:xfrm>
            <a:off x="6096000" y="2083183"/>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11" name="Rechteck 110"/>
          <p:cNvSpPr/>
          <p:nvPr/>
        </p:nvSpPr>
        <p:spPr bwMode="gray">
          <a:xfrm>
            <a:off x="5720965" y="1528760"/>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42%</a:t>
            </a:r>
            <a:endParaRPr lang="en-US" sz="2000" dirty="0">
              <a:solidFill>
                <a:schemeClr val="bg1"/>
              </a:solidFill>
            </a:endParaRPr>
          </a:p>
        </p:txBody>
      </p:sp>
      <p:cxnSp>
        <p:nvCxnSpPr>
          <p:cNvPr id="112" name="Gerade Verbindung 111"/>
          <p:cNvCxnSpPr/>
          <p:nvPr/>
        </p:nvCxnSpPr>
        <p:spPr bwMode="gray">
          <a:xfrm>
            <a:off x="6777249" y="2661328"/>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13" name="Rechteck 112"/>
          <p:cNvSpPr/>
          <p:nvPr/>
        </p:nvSpPr>
        <p:spPr bwMode="gray">
          <a:xfrm>
            <a:off x="6402214" y="210690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60%</a:t>
            </a:r>
            <a:endParaRPr lang="en-US" sz="2000" dirty="0">
              <a:solidFill>
                <a:schemeClr val="bg1"/>
              </a:solidFill>
            </a:endParaRPr>
          </a:p>
        </p:txBody>
      </p:sp>
      <p:sp>
        <p:nvSpPr>
          <p:cNvPr id="119" name="Freihandform 118"/>
          <p:cNvSpPr/>
          <p:nvPr/>
        </p:nvSpPr>
        <p:spPr bwMode="gray">
          <a:xfrm>
            <a:off x="7901199" y="3388610"/>
            <a:ext cx="814176" cy="267022"/>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20" name="Rechteck 119"/>
          <p:cNvSpPr/>
          <p:nvPr/>
        </p:nvSpPr>
        <p:spPr bwMode="gray">
          <a:xfrm>
            <a:off x="9802958" y="2868640"/>
            <a:ext cx="1857230"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21" name="Rechteck 120"/>
          <p:cNvSpPr/>
          <p:nvPr/>
        </p:nvSpPr>
        <p:spPr bwMode="gray">
          <a:xfrm>
            <a:off x="8715375" y="2868640"/>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tx2">
                    <a:lumMod val="60000"/>
                    <a:lumOff val="40000"/>
                  </a:schemeClr>
                </a:solidFill>
                <a:latin typeface="Bebas Neue" panose="020B0506020202020201" pitchFamily="34" charset="0"/>
              </a:rPr>
              <a:t>49%</a:t>
            </a:r>
            <a:endParaRPr lang="en-US" sz="4800" dirty="0">
              <a:solidFill>
                <a:schemeClr val="tx2">
                  <a:lumMod val="60000"/>
                  <a:lumOff val="40000"/>
                </a:schemeClr>
              </a:solidFill>
              <a:latin typeface="Bebas Neue" panose="020B0506020202020201" pitchFamily="34" charset="0"/>
            </a:endParaRPr>
          </a:p>
        </p:txBody>
      </p:sp>
      <p:sp>
        <p:nvSpPr>
          <p:cNvPr id="122" name="Freihandform 121"/>
          <p:cNvSpPr/>
          <p:nvPr/>
        </p:nvSpPr>
        <p:spPr bwMode="gray">
          <a:xfrm flipH="1">
            <a:off x="4482087" y="2274822"/>
            <a:ext cx="814176" cy="434131"/>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23" name="Rechteck 122"/>
          <p:cNvSpPr/>
          <p:nvPr/>
        </p:nvSpPr>
        <p:spPr bwMode="gray">
          <a:xfrm>
            <a:off x="540000" y="1778001"/>
            <a:ext cx="285450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sp>
        <p:nvSpPr>
          <p:cNvPr id="124" name="Rechteck 123"/>
          <p:cNvSpPr/>
          <p:nvPr/>
        </p:nvSpPr>
        <p:spPr bwMode="gray">
          <a:xfrm>
            <a:off x="3394504" y="1778001"/>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6">
                    <a:lumMod val="60000"/>
                    <a:lumOff val="40000"/>
                  </a:schemeClr>
                </a:solidFill>
                <a:latin typeface="Bebas Neue" panose="020B0506020202020201" pitchFamily="34" charset="0"/>
              </a:rPr>
              <a:t>75%</a:t>
            </a:r>
            <a:endParaRPr lang="en-US" sz="4800" dirty="0">
              <a:solidFill>
                <a:schemeClr val="accent6">
                  <a:lumMod val="60000"/>
                  <a:lumOff val="40000"/>
                </a:schemeClr>
              </a:solidFill>
              <a:latin typeface="Bebas Neue" panose="020B0506020202020201" pitchFamily="34" charset="0"/>
            </a:endParaRPr>
          </a:p>
        </p:txBody>
      </p:sp>
      <p:sp>
        <p:nvSpPr>
          <p:cNvPr id="125" name="Freihandform 124"/>
          <p:cNvSpPr/>
          <p:nvPr/>
        </p:nvSpPr>
        <p:spPr bwMode="gray">
          <a:xfrm>
            <a:off x="6096000" y="2058902"/>
            <a:ext cx="2290618" cy="434131"/>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26" name="Rechteck 125"/>
          <p:cNvSpPr/>
          <p:nvPr/>
        </p:nvSpPr>
        <p:spPr bwMode="gray">
          <a:xfrm>
            <a:off x="9474200" y="1534869"/>
            <a:ext cx="2175399"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27" name="Rechteck 126"/>
          <p:cNvSpPr/>
          <p:nvPr/>
        </p:nvSpPr>
        <p:spPr bwMode="gray">
          <a:xfrm>
            <a:off x="8386618" y="1534869"/>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3"/>
                </a:solidFill>
                <a:latin typeface="Bebas Neue" panose="020B0506020202020201" pitchFamily="34" charset="0"/>
              </a:rPr>
              <a:t>81%</a:t>
            </a:r>
            <a:endParaRPr lang="en-US" sz="4800" dirty="0">
              <a:solidFill>
                <a:schemeClr val="accent3"/>
              </a:solidFill>
              <a:latin typeface="Bebas Neue" panose="020B0506020202020201" pitchFamily="34" charset="0"/>
            </a:endParaRPr>
          </a:p>
        </p:txBody>
      </p:sp>
    </p:spTree>
    <p:extLst>
      <p:ext uri="{BB962C8B-B14F-4D97-AF65-F5344CB8AC3E}">
        <p14:creationId xmlns:p14="http://schemas.microsoft.com/office/powerpoint/2010/main" val="1724417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hteck 41"/>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pic>
        <p:nvPicPr>
          <p:cNvPr id="80"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uppieren 3"/>
          <p:cNvGrpSpPr/>
          <p:nvPr/>
        </p:nvGrpSpPr>
        <p:grpSpPr>
          <a:xfrm>
            <a:off x="6204032" y="1417378"/>
            <a:ext cx="787014" cy="4521391"/>
            <a:chOff x="5708873" y="1417378"/>
            <a:chExt cx="787014" cy="4521391"/>
          </a:xfrm>
        </p:grpSpPr>
        <p:sp>
          <p:nvSpPr>
            <p:cNvPr id="51" name="Rechteck 50"/>
            <p:cNvSpPr/>
            <p:nvPr/>
          </p:nvSpPr>
          <p:spPr>
            <a:xfrm rot="10800000">
              <a:off x="5749791" y="4843750"/>
              <a:ext cx="691465" cy="688733"/>
            </a:xfrm>
            <a:prstGeom prst="rect">
              <a:avLst/>
            </a:prstGeom>
            <a:solidFill>
              <a:schemeClr val="bg1">
                <a:lumMod val="95000"/>
                <a:alpha val="40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87" name="Rechteck 186"/>
            <p:cNvSpPr/>
            <p:nvPr/>
          </p:nvSpPr>
          <p:spPr>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94" name="Rechteck 193"/>
            <p:cNvSpPr/>
            <p:nvPr/>
          </p:nvSpPr>
          <p:spPr>
            <a:xfrm rot="10800000">
              <a:off x="5749474" y="4860395"/>
              <a:ext cx="691465" cy="688733"/>
            </a:xfrm>
            <a:prstGeom prst="rect">
              <a:avLst/>
            </a:prstGeom>
            <a:solidFill>
              <a:schemeClr val="accent6"/>
            </a:solidFill>
            <a:ln>
              <a:noFill/>
            </a:ln>
            <a:scene3d>
              <a:camera prst="isometricTopUp">
                <a:rot lat="19101507" lon="14565820" rev="6532898"/>
              </a:camera>
              <a:lightRig rig="threePt" dir="t"/>
            </a:scene3d>
            <a:sp3d extrusionH="9906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49" name="Rechteck 48"/>
            <p:cNvSpPr/>
            <p:nvPr/>
          </p:nvSpPr>
          <p:spPr>
            <a:xfrm>
              <a:off x="5708873" y="141737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6"/>
                  </a:solidFill>
                  <a:latin typeface="Bebas Neue" panose="020B0506020202020201" pitchFamily="34" charset="0"/>
                </a:rPr>
                <a:t>33%</a:t>
              </a:r>
              <a:endParaRPr lang="en-US" sz="2000" dirty="0">
                <a:solidFill>
                  <a:schemeClr val="accent6"/>
                </a:solidFill>
              </a:endParaRPr>
            </a:p>
          </p:txBody>
        </p:sp>
        <p:sp>
          <p:nvSpPr>
            <p:cNvPr id="55" name="Rechteck 54"/>
            <p:cNvSpPr/>
            <p:nvPr/>
          </p:nvSpPr>
          <p:spPr>
            <a:xfrm rot="10800000">
              <a:off x="5747410" y="4859950"/>
              <a:ext cx="691465" cy="688733"/>
            </a:xfrm>
            <a:prstGeom prst="rect">
              <a:avLst/>
            </a:prstGeom>
            <a:solidFill>
              <a:schemeClr val="bg1">
                <a:lumMod val="95000"/>
                <a:alpha val="8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47" name="Rechteck 46"/>
            <p:cNvSpPr/>
            <p:nvPr/>
          </p:nvSpPr>
          <p:spPr>
            <a:xfrm rot="10800000">
              <a:off x="5749474" y="2687758"/>
              <a:ext cx="691465" cy="688732"/>
            </a:xfrm>
            <a:prstGeom prst="rect">
              <a:avLst/>
            </a:prstGeom>
            <a:solidFill>
              <a:schemeClr val="bg1">
                <a:lumMod val="95000"/>
              </a:schemeClr>
            </a:solidFill>
            <a:ln>
              <a:noFill/>
            </a:ln>
            <a:scene3d>
              <a:camera prst="isometricTopUp">
                <a:rot lat="19101507" lon="14565820" rev="6532898"/>
              </a:camera>
              <a:lightRig rig="threePt" dir="t"/>
            </a:scene3d>
            <a:sp3d extrusionH="679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cxnSp>
          <p:nvCxnSpPr>
            <p:cNvPr id="48" name="Gerade Verbindung 47"/>
            <p:cNvCxnSpPr/>
            <p:nvPr/>
          </p:nvCxnSpPr>
          <p:spPr>
            <a:xfrm>
              <a:off x="6093143" y="1971801"/>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grpSp>
      <p:sp>
        <p:nvSpPr>
          <p:cNvPr id="58" name="Rechteck 57"/>
          <p:cNvSpPr/>
          <p:nvPr/>
        </p:nvSpPr>
        <p:spPr>
          <a:xfrm rot="10800000">
            <a:off x="7376755" y="4843750"/>
            <a:ext cx="691465" cy="688733"/>
          </a:xfrm>
          <a:prstGeom prst="rect">
            <a:avLst/>
          </a:prstGeom>
          <a:solidFill>
            <a:schemeClr val="bg1">
              <a:lumMod val="95000"/>
              <a:alpha val="40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59" name="Rechteck 58"/>
          <p:cNvSpPr/>
          <p:nvPr/>
        </p:nvSpPr>
        <p:spPr>
          <a:xfrm rot="10800000">
            <a:off x="7376438"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0" name="Rechteck 59"/>
          <p:cNvSpPr/>
          <p:nvPr/>
        </p:nvSpPr>
        <p:spPr>
          <a:xfrm rot="10800000">
            <a:off x="7376438" y="4860395"/>
            <a:ext cx="691465" cy="688733"/>
          </a:xfrm>
          <a:prstGeom prst="rect">
            <a:avLst/>
          </a:prstGeom>
          <a:solidFill>
            <a:schemeClr val="accent3"/>
          </a:solidFill>
          <a:ln>
            <a:noFill/>
          </a:ln>
          <a:scene3d>
            <a:camera prst="isometricTopUp">
              <a:rot lat="19101507" lon="14565820" rev="6532898"/>
            </a:camera>
            <a:lightRig rig="threePt" dir="t"/>
          </a:scene3d>
          <a:sp3d extrusionH="17145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6" name="Rechteck 65"/>
          <p:cNvSpPr/>
          <p:nvPr/>
        </p:nvSpPr>
        <p:spPr>
          <a:xfrm rot="10800000">
            <a:off x="8508560" y="4843750"/>
            <a:ext cx="691465" cy="688733"/>
          </a:xfrm>
          <a:prstGeom prst="rect">
            <a:avLst/>
          </a:prstGeom>
          <a:solidFill>
            <a:schemeClr val="bg1">
              <a:lumMod val="95000"/>
              <a:alpha val="40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7" name="Rechteck 66"/>
          <p:cNvSpPr/>
          <p:nvPr/>
        </p:nvSpPr>
        <p:spPr>
          <a:xfrm rot="10800000">
            <a:off x="8508243"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8" name="Rechteck 67"/>
          <p:cNvSpPr/>
          <p:nvPr/>
        </p:nvSpPr>
        <p:spPr>
          <a:xfrm rot="10800000">
            <a:off x="8508243" y="4860395"/>
            <a:ext cx="691465" cy="688733"/>
          </a:xfrm>
          <a:prstGeom prst="rect">
            <a:avLst/>
          </a:prstGeom>
          <a:solidFill>
            <a:schemeClr val="accent1"/>
          </a:solidFill>
          <a:ln>
            <a:noFill/>
          </a:ln>
          <a:scene3d>
            <a:camera prst="isometricTopUp">
              <a:rot lat="19101507" lon="14565820" rev="6532898"/>
            </a:camera>
            <a:lightRig rig="threePt" dir="t"/>
          </a:scene3d>
          <a:sp3d extrusionH="1397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74" name="Rechteck 73"/>
          <p:cNvSpPr/>
          <p:nvPr/>
        </p:nvSpPr>
        <p:spPr>
          <a:xfrm rot="10800000">
            <a:off x="9640365" y="4843750"/>
            <a:ext cx="691465" cy="688733"/>
          </a:xfrm>
          <a:prstGeom prst="rect">
            <a:avLst/>
          </a:prstGeom>
          <a:solidFill>
            <a:schemeClr val="bg1">
              <a:lumMod val="95000"/>
              <a:alpha val="40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75" name="Rechteck 74"/>
          <p:cNvSpPr/>
          <p:nvPr/>
        </p:nvSpPr>
        <p:spPr>
          <a:xfrm rot="10800000">
            <a:off x="9640048"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76" name="Rechteck 75"/>
          <p:cNvSpPr/>
          <p:nvPr/>
        </p:nvSpPr>
        <p:spPr>
          <a:xfrm rot="10800000">
            <a:off x="9640048" y="4860395"/>
            <a:ext cx="691465" cy="688733"/>
          </a:xfrm>
          <a:prstGeom prst="rect">
            <a:avLst/>
          </a:prstGeom>
          <a:solidFill>
            <a:schemeClr val="accent3">
              <a:lumMod val="75000"/>
            </a:schemeClr>
          </a:solidFill>
          <a:ln>
            <a:noFill/>
          </a:ln>
          <a:scene3d>
            <a:camera prst="isometricTopUp">
              <a:rot lat="19101507" lon="14565820" rev="6532898"/>
            </a:camera>
            <a:lightRig rig="threePt" dir="t"/>
          </a:scene3d>
          <a:sp3d extrusionH="6477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83" name="Rechteck 82"/>
          <p:cNvSpPr/>
          <p:nvPr/>
        </p:nvSpPr>
        <p:spPr>
          <a:xfrm rot="10800000">
            <a:off x="10772169" y="4843750"/>
            <a:ext cx="691465" cy="688733"/>
          </a:xfrm>
          <a:prstGeom prst="rect">
            <a:avLst/>
          </a:prstGeom>
          <a:solidFill>
            <a:schemeClr val="bg1">
              <a:lumMod val="95000"/>
              <a:alpha val="40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84" name="Rechteck 83"/>
          <p:cNvSpPr/>
          <p:nvPr/>
        </p:nvSpPr>
        <p:spPr>
          <a:xfrm rot="10800000">
            <a:off x="10771852"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85" name="Rechteck 84"/>
          <p:cNvSpPr/>
          <p:nvPr/>
        </p:nvSpPr>
        <p:spPr>
          <a:xfrm rot="10800000">
            <a:off x="10771852" y="4860395"/>
            <a:ext cx="691465" cy="688733"/>
          </a:xfrm>
          <a:prstGeom prst="rect">
            <a:avLst/>
          </a:prstGeom>
          <a:solidFill>
            <a:schemeClr val="tx2"/>
          </a:solidFill>
          <a:ln>
            <a:noFill/>
          </a:ln>
          <a:scene3d>
            <a:camera prst="isometricTopUp">
              <a:rot lat="19101507" lon="14565820" rev="6532898"/>
            </a:camera>
            <a:lightRig rig="threePt" dir="t"/>
          </a:scene3d>
          <a:sp3d extrusionH="361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90" name="Rechteck 89"/>
          <p:cNvSpPr/>
          <p:nvPr/>
        </p:nvSpPr>
        <p:spPr>
          <a:xfrm rot="10800000">
            <a:off x="7374374" y="4859950"/>
            <a:ext cx="691465" cy="688733"/>
          </a:xfrm>
          <a:prstGeom prst="rect">
            <a:avLst/>
          </a:prstGeom>
          <a:solidFill>
            <a:schemeClr val="bg1">
              <a:lumMod val="95000"/>
              <a:alpha val="8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91" name="Rechteck 90"/>
          <p:cNvSpPr/>
          <p:nvPr/>
        </p:nvSpPr>
        <p:spPr>
          <a:xfrm rot="10800000">
            <a:off x="8506179" y="4859950"/>
            <a:ext cx="691465" cy="688733"/>
          </a:xfrm>
          <a:prstGeom prst="rect">
            <a:avLst/>
          </a:prstGeom>
          <a:solidFill>
            <a:schemeClr val="bg1">
              <a:lumMod val="95000"/>
              <a:alpha val="8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92" name="Rechteck 91"/>
          <p:cNvSpPr/>
          <p:nvPr/>
        </p:nvSpPr>
        <p:spPr>
          <a:xfrm rot="10800000">
            <a:off x="9637984" y="4859950"/>
            <a:ext cx="691465" cy="688733"/>
          </a:xfrm>
          <a:prstGeom prst="rect">
            <a:avLst/>
          </a:prstGeom>
          <a:solidFill>
            <a:schemeClr val="bg1">
              <a:lumMod val="95000"/>
              <a:alpha val="8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93" name="Rechteck 92"/>
          <p:cNvSpPr/>
          <p:nvPr/>
        </p:nvSpPr>
        <p:spPr>
          <a:xfrm rot="10800000">
            <a:off x="10769788" y="4859950"/>
            <a:ext cx="691465" cy="688733"/>
          </a:xfrm>
          <a:prstGeom prst="rect">
            <a:avLst/>
          </a:prstGeom>
          <a:solidFill>
            <a:schemeClr val="bg1">
              <a:lumMod val="95000"/>
              <a:alpha val="8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nvGrpSpPr>
          <p:cNvPr id="5" name="Gruppieren 4"/>
          <p:cNvGrpSpPr/>
          <p:nvPr/>
        </p:nvGrpSpPr>
        <p:grpSpPr>
          <a:xfrm>
            <a:off x="7335837" y="1417378"/>
            <a:ext cx="4182428" cy="1959112"/>
            <a:chOff x="7335837" y="1417378"/>
            <a:chExt cx="4182428" cy="1959112"/>
          </a:xfrm>
        </p:grpSpPr>
        <p:sp>
          <p:nvSpPr>
            <p:cNvPr id="61" name="Rechteck 60"/>
            <p:cNvSpPr/>
            <p:nvPr/>
          </p:nvSpPr>
          <p:spPr>
            <a:xfrm>
              <a:off x="7335837" y="141737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solidFill>
                  <a:latin typeface="Bebas Neue" panose="020B0506020202020201" pitchFamily="34" charset="0"/>
                </a:rPr>
                <a:t>87%</a:t>
              </a:r>
              <a:endParaRPr lang="en-US" sz="2000" dirty="0">
                <a:solidFill>
                  <a:schemeClr val="accent3"/>
                </a:solidFill>
              </a:endParaRPr>
            </a:p>
          </p:txBody>
        </p:sp>
        <p:sp>
          <p:nvSpPr>
            <p:cNvPr id="63" name="Rechteck 62"/>
            <p:cNvSpPr/>
            <p:nvPr/>
          </p:nvSpPr>
          <p:spPr>
            <a:xfrm rot="10800000">
              <a:off x="7376438" y="2687758"/>
              <a:ext cx="691465" cy="688732"/>
            </a:xfrm>
            <a:prstGeom prst="rect">
              <a:avLst/>
            </a:prstGeom>
            <a:solidFill>
              <a:schemeClr val="bg1">
                <a:lumMod val="95000"/>
              </a:schemeClr>
            </a:solidFill>
            <a:ln>
              <a:noFill/>
            </a:ln>
            <a:scene3d>
              <a:camera prst="isometricTopUp">
                <a:rot lat="19101507" lon="14565820" rev="6532898"/>
              </a:camera>
              <a:lightRig rig="threePt" dir="t"/>
            </a:scene3d>
            <a:sp3d extrusionH="679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cxnSp>
          <p:nvCxnSpPr>
            <p:cNvPr id="64" name="Gerade Verbindung 63"/>
            <p:cNvCxnSpPr/>
            <p:nvPr/>
          </p:nvCxnSpPr>
          <p:spPr>
            <a:xfrm>
              <a:off x="7720107" y="1971801"/>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69" name="Rechteck 68"/>
            <p:cNvSpPr/>
            <p:nvPr/>
          </p:nvSpPr>
          <p:spPr>
            <a:xfrm>
              <a:off x="8467642" y="141737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solidFill>
                  <a:latin typeface="Bebas Neue" panose="020B0506020202020201" pitchFamily="34" charset="0"/>
                </a:rPr>
                <a:t>71%</a:t>
              </a:r>
              <a:endParaRPr lang="en-US" sz="2000" dirty="0">
                <a:solidFill>
                  <a:schemeClr val="accent1"/>
                </a:solidFill>
              </a:endParaRPr>
            </a:p>
          </p:txBody>
        </p:sp>
        <p:sp>
          <p:nvSpPr>
            <p:cNvPr id="71" name="Rechteck 70"/>
            <p:cNvSpPr/>
            <p:nvPr/>
          </p:nvSpPr>
          <p:spPr>
            <a:xfrm rot="10800000">
              <a:off x="8508243" y="2687758"/>
              <a:ext cx="691465" cy="688732"/>
            </a:xfrm>
            <a:prstGeom prst="rect">
              <a:avLst/>
            </a:prstGeom>
            <a:solidFill>
              <a:schemeClr val="bg1">
                <a:lumMod val="95000"/>
              </a:schemeClr>
            </a:solidFill>
            <a:ln>
              <a:noFill/>
            </a:ln>
            <a:scene3d>
              <a:camera prst="isometricTopUp">
                <a:rot lat="19101507" lon="14565820" rev="6532898"/>
              </a:camera>
              <a:lightRig rig="threePt" dir="t"/>
            </a:scene3d>
            <a:sp3d extrusionH="679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cxnSp>
          <p:nvCxnSpPr>
            <p:cNvPr id="72" name="Gerade Verbindung 71"/>
            <p:cNvCxnSpPr/>
            <p:nvPr/>
          </p:nvCxnSpPr>
          <p:spPr>
            <a:xfrm>
              <a:off x="8851912" y="1971801"/>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77" name="Rechteck 76"/>
            <p:cNvSpPr/>
            <p:nvPr/>
          </p:nvSpPr>
          <p:spPr>
            <a:xfrm>
              <a:off x="9599447" y="141737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lumMod val="75000"/>
                    </a:schemeClr>
                  </a:solidFill>
                  <a:latin typeface="Bebas Neue" panose="020B0506020202020201" pitchFamily="34" charset="0"/>
                </a:rPr>
                <a:t>22%</a:t>
              </a:r>
              <a:endParaRPr lang="en-US" sz="2000" dirty="0">
                <a:solidFill>
                  <a:schemeClr val="accent3">
                    <a:lumMod val="75000"/>
                  </a:schemeClr>
                </a:solidFill>
              </a:endParaRPr>
            </a:p>
          </p:txBody>
        </p:sp>
        <p:sp>
          <p:nvSpPr>
            <p:cNvPr id="79" name="Rechteck 78"/>
            <p:cNvSpPr/>
            <p:nvPr/>
          </p:nvSpPr>
          <p:spPr>
            <a:xfrm rot="10800000">
              <a:off x="9640048" y="2687758"/>
              <a:ext cx="691465" cy="688732"/>
            </a:xfrm>
            <a:prstGeom prst="rect">
              <a:avLst/>
            </a:prstGeom>
            <a:solidFill>
              <a:schemeClr val="bg1">
                <a:lumMod val="95000"/>
              </a:schemeClr>
            </a:solidFill>
            <a:ln>
              <a:noFill/>
            </a:ln>
            <a:scene3d>
              <a:camera prst="isometricTopUp">
                <a:rot lat="19101507" lon="14565820" rev="6532898"/>
              </a:camera>
              <a:lightRig rig="threePt" dir="t"/>
            </a:scene3d>
            <a:sp3d extrusionH="679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cxnSp>
          <p:nvCxnSpPr>
            <p:cNvPr id="81" name="Gerade Verbindung 80"/>
            <p:cNvCxnSpPr/>
            <p:nvPr/>
          </p:nvCxnSpPr>
          <p:spPr>
            <a:xfrm>
              <a:off x="9983717" y="1971801"/>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86" name="Rechteck 85"/>
            <p:cNvSpPr/>
            <p:nvPr/>
          </p:nvSpPr>
          <p:spPr>
            <a:xfrm>
              <a:off x="10731251" y="141737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2"/>
                  </a:solidFill>
                  <a:latin typeface="Bebas Neue" panose="020B0506020202020201" pitchFamily="34" charset="0"/>
                </a:rPr>
                <a:t>15%</a:t>
              </a:r>
              <a:endParaRPr lang="en-US" sz="2000" dirty="0">
                <a:solidFill>
                  <a:schemeClr val="tx2"/>
                </a:solidFill>
              </a:endParaRPr>
            </a:p>
          </p:txBody>
        </p:sp>
        <p:sp>
          <p:nvSpPr>
            <p:cNvPr id="88" name="Rechteck 87"/>
            <p:cNvSpPr/>
            <p:nvPr/>
          </p:nvSpPr>
          <p:spPr>
            <a:xfrm rot="10800000">
              <a:off x="10771852" y="2687758"/>
              <a:ext cx="691465" cy="688732"/>
            </a:xfrm>
            <a:prstGeom prst="rect">
              <a:avLst/>
            </a:prstGeom>
            <a:solidFill>
              <a:schemeClr val="bg1">
                <a:lumMod val="95000"/>
              </a:schemeClr>
            </a:solidFill>
            <a:ln>
              <a:noFill/>
            </a:ln>
            <a:scene3d>
              <a:camera prst="isometricTopUp">
                <a:rot lat="19101507" lon="14565820" rev="6532898"/>
              </a:camera>
              <a:lightRig rig="threePt" dir="t"/>
            </a:scene3d>
            <a:sp3d extrusionH="679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cxnSp>
          <p:nvCxnSpPr>
            <p:cNvPr id="89" name="Gerade Verbindung 88"/>
            <p:cNvCxnSpPr/>
            <p:nvPr/>
          </p:nvCxnSpPr>
          <p:spPr>
            <a:xfrm>
              <a:off x="11115521" y="1971801"/>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grpSp>
      <p:sp>
        <p:nvSpPr>
          <p:cNvPr id="94" name="Rechteck 93"/>
          <p:cNvSpPr/>
          <p:nvPr/>
        </p:nvSpPr>
        <p:spPr>
          <a:xfrm>
            <a:off x="555625" y="1525589"/>
            <a:ext cx="4986193" cy="42799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sp>
        <p:nvSpPr>
          <p:cNvPr id="3" name="Titel 2"/>
          <p:cNvSpPr>
            <a:spLocks noGrp="1"/>
          </p:cNvSpPr>
          <p:nvPr>
            <p:ph type="title"/>
          </p:nvPr>
        </p:nvSpPr>
        <p:spPr/>
        <p:txBody>
          <a:bodyPr/>
          <a:lstStyle/>
          <a:p>
            <a:pPr>
              <a:spcAft>
                <a:spcPts val="1000"/>
              </a:spcAft>
            </a:pPr>
            <a:r>
              <a:rPr lang="en-US" dirty="0" smtClean="0"/>
              <a:t>Infographics – Diagrams</a:t>
            </a:r>
            <a:endParaRPr lang="en-US" dirty="0"/>
          </a:p>
        </p:txBody>
      </p:sp>
    </p:spTree>
    <p:extLst>
      <p:ext uri="{BB962C8B-B14F-4D97-AF65-F5344CB8AC3E}">
        <p14:creationId xmlns:p14="http://schemas.microsoft.com/office/powerpoint/2010/main" val="1116211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hteck 7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pPr>
              <a:spcAft>
                <a:spcPts val="1000"/>
              </a:spcAft>
            </a:pPr>
            <a:r>
              <a:rPr lang="en-US" dirty="0" smtClean="0"/>
              <a:t>Infographics – Diagrams</a:t>
            </a:r>
            <a:endParaRPr lang="en-US" dirty="0"/>
          </a:p>
        </p:txBody>
      </p:sp>
      <p:grpSp>
        <p:nvGrpSpPr>
          <p:cNvPr id="147" name="Gruppieren 146"/>
          <p:cNvGrpSpPr/>
          <p:nvPr/>
        </p:nvGrpSpPr>
        <p:grpSpPr bwMode="gray">
          <a:xfrm>
            <a:off x="10592214" y="4633391"/>
            <a:ext cx="841134" cy="1395179"/>
            <a:chOff x="8134838" y="4290491"/>
            <a:chExt cx="841134" cy="1395179"/>
          </a:xfrm>
        </p:grpSpPr>
        <p:sp>
          <p:nvSpPr>
            <p:cNvPr id="152" name="Rechteck 151"/>
            <p:cNvSpPr/>
            <p:nvPr/>
          </p:nvSpPr>
          <p:spPr bwMode="gray">
            <a:xfrm rot="10800000">
              <a:off x="8134838" y="4847860"/>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1206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nvGrpSpPr>
            <p:cNvPr id="153" name="Gruppieren 152"/>
            <p:cNvGrpSpPr/>
            <p:nvPr/>
          </p:nvGrpSpPr>
          <p:grpSpPr bwMode="gray">
            <a:xfrm>
              <a:off x="8134838" y="4290491"/>
              <a:ext cx="841134" cy="1282945"/>
              <a:chOff x="8134838" y="4290491"/>
              <a:chExt cx="841134" cy="1282945"/>
            </a:xfrm>
          </p:grpSpPr>
          <p:sp>
            <p:nvSpPr>
              <p:cNvPr id="154" name="Rechteck 153"/>
              <p:cNvSpPr/>
              <p:nvPr/>
            </p:nvSpPr>
            <p:spPr bwMode="gray">
              <a:xfrm rot="10800000">
                <a:off x="8134838" y="4735626"/>
                <a:ext cx="841134" cy="837810"/>
              </a:xfrm>
              <a:prstGeom prst="rect">
                <a:avLst/>
              </a:prstGeom>
              <a:solidFill>
                <a:schemeClr val="bg1">
                  <a:lumMod val="7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55" name="Rechteck 154"/>
              <p:cNvSpPr/>
              <p:nvPr/>
            </p:nvSpPr>
            <p:spPr bwMode="gray">
              <a:xfrm rot="10800000">
                <a:off x="8134838" y="4290491"/>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sp>
        <p:nvSpPr>
          <p:cNvPr id="148" name="Rechteck 147"/>
          <p:cNvSpPr/>
          <p:nvPr/>
        </p:nvSpPr>
        <p:spPr bwMode="gray">
          <a:xfrm rot="10800000">
            <a:off x="10592601" y="4179269"/>
            <a:ext cx="841134" cy="837811"/>
          </a:xfrm>
          <a:prstGeom prst="rect">
            <a:avLst/>
          </a:prstGeom>
          <a:solidFill>
            <a:schemeClr val="bg1">
              <a:lumMod val="95000"/>
              <a:alpha val="40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49" name="Rechteck 148"/>
          <p:cNvSpPr/>
          <p:nvPr/>
        </p:nvSpPr>
        <p:spPr bwMode="gray">
          <a:xfrm rot="10800000">
            <a:off x="10592215" y="4189269"/>
            <a:ext cx="841134" cy="837811"/>
          </a:xfrm>
          <a:prstGeom prst="rect">
            <a:avLst/>
          </a:prstGeom>
          <a:solidFill>
            <a:schemeClr val="accent1">
              <a:lumMod val="75000"/>
            </a:schemeClr>
          </a:solidFill>
          <a:ln>
            <a:noFill/>
          </a:ln>
          <a:scene3d>
            <a:camera prst="isometricTopUp">
              <a:rot lat="19101507" lon="14565820" rev="6532898"/>
            </a:camera>
            <a:lightRig rig="threePt" dir="t"/>
          </a:scene3d>
          <a:sp3d extrusionH="762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45" name="Rechteck 144"/>
          <p:cNvSpPr/>
          <p:nvPr/>
        </p:nvSpPr>
        <p:spPr bwMode="gray">
          <a:xfrm>
            <a:off x="10421302" y="5179537"/>
            <a:ext cx="591866"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04</a:t>
            </a:r>
            <a:endParaRPr lang="en-US" sz="2000" dirty="0" smtClean="0">
              <a:solidFill>
                <a:schemeClr val="bg1">
                  <a:lumMod val="50000"/>
                </a:schemeClr>
              </a:solidFill>
              <a:latin typeface="Bebas Neue" panose="020B0506020202020201" pitchFamily="34" charset="0"/>
            </a:endParaRPr>
          </a:p>
        </p:txBody>
      </p:sp>
      <p:sp>
        <p:nvSpPr>
          <p:cNvPr id="146" name="Rechteck 145"/>
          <p:cNvSpPr/>
          <p:nvPr/>
        </p:nvSpPr>
        <p:spPr bwMode="gray">
          <a:xfrm>
            <a:off x="10421302" y="4733737"/>
            <a:ext cx="591866" cy="400014"/>
          </a:xfrm>
          <a:prstGeom prst="rect">
            <a:avLst/>
          </a:prstGeom>
          <a:noFill/>
          <a:ln>
            <a:noFill/>
          </a:ln>
          <a:scene3d>
            <a:camera prst="perspectiveContrastingLeftFacing">
              <a:rot lat="19200000" lon="19799999"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accent1">
                    <a:lumMod val="75000"/>
                  </a:schemeClr>
                </a:solidFill>
                <a:latin typeface="Bebas Neue" panose="020B0506020202020201" pitchFamily="34" charset="0"/>
              </a:rPr>
              <a:t>25%</a:t>
            </a:r>
            <a:endParaRPr lang="en-US" sz="2000" dirty="0" smtClean="0">
              <a:solidFill>
                <a:schemeClr val="accent1">
                  <a:lumMod val="75000"/>
                </a:schemeClr>
              </a:solidFill>
              <a:latin typeface="Bebas Neue" panose="020B0506020202020201" pitchFamily="34" charset="0"/>
            </a:endParaRPr>
          </a:p>
        </p:txBody>
      </p:sp>
      <p:grpSp>
        <p:nvGrpSpPr>
          <p:cNvPr id="66" name="Gruppieren 65"/>
          <p:cNvGrpSpPr/>
          <p:nvPr/>
        </p:nvGrpSpPr>
        <p:grpSpPr bwMode="gray">
          <a:xfrm>
            <a:off x="6271674" y="4633391"/>
            <a:ext cx="841134" cy="1395179"/>
            <a:chOff x="8134838" y="4290491"/>
            <a:chExt cx="841134" cy="1395179"/>
          </a:xfrm>
        </p:grpSpPr>
        <p:sp>
          <p:nvSpPr>
            <p:cNvPr id="71" name="Rechteck 70"/>
            <p:cNvSpPr/>
            <p:nvPr/>
          </p:nvSpPr>
          <p:spPr bwMode="gray">
            <a:xfrm rot="10800000">
              <a:off x="8134838" y="4847860"/>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1206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nvGrpSpPr>
            <p:cNvPr id="72" name="Gruppieren 71"/>
            <p:cNvGrpSpPr/>
            <p:nvPr/>
          </p:nvGrpSpPr>
          <p:grpSpPr bwMode="gray">
            <a:xfrm>
              <a:off x="8134838" y="4290491"/>
              <a:ext cx="841134" cy="1282945"/>
              <a:chOff x="8134838" y="4290491"/>
              <a:chExt cx="841134" cy="1282945"/>
            </a:xfrm>
          </p:grpSpPr>
          <p:sp>
            <p:nvSpPr>
              <p:cNvPr id="74" name="Rechteck 73"/>
              <p:cNvSpPr/>
              <p:nvPr/>
            </p:nvSpPr>
            <p:spPr bwMode="gray">
              <a:xfrm rot="10800000">
                <a:off x="8134838" y="4735626"/>
                <a:ext cx="841134" cy="837810"/>
              </a:xfrm>
              <a:prstGeom prst="rect">
                <a:avLst/>
              </a:prstGeom>
              <a:solidFill>
                <a:schemeClr val="bg1">
                  <a:lumMod val="7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75" name="Rechteck 74"/>
              <p:cNvSpPr/>
              <p:nvPr/>
            </p:nvSpPr>
            <p:spPr bwMode="gray">
              <a:xfrm rot="10800000">
                <a:off x="8134838" y="4290491"/>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sp>
        <p:nvSpPr>
          <p:cNvPr id="67" name="Rechteck 66"/>
          <p:cNvSpPr/>
          <p:nvPr/>
        </p:nvSpPr>
        <p:spPr bwMode="gray">
          <a:xfrm rot="10800000">
            <a:off x="6272061" y="4179269"/>
            <a:ext cx="841134" cy="837811"/>
          </a:xfrm>
          <a:prstGeom prst="rect">
            <a:avLst/>
          </a:prstGeom>
          <a:solidFill>
            <a:schemeClr val="bg1">
              <a:lumMod val="95000"/>
              <a:alpha val="40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8" name="Rechteck 67"/>
          <p:cNvSpPr/>
          <p:nvPr/>
        </p:nvSpPr>
        <p:spPr bwMode="gray">
          <a:xfrm rot="10800000">
            <a:off x="6271675" y="4189269"/>
            <a:ext cx="841134" cy="837811"/>
          </a:xfrm>
          <a:prstGeom prst="rect">
            <a:avLst/>
          </a:prstGeom>
          <a:solidFill>
            <a:schemeClr val="accent6"/>
          </a:solidFill>
          <a:ln>
            <a:noFill/>
          </a:ln>
          <a:scene3d>
            <a:camera prst="isometricTopUp">
              <a:rot lat="19101507" lon="14565820" rev="6532898"/>
            </a:camera>
            <a:lightRig rig="threePt" dir="t"/>
          </a:scene3d>
          <a:sp3d extrusionH="4381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5" name="Rechteck 64"/>
          <p:cNvSpPr/>
          <p:nvPr/>
        </p:nvSpPr>
        <p:spPr bwMode="gray">
          <a:xfrm>
            <a:off x="6100762" y="5179537"/>
            <a:ext cx="591866"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01</a:t>
            </a:r>
            <a:endParaRPr lang="en-US" sz="2000" dirty="0" smtClean="0">
              <a:solidFill>
                <a:schemeClr val="bg1">
                  <a:lumMod val="50000"/>
                </a:schemeClr>
              </a:solidFill>
              <a:latin typeface="Bebas Neue" panose="020B0506020202020201" pitchFamily="34" charset="0"/>
            </a:endParaRPr>
          </a:p>
        </p:txBody>
      </p:sp>
      <p:sp>
        <p:nvSpPr>
          <p:cNvPr id="129" name="Rechteck 128"/>
          <p:cNvSpPr/>
          <p:nvPr/>
        </p:nvSpPr>
        <p:spPr bwMode="gray">
          <a:xfrm>
            <a:off x="6100762" y="4733737"/>
            <a:ext cx="591866" cy="400014"/>
          </a:xfrm>
          <a:prstGeom prst="rect">
            <a:avLst/>
          </a:prstGeom>
          <a:noFill/>
          <a:ln>
            <a:noFill/>
          </a:ln>
          <a:scene3d>
            <a:camera prst="perspectiveContrastingLeftFacing">
              <a:rot lat="19200000" lon="19799999"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accent6"/>
                </a:solidFill>
                <a:latin typeface="Bebas Neue" panose="020B0506020202020201" pitchFamily="34" charset="0"/>
              </a:rPr>
              <a:t>12%</a:t>
            </a:r>
            <a:endParaRPr lang="en-US" sz="2000" dirty="0" smtClean="0">
              <a:solidFill>
                <a:schemeClr val="accent6"/>
              </a:solidFill>
              <a:latin typeface="Bebas Neue" panose="020B0506020202020201" pitchFamily="34" charset="0"/>
            </a:endParaRPr>
          </a:p>
        </p:txBody>
      </p:sp>
      <p:grpSp>
        <p:nvGrpSpPr>
          <p:cNvPr id="134" name="Gruppieren 133"/>
          <p:cNvGrpSpPr/>
          <p:nvPr/>
        </p:nvGrpSpPr>
        <p:grpSpPr bwMode="gray">
          <a:xfrm>
            <a:off x="7711854" y="4633391"/>
            <a:ext cx="841134" cy="1395179"/>
            <a:chOff x="8134838" y="4290491"/>
            <a:chExt cx="841134" cy="1395179"/>
          </a:xfrm>
        </p:grpSpPr>
        <p:sp>
          <p:nvSpPr>
            <p:cNvPr id="139" name="Rechteck 138"/>
            <p:cNvSpPr/>
            <p:nvPr/>
          </p:nvSpPr>
          <p:spPr bwMode="gray">
            <a:xfrm rot="10800000">
              <a:off x="8134838" y="4847860"/>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1206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nvGrpSpPr>
            <p:cNvPr id="140" name="Gruppieren 139"/>
            <p:cNvGrpSpPr/>
            <p:nvPr/>
          </p:nvGrpSpPr>
          <p:grpSpPr bwMode="gray">
            <a:xfrm>
              <a:off x="8134838" y="4290491"/>
              <a:ext cx="841134" cy="1282945"/>
              <a:chOff x="8134838" y="4290491"/>
              <a:chExt cx="841134" cy="1282945"/>
            </a:xfrm>
          </p:grpSpPr>
          <p:sp>
            <p:nvSpPr>
              <p:cNvPr id="141" name="Rechteck 140"/>
              <p:cNvSpPr/>
              <p:nvPr/>
            </p:nvSpPr>
            <p:spPr bwMode="gray">
              <a:xfrm rot="10800000">
                <a:off x="8134838" y="4735626"/>
                <a:ext cx="841134" cy="837810"/>
              </a:xfrm>
              <a:prstGeom prst="rect">
                <a:avLst/>
              </a:prstGeom>
              <a:solidFill>
                <a:schemeClr val="bg1">
                  <a:lumMod val="7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42" name="Rechteck 141"/>
              <p:cNvSpPr/>
              <p:nvPr/>
            </p:nvSpPr>
            <p:spPr bwMode="gray">
              <a:xfrm rot="10800000">
                <a:off x="8134838" y="4290491"/>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sp>
        <p:nvSpPr>
          <p:cNvPr id="135" name="Rechteck 134"/>
          <p:cNvSpPr/>
          <p:nvPr/>
        </p:nvSpPr>
        <p:spPr bwMode="gray">
          <a:xfrm rot="10800000">
            <a:off x="7712241" y="4179269"/>
            <a:ext cx="841134" cy="837811"/>
          </a:xfrm>
          <a:prstGeom prst="rect">
            <a:avLst/>
          </a:prstGeom>
          <a:solidFill>
            <a:schemeClr val="bg1">
              <a:lumMod val="95000"/>
              <a:alpha val="40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36" name="Rechteck 135"/>
          <p:cNvSpPr/>
          <p:nvPr/>
        </p:nvSpPr>
        <p:spPr bwMode="gray">
          <a:xfrm rot="10800000">
            <a:off x="7711855" y="4189269"/>
            <a:ext cx="841134" cy="837811"/>
          </a:xfrm>
          <a:prstGeom prst="rect">
            <a:avLst/>
          </a:prstGeom>
          <a:solidFill>
            <a:schemeClr val="accent3"/>
          </a:solidFill>
          <a:ln>
            <a:noFill/>
          </a:ln>
          <a:scene3d>
            <a:camera prst="isometricTopUp">
              <a:rot lat="19101507" lon="14565820" rev="6532898"/>
            </a:camera>
            <a:lightRig rig="threePt" dir="t"/>
          </a:scene3d>
          <a:sp3d extrusionH="13271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32" name="Rechteck 131"/>
          <p:cNvSpPr/>
          <p:nvPr/>
        </p:nvSpPr>
        <p:spPr bwMode="gray">
          <a:xfrm>
            <a:off x="7540942" y="5179537"/>
            <a:ext cx="591866"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02</a:t>
            </a:r>
            <a:endParaRPr lang="en-US" sz="2000" dirty="0" smtClean="0">
              <a:solidFill>
                <a:schemeClr val="bg1">
                  <a:lumMod val="50000"/>
                </a:schemeClr>
              </a:solidFill>
              <a:latin typeface="Bebas Neue" panose="020B0506020202020201" pitchFamily="34" charset="0"/>
            </a:endParaRPr>
          </a:p>
        </p:txBody>
      </p:sp>
      <p:sp>
        <p:nvSpPr>
          <p:cNvPr id="133" name="Rechteck 132"/>
          <p:cNvSpPr/>
          <p:nvPr/>
        </p:nvSpPr>
        <p:spPr bwMode="gray">
          <a:xfrm>
            <a:off x="7540942" y="4733737"/>
            <a:ext cx="591866" cy="400014"/>
          </a:xfrm>
          <a:prstGeom prst="rect">
            <a:avLst/>
          </a:prstGeom>
          <a:noFill/>
          <a:ln>
            <a:noFill/>
          </a:ln>
          <a:scene3d>
            <a:camera prst="perspectiveContrastingLeftFacing">
              <a:rot lat="19200000" lon="19799999"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accent3"/>
                </a:solidFill>
                <a:latin typeface="Bebas Neue" panose="020B0506020202020201" pitchFamily="34" charset="0"/>
              </a:rPr>
              <a:t>50%</a:t>
            </a:r>
            <a:endParaRPr lang="en-US" sz="2000" dirty="0" smtClean="0">
              <a:solidFill>
                <a:schemeClr val="accent3"/>
              </a:solidFill>
              <a:latin typeface="Bebas Neue" panose="020B0506020202020201" pitchFamily="34" charset="0"/>
            </a:endParaRPr>
          </a:p>
        </p:txBody>
      </p:sp>
      <p:grpSp>
        <p:nvGrpSpPr>
          <p:cNvPr id="160" name="Gruppieren 159"/>
          <p:cNvGrpSpPr/>
          <p:nvPr/>
        </p:nvGrpSpPr>
        <p:grpSpPr bwMode="gray">
          <a:xfrm>
            <a:off x="9152034" y="4633391"/>
            <a:ext cx="841134" cy="1395179"/>
            <a:chOff x="8134838" y="4290491"/>
            <a:chExt cx="841134" cy="1395179"/>
          </a:xfrm>
        </p:grpSpPr>
        <p:sp>
          <p:nvSpPr>
            <p:cNvPr id="165" name="Rechteck 164"/>
            <p:cNvSpPr/>
            <p:nvPr/>
          </p:nvSpPr>
          <p:spPr bwMode="gray">
            <a:xfrm rot="10800000">
              <a:off x="8134838" y="4847860"/>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1206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nvGrpSpPr>
            <p:cNvPr id="166" name="Gruppieren 165"/>
            <p:cNvGrpSpPr/>
            <p:nvPr/>
          </p:nvGrpSpPr>
          <p:grpSpPr bwMode="gray">
            <a:xfrm>
              <a:off x="8134838" y="4290491"/>
              <a:ext cx="841134" cy="1282945"/>
              <a:chOff x="8134838" y="4290491"/>
              <a:chExt cx="841134" cy="1282945"/>
            </a:xfrm>
          </p:grpSpPr>
          <p:sp>
            <p:nvSpPr>
              <p:cNvPr id="167" name="Rechteck 166"/>
              <p:cNvSpPr/>
              <p:nvPr/>
            </p:nvSpPr>
            <p:spPr bwMode="gray">
              <a:xfrm rot="10800000">
                <a:off x="8134838" y="4735626"/>
                <a:ext cx="841134" cy="837810"/>
              </a:xfrm>
              <a:prstGeom prst="rect">
                <a:avLst/>
              </a:prstGeom>
              <a:solidFill>
                <a:schemeClr val="bg1">
                  <a:lumMod val="7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68" name="Rechteck 167"/>
              <p:cNvSpPr/>
              <p:nvPr/>
            </p:nvSpPr>
            <p:spPr bwMode="gray">
              <a:xfrm rot="10800000">
                <a:off x="8134838" y="4290491"/>
                <a:ext cx="841134" cy="837810"/>
              </a:xfrm>
              <a:prstGeom prst="rect">
                <a:avLst/>
              </a:prstGeom>
              <a:solidFill>
                <a:schemeClr val="bg1">
                  <a:lumMod val="95000"/>
                </a:schemeClr>
              </a:solidFill>
              <a:ln>
                <a:noFill/>
              </a:ln>
              <a:scene3d>
                <a:camera prst="isometricTopUp">
                  <a:rot lat="19101507" lon="14565820" rev="6532898"/>
                </a:camera>
                <a:lightRig rig="threePt" dir="t"/>
              </a:scene3d>
              <a:sp3d extrusionH="469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sp>
        <p:nvSpPr>
          <p:cNvPr id="161" name="Rechteck 160"/>
          <p:cNvSpPr/>
          <p:nvPr/>
        </p:nvSpPr>
        <p:spPr bwMode="gray">
          <a:xfrm rot="10800000">
            <a:off x="9152421" y="4179269"/>
            <a:ext cx="841134" cy="837811"/>
          </a:xfrm>
          <a:prstGeom prst="rect">
            <a:avLst/>
          </a:prstGeom>
          <a:solidFill>
            <a:schemeClr val="bg1">
              <a:lumMod val="95000"/>
              <a:alpha val="40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62" name="Rechteck 161"/>
          <p:cNvSpPr/>
          <p:nvPr/>
        </p:nvSpPr>
        <p:spPr bwMode="gray">
          <a:xfrm rot="10800000">
            <a:off x="9152035" y="4189269"/>
            <a:ext cx="841134" cy="837811"/>
          </a:xfrm>
          <a:prstGeom prst="rect">
            <a:avLst/>
          </a:prstGeom>
          <a:solidFill>
            <a:schemeClr val="tx2"/>
          </a:solidFill>
          <a:ln>
            <a:noFill/>
          </a:ln>
          <a:scene3d>
            <a:camera prst="isometricTopUp">
              <a:rot lat="19101507" lon="14565820" rev="6532898"/>
            </a:camera>
            <a:lightRig rig="threePt" dir="t"/>
          </a:scene3d>
          <a:sp3d extrusionH="21272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58" name="Rechteck 157"/>
          <p:cNvSpPr/>
          <p:nvPr/>
        </p:nvSpPr>
        <p:spPr bwMode="gray">
          <a:xfrm>
            <a:off x="8981122" y="5179537"/>
            <a:ext cx="591866"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50000"/>
                  </a:schemeClr>
                </a:solidFill>
                <a:latin typeface="Bebas Neue" panose="020B0506020202020201" pitchFamily="34" charset="0"/>
              </a:rPr>
              <a:t>03</a:t>
            </a:r>
            <a:endParaRPr lang="en-US" sz="2000" dirty="0" smtClean="0">
              <a:solidFill>
                <a:schemeClr val="bg1">
                  <a:lumMod val="50000"/>
                </a:schemeClr>
              </a:solidFill>
              <a:latin typeface="Bebas Neue" panose="020B0506020202020201" pitchFamily="34" charset="0"/>
            </a:endParaRPr>
          </a:p>
        </p:txBody>
      </p:sp>
      <p:sp>
        <p:nvSpPr>
          <p:cNvPr id="159" name="Rechteck 158"/>
          <p:cNvSpPr/>
          <p:nvPr/>
        </p:nvSpPr>
        <p:spPr bwMode="gray">
          <a:xfrm>
            <a:off x="8981122" y="4733737"/>
            <a:ext cx="591866" cy="400014"/>
          </a:xfrm>
          <a:prstGeom prst="rect">
            <a:avLst/>
          </a:prstGeom>
          <a:noFill/>
          <a:ln>
            <a:noFill/>
          </a:ln>
          <a:scene3d>
            <a:camera prst="perspectiveContrastingLeftFacing">
              <a:rot lat="19200000" lon="19799999"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tx2"/>
                </a:solidFill>
                <a:latin typeface="Bebas Neue" panose="020B0506020202020201" pitchFamily="34" charset="0"/>
              </a:rPr>
              <a:t>88%</a:t>
            </a:r>
            <a:endParaRPr lang="en-US" sz="2000" dirty="0" smtClean="0">
              <a:solidFill>
                <a:schemeClr val="tx2"/>
              </a:solidFill>
              <a:latin typeface="Bebas Neue" panose="020B0506020202020201" pitchFamily="34" charset="0"/>
            </a:endParaRPr>
          </a:p>
        </p:txBody>
      </p:sp>
      <p:grpSp>
        <p:nvGrpSpPr>
          <p:cNvPr id="14" name="Gruppieren 13"/>
          <p:cNvGrpSpPr/>
          <p:nvPr/>
        </p:nvGrpSpPr>
        <p:grpSpPr bwMode="gray">
          <a:xfrm>
            <a:off x="9152035" y="1570036"/>
            <a:ext cx="841520" cy="3448309"/>
            <a:chOff x="9152035" y="1570036"/>
            <a:chExt cx="841520" cy="3448309"/>
          </a:xfrm>
        </p:grpSpPr>
        <p:sp>
          <p:nvSpPr>
            <p:cNvPr id="171" name="Rechteck 170"/>
            <p:cNvSpPr/>
            <p:nvPr/>
          </p:nvSpPr>
          <p:spPr bwMode="gray">
            <a:xfrm rot="10800000">
              <a:off x="9152421" y="4180534"/>
              <a:ext cx="841134" cy="837811"/>
            </a:xfrm>
            <a:prstGeom prst="rect">
              <a:avLst/>
            </a:prstGeom>
            <a:solidFill>
              <a:schemeClr val="bg1">
                <a:lumMod val="95000"/>
                <a:alpha val="8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64" name="Rechteck 163"/>
            <p:cNvSpPr/>
            <p:nvPr/>
          </p:nvSpPr>
          <p:spPr bwMode="gray">
            <a:xfrm rot="10800000">
              <a:off x="9152035" y="1570036"/>
              <a:ext cx="841134" cy="837811"/>
            </a:xfrm>
            <a:prstGeom prst="rect">
              <a:avLst/>
            </a:prstGeom>
            <a:solidFill>
              <a:schemeClr val="bg1">
                <a:lumMod val="95000"/>
              </a:schemeClr>
            </a:solidFill>
            <a:ln>
              <a:noFill/>
            </a:ln>
            <a:scene3d>
              <a:camera prst="isometricTopUp">
                <a:rot lat="19101507" lon="14565820" rev="6532898"/>
              </a:camera>
              <a:lightRig rig="threePt" dir="t"/>
            </a:scene3d>
            <a:sp3d extrusionH="279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nvGrpSpPr>
          <p:cNvPr id="12" name="Gruppieren 11"/>
          <p:cNvGrpSpPr/>
          <p:nvPr/>
        </p:nvGrpSpPr>
        <p:grpSpPr bwMode="gray">
          <a:xfrm>
            <a:off x="6271675" y="1570036"/>
            <a:ext cx="841520" cy="3448309"/>
            <a:chOff x="6271675" y="1570036"/>
            <a:chExt cx="841520" cy="3448309"/>
          </a:xfrm>
        </p:grpSpPr>
        <p:sp>
          <p:nvSpPr>
            <p:cNvPr id="169" name="Rechteck 168"/>
            <p:cNvSpPr/>
            <p:nvPr/>
          </p:nvSpPr>
          <p:spPr bwMode="gray">
            <a:xfrm rot="10800000">
              <a:off x="6272061" y="4180534"/>
              <a:ext cx="841134" cy="837811"/>
            </a:xfrm>
            <a:prstGeom prst="rect">
              <a:avLst/>
            </a:prstGeom>
            <a:solidFill>
              <a:schemeClr val="bg1">
                <a:lumMod val="95000"/>
                <a:alpha val="8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70" name="Rechteck 69"/>
            <p:cNvSpPr/>
            <p:nvPr/>
          </p:nvSpPr>
          <p:spPr bwMode="gray">
            <a:xfrm rot="10800000">
              <a:off x="6271675" y="1570036"/>
              <a:ext cx="841134" cy="837811"/>
            </a:xfrm>
            <a:prstGeom prst="rect">
              <a:avLst/>
            </a:prstGeom>
            <a:solidFill>
              <a:schemeClr val="bg1">
                <a:lumMod val="95000"/>
              </a:schemeClr>
            </a:solidFill>
            <a:ln>
              <a:noFill/>
            </a:ln>
            <a:scene3d>
              <a:camera prst="isometricTopUp">
                <a:rot lat="19101507" lon="14565820" rev="6532898"/>
              </a:camera>
              <a:lightRig rig="threePt" dir="t"/>
            </a:scene3d>
            <a:sp3d extrusionH="279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nvGrpSpPr>
          <p:cNvPr id="13" name="Gruppieren 12"/>
          <p:cNvGrpSpPr/>
          <p:nvPr/>
        </p:nvGrpSpPr>
        <p:grpSpPr bwMode="gray">
          <a:xfrm>
            <a:off x="10592214" y="1570036"/>
            <a:ext cx="841135" cy="3441795"/>
            <a:chOff x="10592214" y="1570036"/>
            <a:chExt cx="841135" cy="3441795"/>
          </a:xfrm>
        </p:grpSpPr>
        <p:sp>
          <p:nvSpPr>
            <p:cNvPr id="186" name="Rechteck 185"/>
            <p:cNvSpPr/>
            <p:nvPr/>
          </p:nvSpPr>
          <p:spPr bwMode="gray">
            <a:xfrm rot="10800000">
              <a:off x="10592214" y="4174020"/>
              <a:ext cx="841134" cy="837811"/>
            </a:xfrm>
            <a:prstGeom prst="rect">
              <a:avLst/>
            </a:prstGeom>
            <a:solidFill>
              <a:schemeClr val="bg1">
                <a:lumMod val="95000"/>
                <a:alpha val="8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51" name="Rechteck 150"/>
            <p:cNvSpPr/>
            <p:nvPr/>
          </p:nvSpPr>
          <p:spPr bwMode="gray">
            <a:xfrm rot="10800000">
              <a:off x="10592215" y="1570036"/>
              <a:ext cx="841134" cy="837811"/>
            </a:xfrm>
            <a:prstGeom prst="rect">
              <a:avLst/>
            </a:prstGeom>
            <a:solidFill>
              <a:schemeClr val="bg1">
                <a:lumMod val="95000"/>
              </a:schemeClr>
            </a:solidFill>
            <a:ln>
              <a:noFill/>
            </a:ln>
            <a:scene3d>
              <a:camera prst="isometricTopUp">
                <a:rot lat="19101507" lon="14565820" rev="6532898"/>
              </a:camera>
              <a:lightRig rig="threePt" dir="t"/>
            </a:scene3d>
            <a:sp3d extrusionH="279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nvGrpSpPr>
          <p:cNvPr id="15" name="Gruppieren 14"/>
          <p:cNvGrpSpPr/>
          <p:nvPr/>
        </p:nvGrpSpPr>
        <p:grpSpPr bwMode="gray">
          <a:xfrm>
            <a:off x="7711855" y="1570036"/>
            <a:ext cx="841520" cy="3448309"/>
            <a:chOff x="7711855" y="1570036"/>
            <a:chExt cx="841520" cy="3448309"/>
          </a:xfrm>
        </p:grpSpPr>
        <p:sp>
          <p:nvSpPr>
            <p:cNvPr id="170" name="Rechteck 169"/>
            <p:cNvSpPr/>
            <p:nvPr/>
          </p:nvSpPr>
          <p:spPr bwMode="gray">
            <a:xfrm rot="10800000">
              <a:off x="7712241" y="4180534"/>
              <a:ext cx="841134" cy="837811"/>
            </a:xfrm>
            <a:prstGeom prst="rect">
              <a:avLst/>
            </a:prstGeom>
            <a:solidFill>
              <a:schemeClr val="bg1">
                <a:lumMod val="95000"/>
                <a:alpha val="8000"/>
              </a:schemeClr>
            </a:solidFill>
            <a:ln>
              <a:noFill/>
            </a:ln>
            <a:scene3d>
              <a:camera prst="isometricTopUp">
                <a:rot lat="19101507" lon="14565820" rev="6532898"/>
              </a:camera>
              <a:lightRig rig="threePt" dir="t"/>
            </a:scene3d>
            <a:sp3d extrusionH="2774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38" name="Rechteck 137"/>
            <p:cNvSpPr/>
            <p:nvPr/>
          </p:nvSpPr>
          <p:spPr bwMode="gray">
            <a:xfrm rot="10800000">
              <a:off x="7711855" y="1570036"/>
              <a:ext cx="841134" cy="837811"/>
            </a:xfrm>
            <a:prstGeom prst="rect">
              <a:avLst/>
            </a:prstGeom>
            <a:solidFill>
              <a:schemeClr val="bg1">
                <a:lumMod val="95000"/>
              </a:schemeClr>
            </a:solidFill>
            <a:ln>
              <a:noFill/>
            </a:ln>
            <a:scene3d>
              <a:camera prst="isometricTopUp">
                <a:rot lat="19101507" lon="14565820" rev="6532898"/>
              </a:camera>
              <a:lightRig rig="threePt" dir="t"/>
            </a:scene3d>
            <a:sp3d extrusionH="279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nvGrpSpPr>
          <p:cNvPr id="189" name="Gruppieren 188"/>
          <p:cNvGrpSpPr/>
          <p:nvPr/>
        </p:nvGrpSpPr>
        <p:grpSpPr bwMode="gray">
          <a:xfrm>
            <a:off x="576662" y="1560513"/>
            <a:ext cx="875132" cy="875130"/>
            <a:chOff x="6096001" y="3362036"/>
            <a:chExt cx="831273" cy="831273"/>
          </a:xfrm>
        </p:grpSpPr>
        <p:sp>
          <p:nvSpPr>
            <p:cNvPr id="191" name="Ellipse 190"/>
            <p:cNvSpPr/>
            <p:nvPr/>
          </p:nvSpPr>
          <p:spPr bwMode="gray">
            <a:xfrm>
              <a:off x="6096001" y="3362036"/>
              <a:ext cx="831273" cy="83127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92" name="METRO ICON - letter"/>
            <p:cNvSpPr>
              <a:spLocks noChangeAspect="1" noEditPoints="1"/>
            </p:cNvSpPr>
            <p:nvPr/>
          </p:nvSpPr>
          <p:spPr bwMode="gray">
            <a:xfrm>
              <a:off x="6273136" y="3603756"/>
              <a:ext cx="477002" cy="350736"/>
            </a:xfrm>
            <a:custGeom>
              <a:avLst/>
              <a:gdLst>
                <a:gd name="T0" fmla="*/ 333 w 333"/>
                <a:gd name="T1" fmla="*/ 246 h 246"/>
                <a:gd name="T2" fmla="*/ 0 w 333"/>
                <a:gd name="T3" fmla="*/ 246 h 246"/>
                <a:gd name="T4" fmla="*/ 0 w 333"/>
                <a:gd name="T5" fmla="*/ 0 h 246"/>
                <a:gd name="T6" fmla="*/ 333 w 333"/>
                <a:gd name="T7" fmla="*/ 0 h 246"/>
                <a:gd name="T8" fmla="*/ 333 w 333"/>
                <a:gd name="T9" fmla="*/ 246 h 246"/>
                <a:gd name="T10" fmla="*/ 121 w 333"/>
                <a:gd name="T11" fmla="*/ 128 h 246"/>
                <a:gd name="T12" fmla="*/ 31 w 333"/>
                <a:gd name="T13" fmla="*/ 218 h 246"/>
                <a:gd name="T14" fmla="*/ 302 w 333"/>
                <a:gd name="T15" fmla="*/ 218 h 246"/>
                <a:gd name="T16" fmla="*/ 212 w 333"/>
                <a:gd name="T17" fmla="*/ 128 h 246"/>
                <a:gd name="T18" fmla="*/ 166 w 333"/>
                <a:gd name="T19" fmla="*/ 163 h 246"/>
                <a:gd name="T20" fmla="*/ 121 w 333"/>
                <a:gd name="T21" fmla="*/ 128 h 246"/>
                <a:gd name="T22" fmla="*/ 38 w 333"/>
                <a:gd name="T23" fmla="*/ 29 h 246"/>
                <a:gd name="T24" fmla="*/ 41 w 333"/>
                <a:gd name="T25" fmla="*/ 31 h 246"/>
                <a:gd name="T26" fmla="*/ 164 w 333"/>
                <a:gd name="T27" fmla="*/ 125 h 246"/>
                <a:gd name="T28" fmla="*/ 170 w 333"/>
                <a:gd name="T29" fmla="*/ 125 h 246"/>
                <a:gd name="T30" fmla="*/ 291 w 333"/>
                <a:gd name="T31" fmla="*/ 32 h 246"/>
                <a:gd name="T32" fmla="*/ 295 w 333"/>
                <a:gd name="T33" fmla="*/ 29 h 246"/>
                <a:gd name="T34" fmla="*/ 38 w 333"/>
                <a:gd name="T35" fmla="*/ 29 h 246"/>
                <a:gd name="T36" fmla="*/ 304 w 333"/>
                <a:gd name="T37" fmla="*/ 178 h 246"/>
                <a:gd name="T38" fmla="*/ 304 w 333"/>
                <a:gd name="T39" fmla="*/ 57 h 246"/>
                <a:gd name="T40" fmla="*/ 236 w 333"/>
                <a:gd name="T41" fmla="*/ 109 h 246"/>
                <a:gd name="T42" fmla="*/ 304 w 333"/>
                <a:gd name="T43" fmla="*/ 178 h 246"/>
                <a:gd name="T44" fmla="*/ 97 w 333"/>
                <a:gd name="T45" fmla="*/ 109 h 246"/>
                <a:gd name="T46" fmla="*/ 28 w 333"/>
                <a:gd name="T47" fmla="*/ 57 h 246"/>
                <a:gd name="T48" fmla="*/ 28 w 333"/>
                <a:gd name="T49" fmla="*/ 177 h 246"/>
                <a:gd name="T50" fmla="*/ 97 w 333"/>
                <a:gd name="T51" fmla="*/ 10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246">
                  <a:moveTo>
                    <a:pt x="333" y="246"/>
                  </a:moveTo>
                  <a:cubicBezTo>
                    <a:pt x="222" y="246"/>
                    <a:pt x="111" y="246"/>
                    <a:pt x="0" y="246"/>
                  </a:cubicBezTo>
                  <a:cubicBezTo>
                    <a:pt x="0" y="164"/>
                    <a:pt x="0" y="82"/>
                    <a:pt x="0" y="0"/>
                  </a:cubicBezTo>
                  <a:cubicBezTo>
                    <a:pt x="111" y="0"/>
                    <a:pt x="222" y="0"/>
                    <a:pt x="333" y="0"/>
                  </a:cubicBezTo>
                  <a:cubicBezTo>
                    <a:pt x="333" y="82"/>
                    <a:pt x="333" y="164"/>
                    <a:pt x="333" y="246"/>
                  </a:cubicBezTo>
                  <a:close/>
                  <a:moveTo>
                    <a:pt x="121" y="128"/>
                  </a:moveTo>
                  <a:cubicBezTo>
                    <a:pt x="91" y="159"/>
                    <a:pt x="61" y="189"/>
                    <a:pt x="31" y="218"/>
                  </a:cubicBezTo>
                  <a:cubicBezTo>
                    <a:pt x="121" y="218"/>
                    <a:pt x="212" y="218"/>
                    <a:pt x="302" y="218"/>
                  </a:cubicBezTo>
                  <a:cubicBezTo>
                    <a:pt x="272" y="188"/>
                    <a:pt x="242" y="158"/>
                    <a:pt x="212" y="128"/>
                  </a:cubicBezTo>
                  <a:cubicBezTo>
                    <a:pt x="197" y="139"/>
                    <a:pt x="182" y="151"/>
                    <a:pt x="166" y="163"/>
                  </a:cubicBezTo>
                  <a:cubicBezTo>
                    <a:pt x="151" y="151"/>
                    <a:pt x="135" y="139"/>
                    <a:pt x="121" y="128"/>
                  </a:cubicBezTo>
                  <a:close/>
                  <a:moveTo>
                    <a:pt x="38" y="29"/>
                  </a:moveTo>
                  <a:cubicBezTo>
                    <a:pt x="39" y="30"/>
                    <a:pt x="40" y="30"/>
                    <a:pt x="41" y="31"/>
                  </a:cubicBezTo>
                  <a:cubicBezTo>
                    <a:pt x="82" y="62"/>
                    <a:pt x="123" y="93"/>
                    <a:pt x="164" y="125"/>
                  </a:cubicBezTo>
                  <a:cubicBezTo>
                    <a:pt x="166" y="127"/>
                    <a:pt x="168" y="126"/>
                    <a:pt x="170" y="125"/>
                  </a:cubicBezTo>
                  <a:cubicBezTo>
                    <a:pt x="210" y="94"/>
                    <a:pt x="251" y="63"/>
                    <a:pt x="291" y="32"/>
                  </a:cubicBezTo>
                  <a:cubicBezTo>
                    <a:pt x="292" y="31"/>
                    <a:pt x="293" y="30"/>
                    <a:pt x="295" y="29"/>
                  </a:cubicBezTo>
                  <a:cubicBezTo>
                    <a:pt x="209" y="29"/>
                    <a:pt x="124" y="29"/>
                    <a:pt x="38" y="29"/>
                  </a:cubicBezTo>
                  <a:close/>
                  <a:moveTo>
                    <a:pt x="304" y="178"/>
                  </a:moveTo>
                  <a:cubicBezTo>
                    <a:pt x="304" y="138"/>
                    <a:pt x="304" y="98"/>
                    <a:pt x="304" y="57"/>
                  </a:cubicBezTo>
                  <a:cubicBezTo>
                    <a:pt x="281" y="75"/>
                    <a:pt x="258" y="92"/>
                    <a:pt x="236" y="109"/>
                  </a:cubicBezTo>
                  <a:cubicBezTo>
                    <a:pt x="259" y="132"/>
                    <a:pt x="282" y="155"/>
                    <a:pt x="304" y="178"/>
                  </a:cubicBezTo>
                  <a:close/>
                  <a:moveTo>
                    <a:pt x="97" y="109"/>
                  </a:moveTo>
                  <a:cubicBezTo>
                    <a:pt x="74" y="92"/>
                    <a:pt x="51" y="75"/>
                    <a:pt x="28" y="57"/>
                  </a:cubicBezTo>
                  <a:cubicBezTo>
                    <a:pt x="28" y="98"/>
                    <a:pt x="28" y="138"/>
                    <a:pt x="28" y="177"/>
                  </a:cubicBezTo>
                  <a:cubicBezTo>
                    <a:pt x="51" y="155"/>
                    <a:pt x="74" y="132"/>
                    <a:pt x="97" y="10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190" name="Rechteck 189"/>
          <p:cNvSpPr/>
          <p:nvPr/>
        </p:nvSpPr>
        <p:spPr>
          <a:xfrm>
            <a:off x="1451792" y="1562041"/>
            <a:ext cx="4354648"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grpSp>
        <p:nvGrpSpPr>
          <p:cNvPr id="194" name="Gruppieren 193"/>
          <p:cNvGrpSpPr/>
          <p:nvPr/>
        </p:nvGrpSpPr>
        <p:grpSpPr bwMode="gray">
          <a:xfrm>
            <a:off x="576661" y="2684923"/>
            <a:ext cx="875132" cy="875130"/>
            <a:chOff x="9210001" y="3362036"/>
            <a:chExt cx="831273" cy="831273"/>
          </a:xfrm>
        </p:grpSpPr>
        <p:sp>
          <p:nvSpPr>
            <p:cNvPr id="196" name="Ellipse 195"/>
            <p:cNvSpPr/>
            <p:nvPr/>
          </p:nvSpPr>
          <p:spPr bwMode="gray">
            <a:xfrm>
              <a:off x="9210001" y="3362036"/>
              <a:ext cx="831273" cy="8312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97" name="METRO ICON - iphone"/>
            <p:cNvSpPr>
              <a:spLocks noChangeAspect="1" noEditPoints="1"/>
            </p:cNvSpPr>
            <p:nvPr/>
          </p:nvSpPr>
          <p:spPr bwMode="gray">
            <a:xfrm>
              <a:off x="9506212" y="3581533"/>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199" name="Gruppieren 198"/>
          <p:cNvGrpSpPr/>
          <p:nvPr/>
        </p:nvGrpSpPr>
        <p:grpSpPr bwMode="gray">
          <a:xfrm>
            <a:off x="576660" y="3809333"/>
            <a:ext cx="875132" cy="875130"/>
            <a:chOff x="10767002" y="3362036"/>
            <a:chExt cx="831273" cy="831273"/>
          </a:xfrm>
        </p:grpSpPr>
        <p:sp>
          <p:nvSpPr>
            <p:cNvPr id="201" name="Ellipse 200"/>
            <p:cNvSpPr/>
            <p:nvPr/>
          </p:nvSpPr>
          <p:spPr bwMode="gray">
            <a:xfrm>
              <a:off x="10767002" y="3362036"/>
              <a:ext cx="831273" cy="83127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02" name="METRO ICON - speech 3"/>
            <p:cNvSpPr>
              <a:spLocks noChangeAspect="1" noEditPoints="1"/>
            </p:cNvSpPr>
            <p:nvPr/>
          </p:nvSpPr>
          <p:spPr bwMode="gray">
            <a:xfrm>
              <a:off x="10945389" y="3568133"/>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206" name="Rechteck 205"/>
          <p:cNvSpPr/>
          <p:nvPr/>
        </p:nvSpPr>
        <p:spPr>
          <a:xfrm>
            <a:off x="1451792" y="2684923"/>
            <a:ext cx="4354648"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sp>
        <p:nvSpPr>
          <p:cNvPr id="207" name="Rechteck 206"/>
          <p:cNvSpPr/>
          <p:nvPr/>
        </p:nvSpPr>
        <p:spPr>
          <a:xfrm>
            <a:off x="1451792" y="3810861"/>
            <a:ext cx="4354648"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sp>
        <p:nvSpPr>
          <p:cNvPr id="208" name="Rechteck 207"/>
          <p:cNvSpPr/>
          <p:nvPr/>
        </p:nvSpPr>
        <p:spPr>
          <a:xfrm>
            <a:off x="1451792" y="4941979"/>
            <a:ext cx="4354648"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grpSp>
        <p:nvGrpSpPr>
          <p:cNvPr id="16" name="Gruppieren 15"/>
          <p:cNvGrpSpPr/>
          <p:nvPr/>
        </p:nvGrpSpPr>
        <p:grpSpPr bwMode="gray">
          <a:xfrm>
            <a:off x="576660" y="4933744"/>
            <a:ext cx="875132" cy="875130"/>
            <a:chOff x="576660" y="4933744"/>
            <a:chExt cx="875132" cy="875130"/>
          </a:xfrm>
        </p:grpSpPr>
        <p:sp>
          <p:nvSpPr>
            <p:cNvPr id="204" name="Ellipse 203"/>
            <p:cNvSpPr/>
            <p:nvPr/>
          </p:nvSpPr>
          <p:spPr bwMode="gray">
            <a:xfrm>
              <a:off x="576660" y="4933744"/>
              <a:ext cx="875132" cy="87513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nvGrpSpPr>
            <p:cNvPr id="209" name="METRO ICON - target"/>
            <p:cNvGrpSpPr>
              <a:grpSpLocks noChangeAspect="1"/>
            </p:cNvGrpSpPr>
            <p:nvPr/>
          </p:nvGrpSpPr>
          <p:grpSpPr bwMode="gray">
            <a:xfrm>
              <a:off x="736915" y="5116191"/>
              <a:ext cx="632912" cy="540715"/>
              <a:chOff x="7062583" y="1558958"/>
              <a:chExt cx="632912" cy="540715"/>
            </a:xfrm>
            <a:solidFill>
              <a:schemeClr val="bg1"/>
            </a:solidFill>
          </p:grpSpPr>
          <p:sp>
            <p:nvSpPr>
              <p:cNvPr id="210" name="Freeform 6"/>
              <p:cNvSpPr>
                <a:spLocks/>
              </p:cNvSpPr>
              <p:nvPr/>
            </p:nvSpPr>
            <p:spPr bwMode="gray">
              <a:xfrm>
                <a:off x="7062583" y="1558958"/>
                <a:ext cx="528257" cy="540715"/>
              </a:xfrm>
              <a:custGeom>
                <a:avLst/>
                <a:gdLst>
                  <a:gd name="T0" fmla="*/ 286 w 298"/>
                  <a:gd name="T1" fmla="*/ 124 h 303"/>
                  <a:gd name="T2" fmla="*/ 205 w 298"/>
                  <a:gd name="T3" fmla="*/ 276 h 303"/>
                  <a:gd name="T4" fmla="*/ 33 w 298"/>
                  <a:gd name="T5" fmla="*/ 215 h 303"/>
                  <a:gd name="T6" fmla="*/ 77 w 298"/>
                  <a:gd name="T7" fmla="*/ 38 h 303"/>
                  <a:gd name="T8" fmla="*/ 244 w 298"/>
                  <a:gd name="T9" fmla="*/ 50 h 303"/>
                  <a:gd name="T10" fmla="*/ 227 w 298"/>
                  <a:gd name="T11" fmla="*/ 69 h 303"/>
                  <a:gd name="T12" fmla="*/ 205 w 298"/>
                  <a:gd name="T13" fmla="*/ 55 h 303"/>
                  <a:gd name="T14" fmla="*/ 100 w 298"/>
                  <a:gd name="T15" fmla="*/ 55 h 303"/>
                  <a:gd name="T16" fmla="*/ 45 w 298"/>
                  <a:gd name="T17" fmla="*/ 130 h 303"/>
                  <a:gd name="T18" fmla="*/ 126 w 298"/>
                  <a:gd name="T19" fmla="*/ 256 h 303"/>
                  <a:gd name="T20" fmla="*/ 261 w 298"/>
                  <a:gd name="T21" fmla="*/ 167 h 303"/>
                  <a:gd name="T22" fmla="*/ 260 w 298"/>
                  <a:gd name="T23" fmla="*/ 132 h 303"/>
                  <a:gd name="T24" fmla="*/ 263 w 298"/>
                  <a:gd name="T25" fmla="*/ 127 h 303"/>
                  <a:gd name="T26" fmla="*/ 286 w 298"/>
                  <a:gd name="T27" fmla="*/ 124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8" h="303">
                    <a:moveTo>
                      <a:pt x="286" y="124"/>
                    </a:moveTo>
                    <a:cubicBezTo>
                      <a:pt x="298" y="182"/>
                      <a:pt x="268" y="249"/>
                      <a:pt x="205" y="276"/>
                    </a:cubicBezTo>
                    <a:cubicBezTo>
                      <a:pt x="141" y="303"/>
                      <a:pt x="66" y="276"/>
                      <a:pt x="33" y="215"/>
                    </a:cubicBezTo>
                    <a:cubicBezTo>
                      <a:pt x="0" y="154"/>
                      <a:pt x="18" y="79"/>
                      <a:pt x="77" y="38"/>
                    </a:cubicBezTo>
                    <a:cubicBezTo>
                      <a:pt x="133" y="0"/>
                      <a:pt x="203" y="12"/>
                      <a:pt x="244" y="50"/>
                    </a:cubicBezTo>
                    <a:cubicBezTo>
                      <a:pt x="239" y="60"/>
                      <a:pt x="234" y="65"/>
                      <a:pt x="227" y="69"/>
                    </a:cubicBezTo>
                    <a:cubicBezTo>
                      <a:pt x="220" y="64"/>
                      <a:pt x="212" y="59"/>
                      <a:pt x="205" y="55"/>
                    </a:cubicBezTo>
                    <a:cubicBezTo>
                      <a:pt x="170" y="36"/>
                      <a:pt x="135" y="36"/>
                      <a:pt x="100" y="55"/>
                    </a:cubicBezTo>
                    <a:cubicBezTo>
                      <a:pt x="70" y="71"/>
                      <a:pt x="52" y="97"/>
                      <a:pt x="45" y="130"/>
                    </a:cubicBezTo>
                    <a:cubicBezTo>
                      <a:pt x="35" y="187"/>
                      <a:pt x="70" y="242"/>
                      <a:pt x="126" y="256"/>
                    </a:cubicBezTo>
                    <a:cubicBezTo>
                      <a:pt x="189" y="272"/>
                      <a:pt x="251" y="231"/>
                      <a:pt x="261" y="167"/>
                    </a:cubicBezTo>
                    <a:cubicBezTo>
                      <a:pt x="263" y="155"/>
                      <a:pt x="263" y="144"/>
                      <a:pt x="260" y="132"/>
                    </a:cubicBezTo>
                    <a:cubicBezTo>
                      <a:pt x="260" y="129"/>
                      <a:pt x="260" y="128"/>
                      <a:pt x="263" y="127"/>
                    </a:cubicBezTo>
                    <a:cubicBezTo>
                      <a:pt x="271" y="124"/>
                      <a:pt x="278" y="124"/>
                      <a:pt x="286" y="124"/>
                    </a:cubicBezTo>
                    <a:close/>
                  </a:path>
                </a:pathLst>
              </a:custGeom>
              <a:grp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11" name="Freeform 6"/>
              <p:cNvSpPr>
                <a:spLocks/>
              </p:cNvSpPr>
              <p:nvPr/>
            </p:nvSpPr>
            <p:spPr bwMode="gray">
              <a:xfrm>
                <a:off x="7279367" y="1591352"/>
                <a:ext cx="416128" cy="291537"/>
              </a:xfrm>
              <a:custGeom>
                <a:avLst/>
                <a:gdLst>
                  <a:gd name="T0" fmla="*/ 205 w 234"/>
                  <a:gd name="T1" fmla="*/ 0 h 164"/>
                  <a:gd name="T2" fmla="*/ 194 w 234"/>
                  <a:gd name="T3" fmla="*/ 42 h 164"/>
                  <a:gd name="T4" fmla="*/ 234 w 234"/>
                  <a:gd name="T5" fmla="*/ 54 h 164"/>
                  <a:gd name="T6" fmla="*/ 232 w 234"/>
                  <a:gd name="T7" fmla="*/ 56 h 164"/>
                  <a:gd name="T8" fmla="*/ 176 w 234"/>
                  <a:gd name="T9" fmla="*/ 87 h 164"/>
                  <a:gd name="T10" fmla="*/ 171 w 234"/>
                  <a:gd name="T11" fmla="*/ 88 h 164"/>
                  <a:gd name="T12" fmla="*/ 124 w 234"/>
                  <a:gd name="T13" fmla="*/ 95 h 164"/>
                  <a:gd name="T14" fmla="*/ 62 w 234"/>
                  <a:gd name="T15" fmla="*/ 130 h 164"/>
                  <a:gd name="T16" fmla="*/ 60 w 234"/>
                  <a:gd name="T17" fmla="*/ 134 h 164"/>
                  <a:gd name="T18" fmla="*/ 38 w 234"/>
                  <a:gd name="T19" fmla="*/ 160 h 164"/>
                  <a:gd name="T20" fmla="*/ 8 w 234"/>
                  <a:gd name="T21" fmla="*/ 150 h 164"/>
                  <a:gd name="T22" fmla="*/ 9 w 234"/>
                  <a:gd name="T23" fmla="*/ 114 h 164"/>
                  <a:gd name="T24" fmla="*/ 44 w 234"/>
                  <a:gd name="T25" fmla="*/ 107 h 164"/>
                  <a:gd name="T26" fmla="*/ 50 w 234"/>
                  <a:gd name="T27" fmla="*/ 108 h 164"/>
                  <a:gd name="T28" fmla="*/ 113 w 234"/>
                  <a:gd name="T29" fmla="*/ 72 h 164"/>
                  <a:gd name="T30" fmla="*/ 142 w 234"/>
                  <a:gd name="T31" fmla="*/ 38 h 164"/>
                  <a:gd name="T32" fmla="*/ 147 w 234"/>
                  <a:gd name="T33" fmla="*/ 32 h 164"/>
                  <a:gd name="T34" fmla="*/ 201 w 234"/>
                  <a:gd name="T35" fmla="*/ 2 h 164"/>
                  <a:gd name="T36" fmla="*/ 205 w 234"/>
                  <a:gd name="T37"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4" h="164">
                    <a:moveTo>
                      <a:pt x="205" y="0"/>
                    </a:moveTo>
                    <a:cubicBezTo>
                      <a:pt x="201" y="15"/>
                      <a:pt x="197" y="28"/>
                      <a:pt x="194" y="42"/>
                    </a:cubicBezTo>
                    <a:cubicBezTo>
                      <a:pt x="207" y="46"/>
                      <a:pt x="221" y="50"/>
                      <a:pt x="234" y="54"/>
                    </a:cubicBezTo>
                    <a:cubicBezTo>
                      <a:pt x="233" y="55"/>
                      <a:pt x="232" y="55"/>
                      <a:pt x="232" y="56"/>
                    </a:cubicBezTo>
                    <a:cubicBezTo>
                      <a:pt x="213" y="66"/>
                      <a:pt x="195" y="76"/>
                      <a:pt x="176" y="87"/>
                    </a:cubicBezTo>
                    <a:cubicBezTo>
                      <a:pt x="175" y="88"/>
                      <a:pt x="173" y="88"/>
                      <a:pt x="171" y="88"/>
                    </a:cubicBezTo>
                    <a:cubicBezTo>
                      <a:pt x="155" y="84"/>
                      <a:pt x="139" y="87"/>
                      <a:pt x="124" y="95"/>
                    </a:cubicBezTo>
                    <a:cubicBezTo>
                      <a:pt x="103" y="107"/>
                      <a:pt x="83" y="118"/>
                      <a:pt x="62" y="130"/>
                    </a:cubicBezTo>
                    <a:cubicBezTo>
                      <a:pt x="61" y="131"/>
                      <a:pt x="60" y="133"/>
                      <a:pt x="60" y="134"/>
                    </a:cubicBezTo>
                    <a:cubicBezTo>
                      <a:pt x="58" y="147"/>
                      <a:pt x="50" y="157"/>
                      <a:pt x="38" y="160"/>
                    </a:cubicBezTo>
                    <a:cubicBezTo>
                      <a:pt x="27" y="164"/>
                      <a:pt x="15" y="159"/>
                      <a:pt x="8" y="150"/>
                    </a:cubicBezTo>
                    <a:cubicBezTo>
                      <a:pt x="0" y="139"/>
                      <a:pt x="0" y="124"/>
                      <a:pt x="9" y="114"/>
                    </a:cubicBezTo>
                    <a:cubicBezTo>
                      <a:pt x="18" y="103"/>
                      <a:pt x="33" y="101"/>
                      <a:pt x="44" y="107"/>
                    </a:cubicBezTo>
                    <a:cubicBezTo>
                      <a:pt x="46" y="108"/>
                      <a:pt x="48" y="109"/>
                      <a:pt x="50" y="108"/>
                    </a:cubicBezTo>
                    <a:cubicBezTo>
                      <a:pt x="71" y="96"/>
                      <a:pt x="92" y="84"/>
                      <a:pt x="113" y="72"/>
                    </a:cubicBezTo>
                    <a:cubicBezTo>
                      <a:pt x="127" y="64"/>
                      <a:pt x="136" y="52"/>
                      <a:pt x="142" y="38"/>
                    </a:cubicBezTo>
                    <a:cubicBezTo>
                      <a:pt x="143" y="36"/>
                      <a:pt x="145" y="33"/>
                      <a:pt x="147" y="32"/>
                    </a:cubicBezTo>
                    <a:cubicBezTo>
                      <a:pt x="165" y="22"/>
                      <a:pt x="183" y="12"/>
                      <a:pt x="201" y="2"/>
                    </a:cubicBezTo>
                    <a:cubicBezTo>
                      <a:pt x="202" y="2"/>
                      <a:pt x="203" y="1"/>
                      <a:pt x="205" y="0"/>
                    </a:cubicBezTo>
                    <a:close/>
                  </a:path>
                </a:pathLst>
              </a:custGeom>
              <a:grp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12" name="Freeform 6"/>
              <p:cNvSpPr>
                <a:spLocks/>
              </p:cNvSpPr>
              <p:nvPr/>
            </p:nvSpPr>
            <p:spPr bwMode="gray">
              <a:xfrm>
                <a:off x="7172221" y="1671089"/>
                <a:ext cx="311473" cy="316455"/>
              </a:xfrm>
              <a:custGeom>
                <a:avLst/>
                <a:gdLst>
                  <a:gd name="T0" fmla="*/ 172 w 176"/>
                  <a:gd name="T1" fmla="*/ 80 h 179"/>
                  <a:gd name="T2" fmla="*/ 116 w 176"/>
                  <a:gd name="T3" fmla="*/ 167 h 179"/>
                  <a:gd name="T4" fmla="*/ 18 w 176"/>
                  <a:gd name="T5" fmla="*/ 127 h 179"/>
                  <a:gd name="T6" fmla="*/ 38 w 176"/>
                  <a:gd name="T7" fmla="*/ 25 h 179"/>
                  <a:gd name="T8" fmla="*/ 139 w 176"/>
                  <a:gd name="T9" fmla="*/ 22 h 179"/>
                  <a:gd name="T10" fmla="*/ 136 w 176"/>
                  <a:gd name="T11" fmla="*/ 24 h 179"/>
                  <a:gd name="T12" fmla="*/ 126 w 176"/>
                  <a:gd name="T13" fmla="*/ 30 h 179"/>
                  <a:gd name="T14" fmla="*/ 102 w 176"/>
                  <a:gd name="T15" fmla="*/ 34 h 179"/>
                  <a:gd name="T16" fmla="*/ 36 w 176"/>
                  <a:gd name="T17" fmla="*/ 78 h 179"/>
                  <a:gd name="T18" fmla="*/ 81 w 176"/>
                  <a:gd name="T19" fmla="*/ 144 h 179"/>
                  <a:gd name="T20" fmla="*/ 145 w 176"/>
                  <a:gd name="T21" fmla="*/ 99 h 179"/>
                  <a:gd name="T22" fmla="*/ 150 w 176"/>
                  <a:gd name="T23" fmla="*/ 93 h 179"/>
                  <a:gd name="T24" fmla="*/ 172 w 176"/>
                  <a:gd name="T25" fmla="*/ 8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6" h="179">
                    <a:moveTo>
                      <a:pt x="172" y="80"/>
                    </a:moveTo>
                    <a:cubicBezTo>
                      <a:pt x="176" y="121"/>
                      <a:pt x="151" y="156"/>
                      <a:pt x="116" y="167"/>
                    </a:cubicBezTo>
                    <a:cubicBezTo>
                      <a:pt x="77" y="179"/>
                      <a:pt x="37" y="162"/>
                      <a:pt x="18" y="127"/>
                    </a:cubicBezTo>
                    <a:cubicBezTo>
                      <a:pt x="0" y="92"/>
                      <a:pt x="8" y="51"/>
                      <a:pt x="38" y="25"/>
                    </a:cubicBezTo>
                    <a:cubicBezTo>
                      <a:pt x="66" y="1"/>
                      <a:pt x="111" y="0"/>
                      <a:pt x="139" y="22"/>
                    </a:cubicBezTo>
                    <a:cubicBezTo>
                      <a:pt x="138" y="23"/>
                      <a:pt x="137" y="24"/>
                      <a:pt x="136" y="24"/>
                    </a:cubicBezTo>
                    <a:cubicBezTo>
                      <a:pt x="133" y="26"/>
                      <a:pt x="129" y="28"/>
                      <a:pt x="126" y="30"/>
                    </a:cubicBezTo>
                    <a:cubicBezTo>
                      <a:pt x="118" y="35"/>
                      <a:pt x="111" y="37"/>
                      <a:pt x="102" y="34"/>
                    </a:cubicBezTo>
                    <a:cubicBezTo>
                      <a:pt x="72" y="27"/>
                      <a:pt x="42" y="48"/>
                      <a:pt x="36" y="78"/>
                    </a:cubicBezTo>
                    <a:cubicBezTo>
                      <a:pt x="30" y="108"/>
                      <a:pt x="51" y="138"/>
                      <a:pt x="81" y="144"/>
                    </a:cubicBezTo>
                    <a:cubicBezTo>
                      <a:pt x="111" y="149"/>
                      <a:pt x="140" y="129"/>
                      <a:pt x="145" y="99"/>
                    </a:cubicBezTo>
                    <a:cubicBezTo>
                      <a:pt x="146" y="96"/>
                      <a:pt x="147" y="94"/>
                      <a:pt x="150" y="93"/>
                    </a:cubicBezTo>
                    <a:cubicBezTo>
                      <a:pt x="157" y="89"/>
                      <a:pt x="165" y="85"/>
                      <a:pt x="172" y="80"/>
                    </a:cubicBezTo>
                    <a:close/>
                  </a:path>
                </a:pathLst>
              </a:custGeom>
              <a:grp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spTree>
    <p:extLst>
      <p:ext uri="{BB962C8B-B14F-4D97-AF65-F5344CB8AC3E}">
        <p14:creationId xmlns:p14="http://schemas.microsoft.com/office/powerpoint/2010/main" val="1035697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hteck 36"/>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51" name="Gruppieren 50"/>
          <p:cNvGrpSpPr/>
          <p:nvPr/>
        </p:nvGrpSpPr>
        <p:grpSpPr bwMode="gray">
          <a:xfrm>
            <a:off x="4421089" y="4816918"/>
            <a:ext cx="833860" cy="1121851"/>
            <a:chOff x="5605462" y="4816918"/>
            <a:chExt cx="833860" cy="1121851"/>
          </a:xfrm>
        </p:grpSpPr>
        <p:grpSp>
          <p:nvGrpSpPr>
            <p:cNvPr id="62" name="Gruppieren 61"/>
            <p:cNvGrpSpPr/>
            <p:nvPr/>
          </p:nvGrpSpPr>
          <p:grpSpPr bwMode="gray">
            <a:xfrm>
              <a:off x="5747857" y="4860395"/>
              <a:ext cx="691465" cy="1078374"/>
              <a:chOff x="5749474" y="4860395"/>
              <a:chExt cx="691465" cy="1078374"/>
            </a:xfrm>
          </p:grpSpPr>
          <p:sp>
            <p:nvSpPr>
              <p:cNvPr id="64" name="Rechteck 63"/>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5" name="Rechteck 64"/>
              <p:cNvSpPr/>
              <p:nvPr/>
            </p:nvSpPr>
            <p:spPr bwMode="gray">
              <a:xfrm rot="10800000">
                <a:off x="5749474" y="4860395"/>
                <a:ext cx="691465" cy="688733"/>
              </a:xfrm>
              <a:prstGeom prst="rect">
                <a:avLst/>
              </a:prstGeom>
              <a:solidFill>
                <a:schemeClr val="accent3"/>
              </a:solidFill>
              <a:ln>
                <a:noFill/>
              </a:ln>
              <a:scene3d>
                <a:camera prst="isometricTopUp">
                  <a:rot lat="19101507" lon="14565820" rev="6532898"/>
                </a:camera>
                <a:lightRig rig="threePt" dir="t"/>
              </a:scene3d>
              <a:sp3d extrusionH="10350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63" name="Rechteck 62"/>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accent3">
                      <a:lumMod val="50000"/>
                    </a:schemeClr>
                  </a:solidFill>
                  <a:latin typeface="Bebas Neue" panose="020B0506020202020201" pitchFamily="34" charset="0"/>
                </a:rPr>
                <a:t>01</a:t>
              </a:r>
              <a:endParaRPr lang="en-US" sz="2000" dirty="0" smtClean="0">
                <a:solidFill>
                  <a:schemeClr val="accent3">
                    <a:lumMod val="50000"/>
                  </a:schemeClr>
                </a:solidFill>
                <a:latin typeface="Bebas Neue" panose="020B0506020202020201" pitchFamily="34" charset="0"/>
              </a:endParaRPr>
            </a:p>
          </p:txBody>
        </p:sp>
      </p:grpSp>
      <p:grpSp>
        <p:nvGrpSpPr>
          <p:cNvPr id="52" name="Gruppieren 51"/>
          <p:cNvGrpSpPr/>
          <p:nvPr/>
        </p:nvGrpSpPr>
        <p:grpSpPr bwMode="gray">
          <a:xfrm>
            <a:off x="5609809" y="4816918"/>
            <a:ext cx="833860" cy="1121851"/>
            <a:chOff x="5605462" y="4816918"/>
            <a:chExt cx="833860" cy="1121851"/>
          </a:xfrm>
        </p:grpSpPr>
        <p:grpSp>
          <p:nvGrpSpPr>
            <p:cNvPr id="58" name="Gruppieren 57"/>
            <p:cNvGrpSpPr/>
            <p:nvPr/>
          </p:nvGrpSpPr>
          <p:grpSpPr bwMode="gray">
            <a:xfrm>
              <a:off x="5747857" y="4860395"/>
              <a:ext cx="691465" cy="1078374"/>
              <a:chOff x="5749474" y="4860395"/>
              <a:chExt cx="691465" cy="1078374"/>
            </a:xfrm>
          </p:grpSpPr>
          <p:sp>
            <p:nvSpPr>
              <p:cNvPr id="60" name="Rechteck 59"/>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1" name="Rechteck 60"/>
              <p:cNvSpPr/>
              <p:nvPr/>
            </p:nvSpPr>
            <p:spPr bwMode="gray">
              <a:xfrm rot="10800000">
                <a:off x="5749474" y="4860395"/>
                <a:ext cx="691465" cy="688733"/>
              </a:xfrm>
              <a:prstGeom prst="rect">
                <a:avLst/>
              </a:prstGeom>
              <a:solidFill>
                <a:schemeClr val="tx2"/>
              </a:solidFill>
              <a:ln>
                <a:noFill/>
              </a:ln>
              <a:scene3d>
                <a:camera prst="isometricTopUp">
                  <a:rot lat="19101507" lon="14565820" rev="6532898"/>
                </a:camera>
                <a:lightRig rig="threePt" dir="t"/>
              </a:scene3d>
              <a:sp3d extrusionH="28448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59" name="Rechteck 58"/>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tx2">
                      <a:lumMod val="50000"/>
                    </a:schemeClr>
                  </a:solidFill>
                  <a:latin typeface="Bebas Neue" panose="020B0506020202020201" pitchFamily="34" charset="0"/>
                </a:rPr>
                <a:t>02</a:t>
              </a:r>
              <a:endParaRPr lang="en-US" sz="2000" dirty="0" smtClean="0">
                <a:solidFill>
                  <a:schemeClr val="tx2">
                    <a:lumMod val="50000"/>
                  </a:schemeClr>
                </a:solidFill>
                <a:latin typeface="Bebas Neue" panose="020B0506020202020201" pitchFamily="34" charset="0"/>
              </a:endParaRPr>
            </a:p>
          </p:txBody>
        </p:sp>
      </p:grpSp>
      <p:grpSp>
        <p:nvGrpSpPr>
          <p:cNvPr id="53" name="Gruppieren 52"/>
          <p:cNvGrpSpPr/>
          <p:nvPr/>
        </p:nvGrpSpPr>
        <p:grpSpPr bwMode="gray">
          <a:xfrm>
            <a:off x="6798529" y="4816918"/>
            <a:ext cx="833860" cy="1121851"/>
            <a:chOff x="5605462" y="4816918"/>
            <a:chExt cx="833860" cy="1121851"/>
          </a:xfrm>
        </p:grpSpPr>
        <p:grpSp>
          <p:nvGrpSpPr>
            <p:cNvPr id="54" name="Gruppieren 53"/>
            <p:cNvGrpSpPr/>
            <p:nvPr/>
          </p:nvGrpSpPr>
          <p:grpSpPr bwMode="gray">
            <a:xfrm>
              <a:off x="5747857" y="4860395"/>
              <a:ext cx="691465" cy="1078374"/>
              <a:chOff x="5749474" y="4860395"/>
              <a:chExt cx="691465" cy="1078374"/>
            </a:xfrm>
          </p:grpSpPr>
          <p:sp>
            <p:nvSpPr>
              <p:cNvPr id="56" name="Rechteck 55"/>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57" name="Rechteck 56"/>
              <p:cNvSpPr/>
              <p:nvPr/>
            </p:nvSpPr>
            <p:spPr bwMode="gray">
              <a:xfrm rot="10800000">
                <a:off x="5749474" y="4860395"/>
                <a:ext cx="691465" cy="688733"/>
              </a:xfrm>
              <a:prstGeom prst="rect">
                <a:avLst/>
              </a:prstGeom>
              <a:solidFill>
                <a:schemeClr val="bg1">
                  <a:lumMod val="65000"/>
                </a:schemeClr>
              </a:solidFill>
              <a:ln>
                <a:noFill/>
              </a:ln>
              <a:scene3d>
                <a:camera prst="isometricTopUp">
                  <a:rot lat="19101507" lon="14565820" rev="6532898"/>
                </a:camera>
                <a:lightRig rig="threePt" dir="t"/>
              </a:scene3d>
              <a:sp3d extrusionH="1631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55" name="Rechteck 54"/>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tx1">
                      <a:lumMod val="65000"/>
                      <a:lumOff val="35000"/>
                    </a:schemeClr>
                  </a:solidFill>
                  <a:latin typeface="Bebas Neue" panose="020B0506020202020201" pitchFamily="34" charset="0"/>
                </a:rPr>
                <a:t>03</a:t>
              </a:r>
              <a:endParaRPr lang="en-US" sz="2000" dirty="0" smtClean="0">
                <a:solidFill>
                  <a:schemeClr val="tx1">
                    <a:lumMod val="65000"/>
                    <a:lumOff val="35000"/>
                  </a:schemeClr>
                </a:solidFill>
                <a:latin typeface="Bebas Neue" panose="020B0506020202020201" pitchFamily="34" charset="0"/>
              </a:endParaRPr>
            </a:p>
          </p:txBody>
        </p:sp>
      </p:grpSp>
      <p:sp>
        <p:nvSpPr>
          <p:cNvPr id="45" name="Rechteck 44"/>
          <p:cNvSpPr/>
          <p:nvPr/>
        </p:nvSpPr>
        <p:spPr bwMode="gray">
          <a:xfrm>
            <a:off x="4524946" y="158501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solidFill>
                <a:latin typeface="Bebas Neue" panose="020B0506020202020201" pitchFamily="34" charset="0"/>
              </a:rPr>
              <a:t>33%</a:t>
            </a:r>
            <a:endParaRPr lang="en-US" sz="2000" dirty="0">
              <a:solidFill>
                <a:schemeClr val="accent3"/>
              </a:solidFill>
            </a:endParaRPr>
          </a:p>
        </p:txBody>
      </p:sp>
      <p:cxnSp>
        <p:nvCxnSpPr>
          <p:cNvPr id="46" name="Gerade Verbindung 45"/>
          <p:cNvCxnSpPr/>
          <p:nvPr/>
        </p:nvCxnSpPr>
        <p:spPr bwMode="gray">
          <a:xfrm>
            <a:off x="4909216" y="2139441"/>
            <a:ext cx="0" cy="2066799"/>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47" name="Rechteck 46"/>
          <p:cNvSpPr/>
          <p:nvPr/>
        </p:nvSpPr>
        <p:spPr bwMode="gray">
          <a:xfrm>
            <a:off x="5713666" y="158501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2"/>
                </a:solidFill>
                <a:latin typeface="Bebas Neue" panose="020B0506020202020201" pitchFamily="34" charset="0"/>
              </a:rPr>
              <a:t>88%</a:t>
            </a:r>
            <a:endParaRPr lang="en-US" sz="2000" dirty="0">
              <a:solidFill>
                <a:schemeClr val="tx2"/>
              </a:solidFill>
            </a:endParaRPr>
          </a:p>
        </p:txBody>
      </p:sp>
      <p:cxnSp>
        <p:nvCxnSpPr>
          <p:cNvPr id="48" name="Gerade Verbindung 47"/>
          <p:cNvCxnSpPr/>
          <p:nvPr/>
        </p:nvCxnSpPr>
        <p:spPr bwMode="gray">
          <a:xfrm>
            <a:off x="6097936" y="2139441"/>
            <a:ext cx="0" cy="367539"/>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49" name="Rechteck 48"/>
          <p:cNvSpPr/>
          <p:nvPr/>
        </p:nvSpPr>
        <p:spPr bwMode="gray">
          <a:xfrm>
            <a:off x="6893149" y="158501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lumMod val="65000"/>
                  </a:schemeClr>
                </a:solidFill>
                <a:latin typeface="Bebas Neue" panose="020B0506020202020201" pitchFamily="34" charset="0"/>
              </a:rPr>
              <a:t>51%</a:t>
            </a:r>
            <a:endParaRPr lang="en-US" sz="2000" dirty="0">
              <a:solidFill>
                <a:schemeClr val="bg1">
                  <a:lumMod val="65000"/>
                </a:schemeClr>
              </a:solidFill>
            </a:endParaRPr>
          </a:p>
        </p:txBody>
      </p:sp>
      <p:cxnSp>
        <p:nvCxnSpPr>
          <p:cNvPr id="50" name="Gerade Verbindung 49"/>
          <p:cNvCxnSpPr/>
          <p:nvPr/>
        </p:nvCxnSpPr>
        <p:spPr bwMode="gray">
          <a:xfrm>
            <a:off x="7277419" y="2139441"/>
            <a:ext cx="0" cy="1502919"/>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66" name="Rechteck 65"/>
          <p:cNvSpPr/>
          <p:nvPr/>
        </p:nvSpPr>
        <p:spPr bwMode="gray">
          <a:xfrm>
            <a:off x="540000" y="1512001"/>
            <a:ext cx="3212850"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bg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bg1"/>
                </a:solidFill>
              </a:rPr>
              <a:t>If you don’t want to use the style and size of the fonts as used in this placeholder it is possible to replace it by selecting different options.</a:t>
            </a:r>
            <a:endParaRPr lang="en-US" sz="2000" dirty="0">
              <a:solidFill>
                <a:schemeClr val="bg1"/>
              </a:solidFill>
            </a:endParaRPr>
          </a:p>
        </p:txBody>
      </p:sp>
      <p:grpSp>
        <p:nvGrpSpPr>
          <p:cNvPr id="68" name="Gruppieren 67"/>
          <p:cNvGrpSpPr/>
          <p:nvPr/>
        </p:nvGrpSpPr>
        <p:grpSpPr bwMode="gray">
          <a:xfrm>
            <a:off x="8046574" y="2562359"/>
            <a:ext cx="875132" cy="875130"/>
            <a:chOff x="6096001" y="3362036"/>
            <a:chExt cx="831273" cy="831273"/>
          </a:xfrm>
        </p:grpSpPr>
        <p:sp>
          <p:nvSpPr>
            <p:cNvPr id="70" name="Ellipse 69"/>
            <p:cNvSpPr/>
            <p:nvPr/>
          </p:nvSpPr>
          <p:spPr bwMode="gray">
            <a:xfrm>
              <a:off x="6096001" y="3362036"/>
              <a:ext cx="831273" cy="8312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71" name="METRO ICON - letter"/>
            <p:cNvSpPr>
              <a:spLocks noChangeAspect="1" noEditPoints="1"/>
            </p:cNvSpPr>
            <p:nvPr/>
          </p:nvSpPr>
          <p:spPr bwMode="gray">
            <a:xfrm>
              <a:off x="6273136" y="3603756"/>
              <a:ext cx="477002" cy="350736"/>
            </a:xfrm>
            <a:custGeom>
              <a:avLst/>
              <a:gdLst>
                <a:gd name="T0" fmla="*/ 333 w 333"/>
                <a:gd name="T1" fmla="*/ 246 h 246"/>
                <a:gd name="T2" fmla="*/ 0 w 333"/>
                <a:gd name="T3" fmla="*/ 246 h 246"/>
                <a:gd name="T4" fmla="*/ 0 w 333"/>
                <a:gd name="T5" fmla="*/ 0 h 246"/>
                <a:gd name="T6" fmla="*/ 333 w 333"/>
                <a:gd name="T7" fmla="*/ 0 h 246"/>
                <a:gd name="T8" fmla="*/ 333 w 333"/>
                <a:gd name="T9" fmla="*/ 246 h 246"/>
                <a:gd name="T10" fmla="*/ 121 w 333"/>
                <a:gd name="T11" fmla="*/ 128 h 246"/>
                <a:gd name="T12" fmla="*/ 31 w 333"/>
                <a:gd name="T13" fmla="*/ 218 h 246"/>
                <a:gd name="T14" fmla="*/ 302 w 333"/>
                <a:gd name="T15" fmla="*/ 218 h 246"/>
                <a:gd name="T16" fmla="*/ 212 w 333"/>
                <a:gd name="T17" fmla="*/ 128 h 246"/>
                <a:gd name="T18" fmla="*/ 166 w 333"/>
                <a:gd name="T19" fmla="*/ 163 h 246"/>
                <a:gd name="T20" fmla="*/ 121 w 333"/>
                <a:gd name="T21" fmla="*/ 128 h 246"/>
                <a:gd name="T22" fmla="*/ 38 w 333"/>
                <a:gd name="T23" fmla="*/ 29 h 246"/>
                <a:gd name="T24" fmla="*/ 41 w 333"/>
                <a:gd name="T25" fmla="*/ 31 h 246"/>
                <a:gd name="T26" fmla="*/ 164 w 333"/>
                <a:gd name="T27" fmla="*/ 125 h 246"/>
                <a:gd name="T28" fmla="*/ 170 w 333"/>
                <a:gd name="T29" fmla="*/ 125 h 246"/>
                <a:gd name="T30" fmla="*/ 291 w 333"/>
                <a:gd name="T31" fmla="*/ 32 h 246"/>
                <a:gd name="T32" fmla="*/ 295 w 333"/>
                <a:gd name="T33" fmla="*/ 29 h 246"/>
                <a:gd name="T34" fmla="*/ 38 w 333"/>
                <a:gd name="T35" fmla="*/ 29 h 246"/>
                <a:gd name="T36" fmla="*/ 304 w 333"/>
                <a:gd name="T37" fmla="*/ 178 h 246"/>
                <a:gd name="T38" fmla="*/ 304 w 333"/>
                <a:gd name="T39" fmla="*/ 57 h 246"/>
                <a:gd name="T40" fmla="*/ 236 w 333"/>
                <a:gd name="T41" fmla="*/ 109 h 246"/>
                <a:gd name="T42" fmla="*/ 304 w 333"/>
                <a:gd name="T43" fmla="*/ 178 h 246"/>
                <a:gd name="T44" fmla="*/ 97 w 333"/>
                <a:gd name="T45" fmla="*/ 109 h 246"/>
                <a:gd name="T46" fmla="*/ 28 w 333"/>
                <a:gd name="T47" fmla="*/ 57 h 246"/>
                <a:gd name="T48" fmla="*/ 28 w 333"/>
                <a:gd name="T49" fmla="*/ 177 h 246"/>
                <a:gd name="T50" fmla="*/ 97 w 333"/>
                <a:gd name="T51" fmla="*/ 10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246">
                  <a:moveTo>
                    <a:pt x="333" y="246"/>
                  </a:moveTo>
                  <a:cubicBezTo>
                    <a:pt x="222" y="246"/>
                    <a:pt x="111" y="246"/>
                    <a:pt x="0" y="246"/>
                  </a:cubicBezTo>
                  <a:cubicBezTo>
                    <a:pt x="0" y="164"/>
                    <a:pt x="0" y="82"/>
                    <a:pt x="0" y="0"/>
                  </a:cubicBezTo>
                  <a:cubicBezTo>
                    <a:pt x="111" y="0"/>
                    <a:pt x="222" y="0"/>
                    <a:pt x="333" y="0"/>
                  </a:cubicBezTo>
                  <a:cubicBezTo>
                    <a:pt x="333" y="82"/>
                    <a:pt x="333" y="164"/>
                    <a:pt x="333" y="246"/>
                  </a:cubicBezTo>
                  <a:close/>
                  <a:moveTo>
                    <a:pt x="121" y="128"/>
                  </a:moveTo>
                  <a:cubicBezTo>
                    <a:pt x="91" y="159"/>
                    <a:pt x="61" y="189"/>
                    <a:pt x="31" y="218"/>
                  </a:cubicBezTo>
                  <a:cubicBezTo>
                    <a:pt x="121" y="218"/>
                    <a:pt x="212" y="218"/>
                    <a:pt x="302" y="218"/>
                  </a:cubicBezTo>
                  <a:cubicBezTo>
                    <a:pt x="272" y="188"/>
                    <a:pt x="242" y="158"/>
                    <a:pt x="212" y="128"/>
                  </a:cubicBezTo>
                  <a:cubicBezTo>
                    <a:pt x="197" y="139"/>
                    <a:pt x="182" y="151"/>
                    <a:pt x="166" y="163"/>
                  </a:cubicBezTo>
                  <a:cubicBezTo>
                    <a:pt x="151" y="151"/>
                    <a:pt x="135" y="139"/>
                    <a:pt x="121" y="128"/>
                  </a:cubicBezTo>
                  <a:close/>
                  <a:moveTo>
                    <a:pt x="38" y="29"/>
                  </a:moveTo>
                  <a:cubicBezTo>
                    <a:pt x="39" y="30"/>
                    <a:pt x="40" y="30"/>
                    <a:pt x="41" y="31"/>
                  </a:cubicBezTo>
                  <a:cubicBezTo>
                    <a:pt x="82" y="62"/>
                    <a:pt x="123" y="93"/>
                    <a:pt x="164" y="125"/>
                  </a:cubicBezTo>
                  <a:cubicBezTo>
                    <a:pt x="166" y="127"/>
                    <a:pt x="168" y="126"/>
                    <a:pt x="170" y="125"/>
                  </a:cubicBezTo>
                  <a:cubicBezTo>
                    <a:pt x="210" y="94"/>
                    <a:pt x="251" y="63"/>
                    <a:pt x="291" y="32"/>
                  </a:cubicBezTo>
                  <a:cubicBezTo>
                    <a:pt x="292" y="31"/>
                    <a:pt x="293" y="30"/>
                    <a:pt x="295" y="29"/>
                  </a:cubicBezTo>
                  <a:cubicBezTo>
                    <a:pt x="209" y="29"/>
                    <a:pt x="124" y="29"/>
                    <a:pt x="38" y="29"/>
                  </a:cubicBezTo>
                  <a:close/>
                  <a:moveTo>
                    <a:pt x="304" y="178"/>
                  </a:moveTo>
                  <a:cubicBezTo>
                    <a:pt x="304" y="138"/>
                    <a:pt x="304" y="98"/>
                    <a:pt x="304" y="57"/>
                  </a:cubicBezTo>
                  <a:cubicBezTo>
                    <a:pt x="281" y="75"/>
                    <a:pt x="258" y="92"/>
                    <a:pt x="236" y="109"/>
                  </a:cubicBezTo>
                  <a:cubicBezTo>
                    <a:pt x="259" y="132"/>
                    <a:pt x="282" y="155"/>
                    <a:pt x="304" y="178"/>
                  </a:cubicBezTo>
                  <a:close/>
                  <a:moveTo>
                    <a:pt x="97" y="109"/>
                  </a:moveTo>
                  <a:cubicBezTo>
                    <a:pt x="74" y="92"/>
                    <a:pt x="51" y="75"/>
                    <a:pt x="28" y="57"/>
                  </a:cubicBezTo>
                  <a:cubicBezTo>
                    <a:pt x="28" y="98"/>
                    <a:pt x="28" y="138"/>
                    <a:pt x="28" y="177"/>
                  </a:cubicBezTo>
                  <a:cubicBezTo>
                    <a:pt x="51" y="155"/>
                    <a:pt x="74" y="132"/>
                    <a:pt x="97" y="10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69" name="Rechteck 68"/>
          <p:cNvSpPr/>
          <p:nvPr/>
        </p:nvSpPr>
        <p:spPr bwMode="gray">
          <a:xfrm>
            <a:off x="9040484" y="2562359"/>
            <a:ext cx="2576842"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grpSp>
        <p:nvGrpSpPr>
          <p:cNvPr id="73" name="Gruppieren 72"/>
          <p:cNvGrpSpPr/>
          <p:nvPr/>
        </p:nvGrpSpPr>
        <p:grpSpPr bwMode="gray">
          <a:xfrm>
            <a:off x="8046576" y="3613368"/>
            <a:ext cx="875132" cy="875130"/>
            <a:chOff x="9210001" y="3362036"/>
            <a:chExt cx="831273" cy="831273"/>
          </a:xfrm>
        </p:grpSpPr>
        <p:sp>
          <p:nvSpPr>
            <p:cNvPr id="75" name="Ellipse 74"/>
            <p:cNvSpPr/>
            <p:nvPr/>
          </p:nvSpPr>
          <p:spPr bwMode="gray">
            <a:xfrm>
              <a:off x="9210001" y="3362036"/>
              <a:ext cx="831273" cy="83127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76" name="METRO ICON - iphone"/>
            <p:cNvSpPr>
              <a:spLocks noChangeAspect="1" noEditPoints="1"/>
            </p:cNvSpPr>
            <p:nvPr/>
          </p:nvSpPr>
          <p:spPr bwMode="gray">
            <a:xfrm>
              <a:off x="9506212" y="3581533"/>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74" name="Rechteck 73"/>
          <p:cNvSpPr/>
          <p:nvPr/>
        </p:nvSpPr>
        <p:spPr bwMode="gray">
          <a:xfrm>
            <a:off x="9040484" y="3606889"/>
            <a:ext cx="2576842"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grpSp>
        <p:nvGrpSpPr>
          <p:cNvPr id="78" name="Gruppieren 77"/>
          <p:cNvGrpSpPr/>
          <p:nvPr/>
        </p:nvGrpSpPr>
        <p:grpSpPr bwMode="gray">
          <a:xfrm>
            <a:off x="8051619" y="4664377"/>
            <a:ext cx="875132" cy="875130"/>
            <a:chOff x="10767002" y="3362036"/>
            <a:chExt cx="831273" cy="831273"/>
          </a:xfrm>
        </p:grpSpPr>
        <p:sp>
          <p:nvSpPr>
            <p:cNvPr id="80" name="Ellipse 79"/>
            <p:cNvSpPr/>
            <p:nvPr/>
          </p:nvSpPr>
          <p:spPr bwMode="gray">
            <a:xfrm>
              <a:off x="10767002" y="3362036"/>
              <a:ext cx="831273" cy="83127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81" name="METRO ICON - speech 3"/>
            <p:cNvSpPr>
              <a:spLocks noChangeAspect="1" noEditPoints="1"/>
            </p:cNvSpPr>
            <p:nvPr/>
          </p:nvSpPr>
          <p:spPr bwMode="gray">
            <a:xfrm>
              <a:off x="10945389" y="3568133"/>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79" name="Rechteck 78"/>
          <p:cNvSpPr/>
          <p:nvPr/>
        </p:nvSpPr>
        <p:spPr bwMode="gray">
          <a:xfrm>
            <a:off x="9040484" y="4676683"/>
            <a:ext cx="2576842" cy="875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Tree>
    <p:extLst>
      <p:ext uri="{BB962C8B-B14F-4D97-AF65-F5344CB8AC3E}">
        <p14:creationId xmlns:p14="http://schemas.microsoft.com/office/powerpoint/2010/main" val="319078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hteck 46"/>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136" name="Gruppieren 135"/>
          <p:cNvGrpSpPr/>
          <p:nvPr/>
        </p:nvGrpSpPr>
        <p:grpSpPr bwMode="gray">
          <a:xfrm>
            <a:off x="3281591" y="4408320"/>
            <a:ext cx="833860" cy="1121851"/>
            <a:chOff x="5605462" y="4816918"/>
            <a:chExt cx="833860" cy="1121851"/>
          </a:xfrm>
        </p:grpSpPr>
        <p:grpSp>
          <p:nvGrpSpPr>
            <p:cNvPr id="137" name="Gruppieren 136"/>
            <p:cNvGrpSpPr/>
            <p:nvPr/>
          </p:nvGrpSpPr>
          <p:grpSpPr bwMode="gray">
            <a:xfrm>
              <a:off x="5747857" y="4860395"/>
              <a:ext cx="691465" cy="1078374"/>
              <a:chOff x="5749474" y="4860395"/>
              <a:chExt cx="691465" cy="1078374"/>
            </a:xfrm>
          </p:grpSpPr>
          <p:sp>
            <p:nvSpPr>
              <p:cNvPr id="139" name="Rechteck 138"/>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40" name="Rechteck 139"/>
              <p:cNvSpPr/>
              <p:nvPr/>
            </p:nvSpPr>
            <p:spPr bwMode="gray">
              <a:xfrm rot="10800000">
                <a:off x="5749474" y="4860395"/>
                <a:ext cx="691465" cy="688733"/>
              </a:xfrm>
              <a:prstGeom prst="rect">
                <a:avLst/>
              </a:prstGeom>
              <a:solidFill>
                <a:schemeClr val="accent3">
                  <a:lumMod val="75000"/>
                </a:schemeClr>
              </a:solidFill>
              <a:ln>
                <a:noFill/>
              </a:ln>
              <a:scene3d>
                <a:camera prst="isometricTopUp">
                  <a:rot lat="19101507" lon="14565820" rev="6532898"/>
                </a:camera>
                <a:lightRig rig="threePt" dir="t"/>
              </a:scene3d>
              <a:sp3d extrusionH="13589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138" name="Rechteck 137"/>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accent3">
                      <a:lumMod val="50000"/>
                    </a:schemeClr>
                  </a:solidFill>
                  <a:latin typeface="Bebas Neue" panose="020B0506020202020201" pitchFamily="34" charset="0"/>
                </a:rPr>
                <a:t>01</a:t>
              </a:r>
              <a:endParaRPr lang="en-US" sz="2000" dirty="0" smtClean="0">
                <a:solidFill>
                  <a:schemeClr val="accent3">
                    <a:lumMod val="50000"/>
                  </a:schemeClr>
                </a:solidFill>
                <a:latin typeface="Bebas Neue" panose="020B0506020202020201" pitchFamily="34" charset="0"/>
              </a:endParaRPr>
            </a:p>
          </p:txBody>
        </p:sp>
      </p:grpSp>
      <p:grpSp>
        <p:nvGrpSpPr>
          <p:cNvPr id="131" name="Gruppieren 130"/>
          <p:cNvGrpSpPr/>
          <p:nvPr/>
        </p:nvGrpSpPr>
        <p:grpSpPr bwMode="gray">
          <a:xfrm>
            <a:off x="3772551" y="4576535"/>
            <a:ext cx="833860" cy="1121851"/>
            <a:chOff x="5605462" y="4816918"/>
            <a:chExt cx="833860" cy="1121851"/>
          </a:xfrm>
        </p:grpSpPr>
        <p:grpSp>
          <p:nvGrpSpPr>
            <p:cNvPr id="132" name="Gruppieren 131"/>
            <p:cNvGrpSpPr/>
            <p:nvPr/>
          </p:nvGrpSpPr>
          <p:grpSpPr bwMode="gray">
            <a:xfrm>
              <a:off x="5747857" y="4860395"/>
              <a:ext cx="691465" cy="1078374"/>
              <a:chOff x="5749474" y="4860395"/>
              <a:chExt cx="691465" cy="1078374"/>
            </a:xfrm>
          </p:grpSpPr>
          <p:sp>
            <p:nvSpPr>
              <p:cNvPr id="134" name="Rechteck 133"/>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35" name="Rechteck 134"/>
              <p:cNvSpPr/>
              <p:nvPr/>
            </p:nvSpPr>
            <p:spPr bwMode="gray">
              <a:xfrm rot="10800000">
                <a:off x="5749474" y="4860395"/>
                <a:ext cx="691465" cy="688733"/>
              </a:xfrm>
              <a:prstGeom prst="rect">
                <a:avLst/>
              </a:prstGeom>
              <a:solidFill>
                <a:schemeClr val="accent1"/>
              </a:solidFill>
              <a:ln>
                <a:noFill/>
              </a:ln>
              <a:scene3d>
                <a:camera prst="isometricTopUp">
                  <a:rot lat="19101507" lon="14565820" rev="6532898"/>
                </a:camera>
                <a:lightRig rig="threePt" dir="t"/>
              </a:scene3d>
              <a:sp3d extrusionH="6413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133" name="Rechteck 132"/>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accent1">
                      <a:lumMod val="50000"/>
                    </a:schemeClr>
                  </a:solidFill>
                  <a:latin typeface="Bebas Neue" panose="020B0506020202020201" pitchFamily="34" charset="0"/>
                </a:rPr>
                <a:t>02</a:t>
              </a:r>
              <a:endParaRPr lang="en-US" sz="2000" dirty="0" smtClean="0">
                <a:solidFill>
                  <a:schemeClr val="accent1">
                    <a:lumMod val="50000"/>
                  </a:schemeClr>
                </a:solidFill>
                <a:latin typeface="Bebas Neue" panose="020B0506020202020201" pitchFamily="34" charset="0"/>
              </a:endParaRPr>
            </a:p>
          </p:txBody>
        </p:sp>
      </p:grpSp>
      <p:grpSp>
        <p:nvGrpSpPr>
          <p:cNvPr id="126" name="Gruppieren 125"/>
          <p:cNvGrpSpPr/>
          <p:nvPr/>
        </p:nvGrpSpPr>
        <p:grpSpPr bwMode="gray">
          <a:xfrm>
            <a:off x="7785410" y="4819070"/>
            <a:ext cx="833860" cy="1121851"/>
            <a:chOff x="5605462" y="4816918"/>
            <a:chExt cx="833860" cy="1121851"/>
          </a:xfrm>
        </p:grpSpPr>
        <p:grpSp>
          <p:nvGrpSpPr>
            <p:cNvPr id="127" name="Gruppieren 126"/>
            <p:cNvGrpSpPr/>
            <p:nvPr/>
          </p:nvGrpSpPr>
          <p:grpSpPr bwMode="gray">
            <a:xfrm>
              <a:off x="5747857" y="4860395"/>
              <a:ext cx="691465" cy="1078374"/>
              <a:chOff x="5749474" y="4860395"/>
              <a:chExt cx="691465" cy="1078374"/>
            </a:xfrm>
          </p:grpSpPr>
          <p:sp>
            <p:nvSpPr>
              <p:cNvPr id="129" name="Rechteck 128"/>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30" name="Rechteck 129"/>
              <p:cNvSpPr/>
              <p:nvPr/>
            </p:nvSpPr>
            <p:spPr bwMode="gray">
              <a:xfrm rot="10800000">
                <a:off x="5749474" y="4860395"/>
                <a:ext cx="691465" cy="688733"/>
              </a:xfrm>
              <a:prstGeom prst="rect">
                <a:avLst/>
              </a:prstGeom>
              <a:solidFill>
                <a:schemeClr val="accent1">
                  <a:lumMod val="75000"/>
                </a:schemeClr>
              </a:solidFill>
              <a:ln>
                <a:noFill/>
              </a:ln>
              <a:scene3d>
                <a:camera prst="isometricTopUp">
                  <a:rot lat="19101507" lon="14565820" rev="6532898"/>
                </a:camera>
                <a:lightRig rig="threePt" dir="t"/>
              </a:scene3d>
              <a:sp3d extrusionH="6413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128" name="Rechteck 127"/>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accent1">
                      <a:lumMod val="50000"/>
                    </a:schemeClr>
                  </a:solidFill>
                  <a:latin typeface="Bebas Neue" panose="020B0506020202020201" pitchFamily="34" charset="0"/>
                </a:rPr>
                <a:t>06</a:t>
              </a:r>
              <a:endParaRPr lang="en-US" sz="2000" dirty="0" smtClean="0">
                <a:solidFill>
                  <a:schemeClr val="accent1">
                    <a:lumMod val="50000"/>
                  </a:schemeClr>
                </a:solidFill>
                <a:latin typeface="Bebas Neue" panose="020B0506020202020201" pitchFamily="34" charset="0"/>
              </a:endParaRPr>
            </a:p>
          </p:txBody>
        </p:sp>
      </p:gr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3" name="Gruppieren 2"/>
          <p:cNvGrpSpPr/>
          <p:nvPr/>
        </p:nvGrpSpPr>
        <p:grpSpPr bwMode="gray">
          <a:xfrm>
            <a:off x="4868832" y="4566162"/>
            <a:ext cx="833860" cy="1121851"/>
            <a:chOff x="5605462" y="4816918"/>
            <a:chExt cx="833860" cy="1121851"/>
          </a:xfrm>
        </p:grpSpPr>
        <p:grpSp>
          <p:nvGrpSpPr>
            <p:cNvPr id="59" name="Gruppieren 58"/>
            <p:cNvGrpSpPr/>
            <p:nvPr/>
          </p:nvGrpSpPr>
          <p:grpSpPr bwMode="gray">
            <a:xfrm>
              <a:off x="5747857" y="4860395"/>
              <a:ext cx="691465" cy="1078374"/>
              <a:chOff x="5749474" y="4860395"/>
              <a:chExt cx="691465" cy="1078374"/>
            </a:xfrm>
          </p:grpSpPr>
          <p:sp>
            <p:nvSpPr>
              <p:cNvPr id="60" name="Rechteck 59"/>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2" name="Rechteck 61"/>
              <p:cNvSpPr/>
              <p:nvPr/>
            </p:nvSpPr>
            <p:spPr bwMode="gray">
              <a:xfrm rot="10800000">
                <a:off x="5749474" y="4860395"/>
                <a:ext cx="691465" cy="688733"/>
              </a:xfrm>
              <a:prstGeom prst="rect">
                <a:avLst/>
              </a:prstGeom>
              <a:solidFill>
                <a:schemeClr val="accent3"/>
              </a:solidFill>
              <a:ln>
                <a:noFill/>
              </a:ln>
              <a:scene3d>
                <a:camera prst="isometricTopUp">
                  <a:rot lat="19101507" lon="14565820" rev="6532898"/>
                </a:camera>
                <a:lightRig rig="threePt" dir="t"/>
              </a:scene3d>
              <a:sp3d extrusionH="10350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64" name="Rechteck 63"/>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accent3">
                      <a:lumMod val="50000"/>
                    </a:schemeClr>
                  </a:solidFill>
                  <a:latin typeface="Bebas Neue" panose="020B0506020202020201" pitchFamily="34" charset="0"/>
                </a:rPr>
                <a:t>03</a:t>
              </a:r>
              <a:endParaRPr lang="en-US" sz="2000" dirty="0" smtClean="0">
                <a:solidFill>
                  <a:schemeClr val="accent3">
                    <a:lumMod val="50000"/>
                  </a:schemeClr>
                </a:solidFill>
                <a:latin typeface="Bebas Neue" panose="020B0506020202020201" pitchFamily="34" charset="0"/>
              </a:endParaRPr>
            </a:p>
          </p:txBody>
        </p:sp>
      </p:grpSp>
      <p:grpSp>
        <p:nvGrpSpPr>
          <p:cNvPr id="65" name="Gruppieren 64"/>
          <p:cNvGrpSpPr/>
          <p:nvPr/>
        </p:nvGrpSpPr>
        <p:grpSpPr bwMode="gray">
          <a:xfrm>
            <a:off x="5609809" y="4816918"/>
            <a:ext cx="833860" cy="1121851"/>
            <a:chOff x="5605462" y="4816918"/>
            <a:chExt cx="833860" cy="1121851"/>
          </a:xfrm>
        </p:grpSpPr>
        <p:grpSp>
          <p:nvGrpSpPr>
            <p:cNvPr id="66" name="Gruppieren 65"/>
            <p:cNvGrpSpPr/>
            <p:nvPr/>
          </p:nvGrpSpPr>
          <p:grpSpPr bwMode="gray">
            <a:xfrm>
              <a:off x="5747857" y="4860395"/>
              <a:ext cx="691465" cy="1078374"/>
              <a:chOff x="5749474" y="4860395"/>
              <a:chExt cx="691465" cy="1078374"/>
            </a:xfrm>
          </p:grpSpPr>
          <p:sp>
            <p:nvSpPr>
              <p:cNvPr id="69" name="Rechteck 68"/>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70" name="Rechteck 69"/>
              <p:cNvSpPr/>
              <p:nvPr/>
            </p:nvSpPr>
            <p:spPr bwMode="gray">
              <a:xfrm rot="10800000">
                <a:off x="5749474" y="4860395"/>
                <a:ext cx="691465" cy="688733"/>
              </a:xfrm>
              <a:prstGeom prst="rect">
                <a:avLst/>
              </a:prstGeom>
              <a:solidFill>
                <a:schemeClr val="accent6"/>
              </a:solidFill>
              <a:ln>
                <a:noFill/>
              </a:ln>
              <a:scene3d>
                <a:camera prst="isometricTopUp">
                  <a:rot lat="19101507" lon="14565820" rev="6532898"/>
                </a:camera>
                <a:lightRig rig="threePt" dir="t"/>
              </a:scene3d>
              <a:sp3d extrusionH="28448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67" name="Rechteck 66"/>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accent6">
                      <a:lumMod val="50000"/>
                    </a:schemeClr>
                  </a:solidFill>
                  <a:latin typeface="Bebas Neue" panose="020B0506020202020201" pitchFamily="34" charset="0"/>
                </a:rPr>
                <a:t>04</a:t>
              </a:r>
              <a:endParaRPr lang="en-US" sz="2000" dirty="0" smtClean="0">
                <a:solidFill>
                  <a:schemeClr val="accent6">
                    <a:lumMod val="50000"/>
                  </a:schemeClr>
                </a:solidFill>
                <a:latin typeface="Bebas Neue" panose="020B0506020202020201" pitchFamily="34" charset="0"/>
              </a:endParaRPr>
            </a:p>
          </p:txBody>
        </p:sp>
      </p:grpSp>
      <p:grpSp>
        <p:nvGrpSpPr>
          <p:cNvPr id="141" name="Gruppieren 140"/>
          <p:cNvGrpSpPr/>
          <p:nvPr/>
        </p:nvGrpSpPr>
        <p:grpSpPr bwMode="gray">
          <a:xfrm>
            <a:off x="6798529" y="4816918"/>
            <a:ext cx="833860" cy="1121851"/>
            <a:chOff x="5605462" y="4816918"/>
            <a:chExt cx="833860" cy="1121851"/>
          </a:xfrm>
        </p:grpSpPr>
        <p:grpSp>
          <p:nvGrpSpPr>
            <p:cNvPr id="142" name="Gruppieren 141"/>
            <p:cNvGrpSpPr/>
            <p:nvPr/>
          </p:nvGrpSpPr>
          <p:grpSpPr bwMode="gray">
            <a:xfrm>
              <a:off x="5747857" y="4860395"/>
              <a:ext cx="691465" cy="1078374"/>
              <a:chOff x="5749474" y="4860395"/>
              <a:chExt cx="691465" cy="1078374"/>
            </a:xfrm>
          </p:grpSpPr>
          <p:sp>
            <p:nvSpPr>
              <p:cNvPr id="144" name="Rechteck 143"/>
              <p:cNvSpPr/>
              <p:nvPr/>
            </p:nvSpPr>
            <p:spPr bwMode="gray">
              <a:xfrm rot="10800000">
                <a:off x="5749474" y="5250036"/>
                <a:ext cx="691465" cy="688733"/>
              </a:xfrm>
              <a:prstGeom prst="rect">
                <a:avLst/>
              </a:prstGeom>
              <a:solidFill>
                <a:schemeClr val="bg1">
                  <a:lumMod val="95000"/>
                </a:schemeClr>
              </a:solidFill>
              <a:ln>
                <a:noFill/>
              </a:ln>
              <a:scene3d>
                <a:camera prst="isometricTopUp">
                  <a:rot lat="19101507" lon="14565820" rev="6532898"/>
                </a:camera>
                <a:lightRig rig="threePt" dir="t"/>
              </a:scene3d>
              <a:sp3d extrusionH="412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45" name="Rechteck 144"/>
              <p:cNvSpPr/>
              <p:nvPr/>
            </p:nvSpPr>
            <p:spPr bwMode="gray">
              <a:xfrm rot="10800000">
                <a:off x="5749474" y="4860395"/>
                <a:ext cx="691465" cy="688733"/>
              </a:xfrm>
              <a:prstGeom prst="rect">
                <a:avLst/>
              </a:prstGeom>
              <a:solidFill>
                <a:schemeClr val="bg1">
                  <a:lumMod val="65000"/>
                </a:schemeClr>
              </a:solidFill>
              <a:ln>
                <a:noFill/>
              </a:ln>
              <a:scene3d>
                <a:camera prst="isometricTopUp">
                  <a:rot lat="19101507" lon="14565820" rev="6532898"/>
                </a:camera>
                <a:lightRig rig="threePt" dir="t"/>
              </a:scene3d>
              <a:sp3d extrusionH="1631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143" name="Rechteck 142"/>
            <p:cNvSpPr/>
            <p:nvPr/>
          </p:nvSpPr>
          <p:spPr bwMode="gray">
            <a:xfrm>
              <a:off x="5605462" y="4816918"/>
              <a:ext cx="488127" cy="400014"/>
            </a:xfrm>
            <a:prstGeom prst="rect">
              <a:avLst/>
            </a:prstGeom>
            <a:noFill/>
            <a:ln>
              <a:noFill/>
            </a:ln>
            <a:scene3d>
              <a:camera prst="perspectiveContrastingLeftFacing">
                <a:rot lat="19731874" lon="19921494" rev="21594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tx1">
                      <a:lumMod val="65000"/>
                      <a:lumOff val="35000"/>
                    </a:schemeClr>
                  </a:solidFill>
                  <a:latin typeface="Bebas Neue" panose="020B0506020202020201" pitchFamily="34" charset="0"/>
                </a:rPr>
                <a:t>05</a:t>
              </a:r>
              <a:endParaRPr lang="en-US" sz="2000" dirty="0" smtClean="0">
                <a:solidFill>
                  <a:schemeClr val="tx1">
                    <a:lumMod val="65000"/>
                    <a:lumOff val="35000"/>
                  </a:schemeClr>
                </a:solidFill>
                <a:latin typeface="Bebas Neue" panose="020B0506020202020201" pitchFamily="34" charset="0"/>
              </a:endParaRPr>
            </a:p>
          </p:txBody>
        </p:sp>
      </p:grpSp>
      <p:sp>
        <p:nvSpPr>
          <p:cNvPr id="148" name="Rechteck 147"/>
          <p:cNvSpPr/>
          <p:nvPr/>
        </p:nvSpPr>
        <p:spPr bwMode="gray">
          <a:xfrm>
            <a:off x="5713666" y="158501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6"/>
                </a:solidFill>
                <a:latin typeface="Bebas Neue" panose="020B0506020202020201" pitchFamily="34" charset="0"/>
              </a:rPr>
              <a:t>80%</a:t>
            </a:r>
            <a:endParaRPr lang="en-US" sz="2000" dirty="0">
              <a:solidFill>
                <a:schemeClr val="accent6"/>
              </a:solidFill>
            </a:endParaRPr>
          </a:p>
        </p:txBody>
      </p:sp>
      <p:cxnSp>
        <p:nvCxnSpPr>
          <p:cNvPr id="149" name="Gerade Verbindung 148"/>
          <p:cNvCxnSpPr/>
          <p:nvPr/>
        </p:nvCxnSpPr>
        <p:spPr bwMode="gray">
          <a:xfrm>
            <a:off x="6097936" y="2139441"/>
            <a:ext cx="0" cy="367539"/>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152" name="Rechteck 151"/>
          <p:cNvSpPr/>
          <p:nvPr/>
        </p:nvSpPr>
        <p:spPr bwMode="gray">
          <a:xfrm>
            <a:off x="3885339" y="2336477"/>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solidFill>
                <a:latin typeface="Bebas Neue" panose="020B0506020202020201" pitchFamily="34" charset="0"/>
              </a:rPr>
              <a:t>20%</a:t>
            </a:r>
            <a:endParaRPr lang="en-US" sz="2000" dirty="0">
              <a:solidFill>
                <a:schemeClr val="accent1"/>
              </a:solidFill>
            </a:endParaRPr>
          </a:p>
        </p:txBody>
      </p:sp>
      <p:cxnSp>
        <p:nvCxnSpPr>
          <p:cNvPr id="153" name="Gerade Verbindung 152"/>
          <p:cNvCxnSpPr/>
          <p:nvPr/>
        </p:nvCxnSpPr>
        <p:spPr bwMode="gray">
          <a:xfrm>
            <a:off x="4269609" y="2890900"/>
            <a:ext cx="0" cy="1444880"/>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154" name="Rechteck 153"/>
          <p:cNvSpPr/>
          <p:nvPr/>
        </p:nvSpPr>
        <p:spPr bwMode="gray">
          <a:xfrm>
            <a:off x="4971072" y="1984902"/>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3"/>
                </a:solidFill>
                <a:latin typeface="Bebas Neue" panose="020B0506020202020201" pitchFamily="34" charset="0"/>
              </a:rPr>
              <a:t>42%</a:t>
            </a:r>
            <a:endParaRPr lang="en-US" sz="2000" dirty="0">
              <a:solidFill>
                <a:schemeClr val="accent3"/>
              </a:solidFill>
            </a:endParaRPr>
          </a:p>
        </p:txBody>
      </p:sp>
      <p:cxnSp>
        <p:nvCxnSpPr>
          <p:cNvPr id="155" name="Gerade Verbindung 154"/>
          <p:cNvCxnSpPr/>
          <p:nvPr/>
        </p:nvCxnSpPr>
        <p:spPr bwMode="gray">
          <a:xfrm>
            <a:off x="5355342" y="2506980"/>
            <a:ext cx="0" cy="1463040"/>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156" name="Rechteck 155"/>
          <p:cNvSpPr/>
          <p:nvPr/>
        </p:nvSpPr>
        <p:spPr bwMode="gray">
          <a:xfrm>
            <a:off x="7889267" y="3087937"/>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accent1">
                    <a:lumMod val="50000"/>
                  </a:schemeClr>
                </a:solidFill>
                <a:latin typeface="Bebas Neue" panose="020B0506020202020201" pitchFamily="34" charset="0"/>
              </a:rPr>
              <a:t>20%</a:t>
            </a:r>
            <a:endParaRPr lang="en-US" sz="2000" dirty="0">
              <a:solidFill>
                <a:schemeClr val="accent1">
                  <a:lumMod val="50000"/>
                </a:schemeClr>
              </a:solidFill>
            </a:endParaRPr>
          </a:p>
        </p:txBody>
      </p:sp>
      <p:cxnSp>
        <p:nvCxnSpPr>
          <p:cNvPr id="157" name="Gerade Verbindung 156"/>
          <p:cNvCxnSpPr/>
          <p:nvPr/>
        </p:nvCxnSpPr>
        <p:spPr bwMode="gray">
          <a:xfrm>
            <a:off x="8273537" y="3642360"/>
            <a:ext cx="0" cy="963011"/>
          </a:xfrm>
          <a:prstGeom prst="line">
            <a:avLst/>
          </a:prstGeom>
          <a:ln w="6350">
            <a:solidFill>
              <a:schemeClr val="bg2"/>
            </a:solidFill>
            <a:tailEnd type="oval" w="sm" len="sm"/>
          </a:ln>
        </p:spPr>
        <p:style>
          <a:lnRef idx="1">
            <a:schemeClr val="accent1"/>
          </a:lnRef>
          <a:fillRef idx="0">
            <a:schemeClr val="accent1"/>
          </a:fillRef>
          <a:effectRef idx="0">
            <a:schemeClr val="accent1"/>
          </a:effectRef>
          <a:fontRef idx="minor">
            <a:schemeClr val="tx1"/>
          </a:fontRef>
        </p:style>
      </p:cxnSp>
      <p:sp>
        <p:nvSpPr>
          <p:cNvPr id="158" name="Freihandform 157"/>
          <p:cNvSpPr/>
          <p:nvPr/>
        </p:nvSpPr>
        <p:spPr bwMode="gray">
          <a:xfrm>
            <a:off x="7286656" y="2058902"/>
            <a:ext cx="1099962" cy="1583458"/>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59" name="Rechteck 158"/>
          <p:cNvSpPr/>
          <p:nvPr/>
        </p:nvSpPr>
        <p:spPr bwMode="gray">
          <a:xfrm>
            <a:off x="9474200" y="1534869"/>
            <a:ext cx="218598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60" name="Rechteck 159"/>
          <p:cNvSpPr/>
          <p:nvPr/>
        </p:nvSpPr>
        <p:spPr bwMode="gray">
          <a:xfrm>
            <a:off x="8386618" y="1534869"/>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bg1">
                    <a:lumMod val="75000"/>
                  </a:schemeClr>
                </a:solidFill>
                <a:latin typeface="Bebas Neue" panose="020B0506020202020201" pitchFamily="34" charset="0"/>
              </a:rPr>
              <a:t>53%</a:t>
            </a:r>
            <a:endParaRPr lang="en-US" sz="4800" dirty="0">
              <a:solidFill>
                <a:schemeClr val="bg1">
                  <a:lumMod val="75000"/>
                </a:schemeClr>
              </a:solidFill>
              <a:latin typeface="Bebas Neue" panose="020B0506020202020201" pitchFamily="34" charset="0"/>
            </a:endParaRPr>
          </a:p>
        </p:txBody>
      </p:sp>
      <p:sp>
        <p:nvSpPr>
          <p:cNvPr id="161" name="Freihandform 160"/>
          <p:cNvSpPr/>
          <p:nvPr/>
        </p:nvSpPr>
        <p:spPr bwMode="gray">
          <a:xfrm flipH="1">
            <a:off x="2148396" y="2274822"/>
            <a:ext cx="1621322" cy="1199898"/>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62" name="Rechteck 161"/>
          <p:cNvSpPr/>
          <p:nvPr/>
        </p:nvSpPr>
        <p:spPr bwMode="gray">
          <a:xfrm>
            <a:off x="570052" y="2591525"/>
            <a:ext cx="206910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ctr">
              <a:lnSpc>
                <a:spcPct val="90000"/>
              </a:lnSpc>
              <a:spcAft>
                <a:spcPts val="1000"/>
              </a:spcAft>
            </a:pPr>
            <a:r>
              <a:rPr lang="en-US" dirty="0" smtClean="0">
                <a:solidFill>
                  <a:schemeClr val="bg1"/>
                </a:solidFill>
              </a:rPr>
              <a:t>This text can be replaced with your </a:t>
            </a:r>
            <a:br>
              <a:rPr lang="en-US" dirty="0" smtClean="0">
                <a:solidFill>
                  <a:schemeClr val="bg1"/>
                </a:solidFill>
              </a:rPr>
            </a:br>
            <a:r>
              <a:rPr lang="en-US" dirty="0" smtClean="0">
                <a:solidFill>
                  <a:schemeClr val="bg1"/>
                </a:solidFill>
              </a:rPr>
              <a:t>own text. This is a placeholder text. </a:t>
            </a:r>
            <a:endParaRPr lang="en-US" dirty="0">
              <a:solidFill>
                <a:schemeClr val="bg1"/>
              </a:solidFill>
            </a:endParaRPr>
          </a:p>
        </p:txBody>
      </p:sp>
      <p:sp>
        <p:nvSpPr>
          <p:cNvPr id="163" name="Rechteck 162"/>
          <p:cNvSpPr/>
          <p:nvPr/>
        </p:nvSpPr>
        <p:spPr bwMode="gray">
          <a:xfrm>
            <a:off x="1060813" y="1888311"/>
            <a:ext cx="1087583" cy="7476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3">
                    <a:lumMod val="75000"/>
                  </a:schemeClr>
                </a:solidFill>
                <a:latin typeface="Bebas Neue" panose="020B0506020202020201" pitchFamily="34" charset="0"/>
              </a:rPr>
              <a:t>50%</a:t>
            </a:r>
            <a:endParaRPr lang="en-US" sz="4800" dirty="0">
              <a:solidFill>
                <a:schemeClr val="accent3">
                  <a:lumMod val="75000"/>
                </a:schemeClr>
              </a:solidFill>
              <a:latin typeface="Bebas Neue" panose="020B0506020202020201" pitchFamily="34" charset="0"/>
            </a:endParaRPr>
          </a:p>
        </p:txBody>
      </p:sp>
    </p:spTree>
    <p:extLst>
      <p:ext uri="{BB962C8B-B14F-4D97-AF65-F5344CB8AC3E}">
        <p14:creationId xmlns:p14="http://schemas.microsoft.com/office/powerpoint/2010/main" val="3658917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hteck 5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pSp>
        <p:nvGrpSpPr>
          <p:cNvPr id="2079" name="Gruppieren 2078"/>
          <p:cNvGrpSpPr/>
          <p:nvPr/>
        </p:nvGrpSpPr>
        <p:grpSpPr bwMode="gray">
          <a:xfrm>
            <a:off x="5524498" y="2402642"/>
            <a:ext cx="1148812" cy="3396784"/>
            <a:chOff x="5524498" y="2402642"/>
            <a:chExt cx="1148812" cy="3396784"/>
          </a:xfrm>
        </p:grpSpPr>
        <p:sp>
          <p:nvSpPr>
            <p:cNvPr id="213" name="Freeform 34"/>
            <p:cNvSpPr>
              <a:spLocks/>
            </p:cNvSpPr>
            <p:nvPr/>
          </p:nvSpPr>
          <p:spPr bwMode="gray">
            <a:xfrm>
              <a:off x="5529604" y="4981084"/>
              <a:ext cx="1143706" cy="418327"/>
            </a:xfrm>
            <a:custGeom>
              <a:avLst/>
              <a:gdLst>
                <a:gd name="T0" fmla="*/ 344 w 344"/>
                <a:gd name="T1" fmla="*/ 61 h 126"/>
                <a:gd name="T2" fmla="*/ 172 w 344"/>
                <a:gd name="T3" fmla="*/ 0 h 126"/>
                <a:gd name="T4" fmla="*/ 1 w 344"/>
                <a:gd name="T5" fmla="*/ 61 h 126"/>
                <a:gd name="T6" fmla="*/ 0 w 344"/>
                <a:gd name="T7" fmla="*/ 63 h 126"/>
                <a:gd name="T8" fmla="*/ 172 w 344"/>
                <a:gd name="T9" fmla="*/ 126 h 126"/>
                <a:gd name="T10" fmla="*/ 344 w 344"/>
                <a:gd name="T11" fmla="*/ 63 h 126"/>
                <a:gd name="T12" fmla="*/ 344 w 344"/>
                <a:gd name="T13" fmla="*/ 61 h 126"/>
              </a:gdLst>
              <a:ahLst/>
              <a:cxnLst>
                <a:cxn ang="0">
                  <a:pos x="T0" y="T1"/>
                </a:cxn>
                <a:cxn ang="0">
                  <a:pos x="T2" y="T3"/>
                </a:cxn>
                <a:cxn ang="0">
                  <a:pos x="T4" y="T5"/>
                </a:cxn>
                <a:cxn ang="0">
                  <a:pos x="T6" y="T7"/>
                </a:cxn>
                <a:cxn ang="0">
                  <a:pos x="T8" y="T9"/>
                </a:cxn>
                <a:cxn ang="0">
                  <a:pos x="T10" y="T11"/>
                </a:cxn>
                <a:cxn ang="0">
                  <a:pos x="T12" y="T13"/>
                </a:cxn>
              </a:cxnLst>
              <a:rect l="0" t="0" r="r" b="b"/>
              <a:pathLst>
                <a:path w="344" h="126">
                  <a:moveTo>
                    <a:pt x="344" y="61"/>
                  </a:moveTo>
                  <a:cubicBezTo>
                    <a:pt x="341" y="27"/>
                    <a:pt x="265" y="0"/>
                    <a:pt x="172" y="0"/>
                  </a:cubicBezTo>
                  <a:cubicBezTo>
                    <a:pt x="79" y="0"/>
                    <a:pt x="4" y="27"/>
                    <a:pt x="1" y="61"/>
                  </a:cubicBezTo>
                  <a:cubicBezTo>
                    <a:pt x="1" y="62"/>
                    <a:pt x="0" y="62"/>
                    <a:pt x="0" y="63"/>
                  </a:cubicBezTo>
                  <a:cubicBezTo>
                    <a:pt x="0" y="98"/>
                    <a:pt x="77" y="126"/>
                    <a:pt x="172" y="126"/>
                  </a:cubicBezTo>
                  <a:cubicBezTo>
                    <a:pt x="267" y="126"/>
                    <a:pt x="344" y="98"/>
                    <a:pt x="344" y="63"/>
                  </a:cubicBezTo>
                  <a:cubicBezTo>
                    <a:pt x="344" y="62"/>
                    <a:pt x="344" y="62"/>
                    <a:pt x="344" y="61"/>
                  </a:cubicBezTo>
                  <a:close/>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14" name="Freeform 32"/>
            <p:cNvSpPr>
              <a:spLocks/>
            </p:cNvSpPr>
            <p:nvPr/>
          </p:nvSpPr>
          <p:spPr bwMode="gray">
            <a:xfrm>
              <a:off x="5529604" y="3130308"/>
              <a:ext cx="1143706" cy="209868"/>
            </a:xfrm>
            <a:custGeom>
              <a:avLst/>
              <a:gdLst>
                <a:gd name="T0" fmla="*/ 344 w 344"/>
                <a:gd name="T1" fmla="*/ 63 h 63"/>
                <a:gd name="T2" fmla="*/ 344 w 344"/>
                <a:gd name="T3" fmla="*/ 61 h 63"/>
                <a:gd name="T4" fmla="*/ 172 w 344"/>
                <a:gd name="T5" fmla="*/ 0 h 63"/>
                <a:gd name="T6" fmla="*/ 1 w 344"/>
                <a:gd name="T7" fmla="*/ 61 h 63"/>
                <a:gd name="T8" fmla="*/ 0 w 344"/>
                <a:gd name="T9" fmla="*/ 63 h 63"/>
              </a:gdLst>
              <a:ahLst/>
              <a:cxnLst>
                <a:cxn ang="0">
                  <a:pos x="T0" y="T1"/>
                </a:cxn>
                <a:cxn ang="0">
                  <a:pos x="T2" y="T3"/>
                </a:cxn>
                <a:cxn ang="0">
                  <a:pos x="T4" y="T5"/>
                </a:cxn>
                <a:cxn ang="0">
                  <a:pos x="T6" y="T7"/>
                </a:cxn>
                <a:cxn ang="0">
                  <a:pos x="T8" y="T9"/>
                </a:cxn>
              </a:cxnLst>
              <a:rect l="0" t="0" r="r" b="b"/>
              <a:pathLst>
                <a:path w="344" h="63">
                  <a:moveTo>
                    <a:pt x="344" y="63"/>
                  </a:moveTo>
                  <a:cubicBezTo>
                    <a:pt x="344" y="62"/>
                    <a:pt x="344" y="62"/>
                    <a:pt x="344" y="61"/>
                  </a:cubicBezTo>
                  <a:cubicBezTo>
                    <a:pt x="341" y="27"/>
                    <a:pt x="265" y="0"/>
                    <a:pt x="172" y="0"/>
                  </a:cubicBezTo>
                  <a:cubicBezTo>
                    <a:pt x="79" y="0"/>
                    <a:pt x="4" y="27"/>
                    <a:pt x="1" y="61"/>
                  </a:cubicBezTo>
                  <a:cubicBezTo>
                    <a:pt x="1" y="62"/>
                    <a:pt x="0" y="62"/>
                    <a:pt x="0" y="63"/>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215" name="Gruppieren 214"/>
            <p:cNvGrpSpPr/>
            <p:nvPr/>
          </p:nvGrpSpPr>
          <p:grpSpPr bwMode="gray">
            <a:xfrm>
              <a:off x="5649210" y="2402642"/>
              <a:ext cx="904494" cy="2906651"/>
              <a:chOff x="5688634" y="2622459"/>
              <a:chExt cx="787019" cy="2529139"/>
            </a:xfrm>
          </p:grpSpPr>
          <p:sp>
            <p:nvSpPr>
              <p:cNvPr id="220" name="Rectangle 12"/>
              <p:cNvSpPr>
                <a:spLocks noChangeArrowheads="1"/>
              </p:cNvSpPr>
              <p:nvPr/>
            </p:nvSpPr>
            <p:spPr bwMode="gray">
              <a:xfrm>
                <a:off x="5688634" y="2989850"/>
                <a:ext cx="787019" cy="1796046"/>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21" name="Rectangle 11"/>
              <p:cNvSpPr>
                <a:spLocks noChangeArrowheads="1"/>
              </p:cNvSpPr>
              <p:nvPr/>
            </p:nvSpPr>
            <p:spPr bwMode="gray">
              <a:xfrm>
                <a:off x="5688634" y="2767395"/>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22" name="Oval 13"/>
              <p:cNvSpPr>
                <a:spLocks noChangeArrowheads="1"/>
              </p:cNvSpPr>
              <p:nvPr/>
            </p:nvSpPr>
            <p:spPr bwMode="gray">
              <a:xfrm>
                <a:off x="5688634" y="2622459"/>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23" name="Freeform 14"/>
              <p:cNvSpPr>
                <a:spLocks/>
              </p:cNvSpPr>
              <p:nvPr/>
            </p:nvSpPr>
            <p:spPr bwMode="gray">
              <a:xfrm>
                <a:off x="5688634" y="4785896"/>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216" name="Freeform 27"/>
            <p:cNvSpPr>
              <a:spLocks/>
            </p:cNvSpPr>
            <p:nvPr/>
          </p:nvSpPr>
          <p:spPr bwMode="gray">
            <a:xfrm>
              <a:off x="5529604" y="5179684"/>
              <a:ext cx="1143706" cy="619742"/>
            </a:xfrm>
            <a:custGeom>
              <a:avLst/>
              <a:gdLst>
                <a:gd name="T0" fmla="*/ 0 w 344"/>
                <a:gd name="T1" fmla="*/ 0 h 186"/>
                <a:gd name="T2" fmla="*/ 0 w 344"/>
                <a:gd name="T3" fmla="*/ 67 h 186"/>
                <a:gd name="T4" fmla="*/ 0 w 344"/>
                <a:gd name="T5" fmla="*/ 83 h 186"/>
                <a:gd name="T6" fmla="*/ 0 w 344"/>
                <a:gd name="T7" fmla="*/ 103 h 186"/>
                <a:gd name="T8" fmla="*/ 0 w 344"/>
                <a:gd name="T9" fmla="*/ 107 h 186"/>
                <a:gd name="T10" fmla="*/ 0 w 344"/>
                <a:gd name="T11" fmla="*/ 125 h 186"/>
                <a:gd name="T12" fmla="*/ 173 w 344"/>
                <a:gd name="T13" fmla="*/ 186 h 186"/>
                <a:gd name="T14" fmla="*/ 344 w 344"/>
                <a:gd name="T15" fmla="*/ 125 h 186"/>
                <a:gd name="T16" fmla="*/ 344 w 344"/>
                <a:gd name="T17" fmla="*/ 107 h 186"/>
                <a:gd name="T18" fmla="*/ 344 w 344"/>
                <a:gd name="T19" fmla="*/ 103 h 186"/>
                <a:gd name="T20" fmla="*/ 344 w 344"/>
                <a:gd name="T21" fmla="*/ 83 h 186"/>
                <a:gd name="T22" fmla="*/ 344 w 344"/>
                <a:gd name="T23" fmla="*/ 67 h 186"/>
                <a:gd name="T24" fmla="*/ 344 w 344"/>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186">
                  <a:moveTo>
                    <a:pt x="0" y="0"/>
                  </a:moveTo>
                  <a:cubicBezTo>
                    <a:pt x="0" y="67"/>
                    <a:pt x="0" y="67"/>
                    <a:pt x="0" y="67"/>
                  </a:cubicBezTo>
                  <a:cubicBezTo>
                    <a:pt x="0" y="83"/>
                    <a:pt x="0" y="83"/>
                    <a:pt x="0" y="83"/>
                  </a:cubicBezTo>
                  <a:cubicBezTo>
                    <a:pt x="0" y="103"/>
                    <a:pt x="0" y="103"/>
                    <a:pt x="0" y="103"/>
                  </a:cubicBezTo>
                  <a:cubicBezTo>
                    <a:pt x="0" y="107"/>
                    <a:pt x="0" y="107"/>
                    <a:pt x="0" y="107"/>
                  </a:cubicBezTo>
                  <a:cubicBezTo>
                    <a:pt x="0" y="125"/>
                    <a:pt x="0" y="125"/>
                    <a:pt x="0" y="125"/>
                  </a:cubicBezTo>
                  <a:cubicBezTo>
                    <a:pt x="0" y="159"/>
                    <a:pt x="77" y="186"/>
                    <a:pt x="173" y="186"/>
                  </a:cubicBezTo>
                  <a:cubicBezTo>
                    <a:pt x="267" y="186"/>
                    <a:pt x="344" y="159"/>
                    <a:pt x="344" y="125"/>
                  </a:cubicBezTo>
                  <a:cubicBezTo>
                    <a:pt x="344" y="107"/>
                    <a:pt x="344" y="107"/>
                    <a:pt x="344" y="107"/>
                  </a:cubicBezTo>
                  <a:cubicBezTo>
                    <a:pt x="344" y="103"/>
                    <a:pt x="344" y="103"/>
                    <a:pt x="344" y="103"/>
                  </a:cubicBezTo>
                  <a:cubicBezTo>
                    <a:pt x="344" y="83"/>
                    <a:pt x="344" y="83"/>
                    <a:pt x="344" y="83"/>
                  </a:cubicBezTo>
                  <a:cubicBezTo>
                    <a:pt x="344" y="67"/>
                    <a:pt x="344" y="67"/>
                    <a:pt x="344" y="67"/>
                  </a:cubicBezTo>
                  <a:cubicBezTo>
                    <a:pt x="344" y="32"/>
                    <a:pt x="344" y="12"/>
                    <a:pt x="344" y="0"/>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17" name="Freeform 30"/>
            <p:cNvSpPr>
              <a:spLocks/>
            </p:cNvSpPr>
            <p:nvPr/>
          </p:nvSpPr>
          <p:spPr bwMode="gray">
            <a:xfrm>
              <a:off x="6673310" y="3340176"/>
              <a:ext cx="0" cy="1839508"/>
            </a:xfrm>
            <a:custGeom>
              <a:avLst/>
              <a:gdLst>
                <a:gd name="T0" fmla="*/ 1306 h 1306"/>
                <a:gd name="T1" fmla="*/ 1271 h 1306"/>
                <a:gd name="T2" fmla="*/ 0 h 1306"/>
              </a:gdLst>
              <a:ahLst/>
              <a:cxnLst>
                <a:cxn ang="0">
                  <a:pos x="0" y="T0"/>
                </a:cxn>
                <a:cxn ang="0">
                  <a:pos x="0" y="T1"/>
                </a:cxn>
                <a:cxn ang="0">
                  <a:pos x="0" y="T2"/>
                </a:cxn>
              </a:cxnLst>
              <a:rect l="0" t="0" r="r" b="b"/>
              <a:pathLst>
                <a:path h="1306">
                  <a:moveTo>
                    <a:pt x="0" y="1306"/>
                  </a:moveTo>
                  <a:lnTo>
                    <a:pt x="0" y="1271"/>
                  </a:lnTo>
                  <a:lnTo>
                    <a:pt x="0" y="0"/>
                  </a:ln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18" name="Freeform 31"/>
            <p:cNvSpPr>
              <a:spLocks/>
            </p:cNvSpPr>
            <p:nvPr/>
          </p:nvSpPr>
          <p:spPr bwMode="gray">
            <a:xfrm>
              <a:off x="5529604" y="3340176"/>
              <a:ext cx="0" cy="1839508"/>
            </a:xfrm>
            <a:custGeom>
              <a:avLst/>
              <a:gdLst>
                <a:gd name="T0" fmla="*/ 0 h 1306"/>
                <a:gd name="T1" fmla="*/ 1271 h 1306"/>
                <a:gd name="T2" fmla="*/ 1306 h 1306"/>
              </a:gdLst>
              <a:ahLst/>
              <a:cxnLst>
                <a:cxn ang="0">
                  <a:pos x="0" y="T0"/>
                </a:cxn>
                <a:cxn ang="0">
                  <a:pos x="0" y="T1"/>
                </a:cxn>
                <a:cxn ang="0">
                  <a:pos x="0" y="T2"/>
                </a:cxn>
              </a:cxnLst>
              <a:rect l="0" t="0" r="r" b="b"/>
              <a:pathLst>
                <a:path h="1306">
                  <a:moveTo>
                    <a:pt x="0" y="0"/>
                  </a:moveTo>
                  <a:lnTo>
                    <a:pt x="0" y="1271"/>
                  </a:lnTo>
                  <a:lnTo>
                    <a:pt x="0" y="1306"/>
                  </a:ln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19" name="Freeform 33"/>
            <p:cNvSpPr>
              <a:spLocks/>
            </p:cNvSpPr>
            <p:nvPr/>
          </p:nvSpPr>
          <p:spPr bwMode="gray">
            <a:xfrm>
              <a:off x="5529604" y="3340176"/>
              <a:ext cx="1143706" cy="209868"/>
            </a:xfrm>
            <a:custGeom>
              <a:avLst/>
              <a:gdLst>
                <a:gd name="T0" fmla="*/ 0 w 344"/>
                <a:gd name="T1" fmla="*/ 0 h 63"/>
                <a:gd name="T2" fmla="*/ 172 w 344"/>
                <a:gd name="T3" fmla="*/ 63 h 63"/>
                <a:gd name="T4" fmla="*/ 344 w 344"/>
                <a:gd name="T5" fmla="*/ 0 h 63"/>
              </a:gdLst>
              <a:ahLst/>
              <a:cxnLst>
                <a:cxn ang="0">
                  <a:pos x="T0" y="T1"/>
                </a:cxn>
                <a:cxn ang="0">
                  <a:pos x="T2" y="T3"/>
                </a:cxn>
                <a:cxn ang="0">
                  <a:pos x="T4" y="T5"/>
                </a:cxn>
              </a:cxnLst>
              <a:rect l="0" t="0" r="r" b="b"/>
              <a:pathLst>
                <a:path w="344" h="63">
                  <a:moveTo>
                    <a:pt x="0" y="0"/>
                  </a:moveTo>
                  <a:cubicBezTo>
                    <a:pt x="0" y="35"/>
                    <a:pt x="77" y="63"/>
                    <a:pt x="172" y="63"/>
                  </a:cubicBezTo>
                  <a:cubicBezTo>
                    <a:pt x="267" y="63"/>
                    <a:pt x="344" y="35"/>
                    <a:pt x="344" y="0"/>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12" name="Rechteck 211"/>
            <p:cNvSpPr/>
            <p:nvPr/>
          </p:nvSpPr>
          <p:spPr bwMode="gray">
            <a:xfrm>
              <a:off x="5524498" y="5399412"/>
              <a:ext cx="1148812" cy="4000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solidFill>
                    <a:schemeClr val="bg1">
                      <a:lumMod val="50000"/>
                    </a:schemeClr>
                  </a:solidFill>
                  <a:latin typeface="Bebas Neue" panose="020B0506020202020201" pitchFamily="34" charset="0"/>
                </a:rPr>
                <a:t>72</a:t>
              </a:r>
              <a:r>
                <a:rPr lang="en-US" sz="1600" dirty="0" smtClean="0">
                  <a:solidFill>
                    <a:schemeClr val="bg1">
                      <a:lumMod val="50000"/>
                    </a:schemeClr>
                  </a:solidFill>
                  <a:latin typeface="Bebas Neue" panose="020B0506020202020201" pitchFamily="34" charset="0"/>
                </a:rPr>
                <a:t>%</a:t>
              </a:r>
            </a:p>
          </p:txBody>
        </p:sp>
      </p:grpSp>
      <p:grpSp>
        <p:nvGrpSpPr>
          <p:cNvPr id="2078" name="Gruppieren 2077"/>
          <p:cNvGrpSpPr/>
          <p:nvPr/>
        </p:nvGrpSpPr>
        <p:grpSpPr bwMode="gray">
          <a:xfrm>
            <a:off x="6941183" y="1603254"/>
            <a:ext cx="1148812" cy="4196172"/>
            <a:chOff x="6941183" y="1603254"/>
            <a:chExt cx="1148812" cy="4196172"/>
          </a:xfrm>
        </p:grpSpPr>
        <p:sp>
          <p:nvSpPr>
            <p:cNvPr id="227" name="Freeform 34"/>
            <p:cNvSpPr>
              <a:spLocks/>
            </p:cNvSpPr>
            <p:nvPr/>
          </p:nvSpPr>
          <p:spPr bwMode="gray">
            <a:xfrm>
              <a:off x="6946289" y="4981084"/>
              <a:ext cx="1143706" cy="418327"/>
            </a:xfrm>
            <a:custGeom>
              <a:avLst/>
              <a:gdLst>
                <a:gd name="T0" fmla="*/ 344 w 344"/>
                <a:gd name="T1" fmla="*/ 61 h 126"/>
                <a:gd name="T2" fmla="*/ 172 w 344"/>
                <a:gd name="T3" fmla="*/ 0 h 126"/>
                <a:gd name="T4" fmla="*/ 1 w 344"/>
                <a:gd name="T5" fmla="*/ 61 h 126"/>
                <a:gd name="T6" fmla="*/ 0 w 344"/>
                <a:gd name="T7" fmla="*/ 63 h 126"/>
                <a:gd name="T8" fmla="*/ 172 w 344"/>
                <a:gd name="T9" fmla="*/ 126 h 126"/>
                <a:gd name="T10" fmla="*/ 344 w 344"/>
                <a:gd name="T11" fmla="*/ 63 h 126"/>
                <a:gd name="T12" fmla="*/ 344 w 344"/>
                <a:gd name="T13" fmla="*/ 61 h 126"/>
              </a:gdLst>
              <a:ahLst/>
              <a:cxnLst>
                <a:cxn ang="0">
                  <a:pos x="T0" y="T1"/>
                </a:cxn>
                <a:cxn ang="0">
                  <a:pos x="T2" y="T3"/>
                </a:cxn>
                <a:cxn ang="0">
                  <a:pos x="T4" y="T5"/>
                </a:cxn>
                <a:cxn ang="0">
                  <a:pos x="T6" y="T7"/>
                </a:cxn>
                <a:cxn ang="0">
                  <a:pos x="T8" y="T9"/>
                </a:cxn>
                <a:cxn ang="0">
                  <a:pos x="T10" y="T11"/>
                </a:cxn>
                <a:cxn ang="0">
                  <a:pos x="T12" y="T13"/>
                </a:cxn>
              </a:cxnLst>
              <a:rect l="0" t="0" r="r" b="b"/>
              <a:pathLst>
                <a:path w="344" h="126">
                  <a:moveTo>
                    <a:pt x="344" y="61"/>
                  </a:moveTo>
                  <a:cubicBezTo>
                    <a:pt x="341" y="27"/>
                    <a:pt x="265" y="0"/>
                    <a:pt x="172" y="0"/>
                  </a:cubicBezTo>
                  <a:cubicBezTo>
                    <a:pt x="79" y="0"/>
                    <a:pt x="4" y="27"/>
                    <a:pt x="1" y="61"/>
                  </a:cubicBezTo>
                  <a:cubicBezTo>
                    <a:pt x="1" y="62"/>
                    <a:pt x="0" y="62"/>
                    <a:pt x="0" y="63"/>
                  </a:cubicBezTo>
                  <a:cubicBezTo>
                    <a:pt x="0" y="98"/>
                    <a:pt x="77" y="126"/>
                    <a:pt x="172" y="126"/>
                  </a:cubicBezTo>
                  <a:cubicBezTo>
                    <a:pt x="267" y="126"/>
                    <a:pt x="344" y="98"/>
                    <a:pt x="344" y="63"/>
                  </a:cubicBezTo>
                  <a:cubicBezTo>
                    <a:pt x="344" y="62"/>
                    <a:pt x="344" y="62"/>
                    <a:pt x="344" y="61"/>
                  </a:cubicBezTo>
                  <a:close/>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28" name="Freeform 32"/>
            <p:cNvSpPr>
              <a:spLocks/>
            </p:cNvSpPr>
            <p:nvPr/>
          </p:nvSpPr>
          <p:spPr bwMode="gray">
            <a:xfrm>
              <a:off x="6946289" y="3130308"/>
              <a:ext cx="1143706" cy="209868"/>
            </a:xfrm>
            <a:custGeom>
              <a:avLst/>
              <a:gdLst>
                <a:gd name="T0" fmla="*/ 344 w 344"/>
                <a:gd name="T1" fmla="*/ 63 h 63"/>
                <a:gd name="T2" fmla="*/ 344 w 344"/>
                <a:gd name="T3" fmla="*/ 61 h 63"/>
                <a:gd name="T4" fmla="*/ 172 w 344"/>
                <a:gd name="T5" fmla="*/ 0 h 63"/>
                <a:gd name="T6" fmla="*/ 1 w 344"/>
                <a:gd name="T7" fmla="*/ 61 h 63"/>
                <a:gd name="T8" fmla="*/ 0 w 344"/>
                <a:gd name="T9" fmla="*/ 63 h 63"/>
              </a:gdLst>
              <a:ahLst/>
              <a:cxnLst>
                <a:cxn ang="0">
                  <a:pos x="T0" y="T1"/>
                </a:cxn>
                <a:cxn ang="0">
                  <a:pos x="T2" y="T3"/>
                </a:cxn>
                <a:cxn ang="0">
                  <a:pos x="T4" y="T5"/>
                </a:cxn>
                <a:cxn ang="0">
                  <a:pos x="T6" y="T7"/>
                </a:cxn>
                <a:cxn ang="0">
                  <a:pos x="T8" y="T9"/>
                </a:cxn>
              </a:cxnLst>
              <a:rect l="0" t="0" r="r" b="b"/>
              <a:pathLst>
                <a:path w="344" h="63">
                  <a:moveTo>
                    <a:pt x="344" y="63"/>
                  </a:moveTo>
                  <a:cubicBezTo>
                    <a:pt x="344" y="62"/>
                    <a:pt x="344" y="62"/>
                    <a:pt x="344" y="61"/>
                  </a:cubicBezTo>
                  <a:cubicBezTo>
                    <a:pt x="341" y="27"/>
                    <a:pt x="265" y="0"/>
                    <a:pt x="172" y="0"/>
                  </a:cubicBezTo>
                  <a:cubicBezTo>
                    <a:pt x="79" y="0"/>
                    <a:pt x="4" y="27"/>
                    <a:pt x="1" y="61"/>
                  </a:cubicBezTo>
                  <a:cubicBezTo>
                    <a:pt x="1" y="62"/>
                    <a:pt x="0" y="62"/>
                    <a:pt x="0" y="63"/>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229" name="Gruppieren 228"/>
            <p:cNvGrpSpPr/>
            <p:nvPr/>
          </p:nvGrpSpPr>
          <p:grpSpPr bwMode="gray">
            <a:xfrm>
              <a:off x="7065895" y="1603254"/>
              <a:ext cx="904494" cy="3706038"/>
              <a:chOff x="5688634" y="1926895"/>
              <a:chExt cx="787019" cy="3224703"/>
            </a:xfrm>
          </p:grpSpPr>
          <p:sp>
            <p:nvSpPr>
              <p:cNvPr id="234" name="Rectangle 12"/>
              <p:cNvSpPr>
                <a:spLocks noChangeArrowheads="1"/>
              </p:cNvSpPr>
              <p:nvPr/>
            </p:nvSpPr>
            <p:spPr bwMode="gray">
              <a:xfrm>
                <a:off x="5688634" y="2294287"/>
                <a:ext cx="787019" cy="249161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35" name="Rectangle 11"/>
              <p:cNvSpPr>
                <a:spLocks noChangeArrowheads="1"/>
              </p:cNvSpPr>
              <p:nvPr/>
            </p:nvSpPr>
            <p:spPr bwMode="gray">
              <a:xfrm>
                <a:off x="5688634" y="2071831"/>
                <a:ext cx="787019" cy="22245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36" name="Oval 13"/>
              <p:cNvSpPr>
                <a:spLocks noChangeArrowheads="1"/>
              </p:cNvSpPr>
              <p:nvPr/>
            </p:nvSpPr>
            <p:spPr bwMode="gray">
              <a:xfrm>
                <a:off x="5688634" y="1926895"/>
                <a:ext cx="787019" cy="293236"/>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37" name="Freeform 14"/>
              <p:cNvSpPr>
                <a:spLocks/>
              </p:cNvSpPr>
              <p:nvPr/>
            </p:nvSpPr>
            <p:spPr bwMode="gray">
              <a:xfrm>
                <a:off x="5688634" y="4785896"/>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230" name="Freeform 27"/>
            <p:cNvSpPr>
              <a:spLocks/>
            </p:cNvSpPr>
            <p:nvPr/>
          </p:nvSpPr>
          <p:spPr bwMode="gray">
            <a:xfrm>
              <a:off x="6946289" y="5179684"/>
              <a:ext cx="1143706" cy="619742"/>
            </a:xfrm>
            <a:custGeom>
              <a:avLst/>
              <a:gdLst>
                <a:gd name="T0" fmla="*/ 0 w 344"/>
                <a:gd name="T1" fmla="*/ 0 h 186"/>
                <a:gd name="T2" fmla="*/ 0 w 344"/>
                <a:gd name="T3" fmla="*/ 67 h 186"/>
                <a:gd name="T4" fmla="*/ 0 w 344"/>
                <a:gd name="T5" fmla="*/ 83 h 186"/>
                <a:gd name="T6" fmla="*/ 0 w 344"/>
                <a:gd name="T7" fmla="*/ 103 h 186"/>
                <a:gd name="T8" fmla="*/ 0 w 344"/>
                <a:gd name="T9" fmla="*/ 107 h 186"/>
                <a:gd name="T10" fmla="*/ 0 w 344"/>
                <a:gd name="T11" fmla="*/ 125 h 186"/>
                <a:gd name="T12" fmla="*/ 173 w 344"/>
                <a:gd name="T13" fmla="*/ 186 h 186"/>
                <a:gd name="T14" fmla="*/ 344 w 344"/>
                <a:gd name="T15" fmla="*/ 125 h 186"/>
                <a:gd name="T16" fmla="*/ 344 w 344"/>
                <a:gd name="T17" fmla="*/ 107 h 186"/>
                <a:gd name="T18" fmla="*/ 344 w 344"/>
                <a:gd name="T19" fmla="*/ 103 h 186"/>
                <a:gd name="T20" fmla="*/ 344 w 344"/>
                <a:gd name="T21" fmla="*/ 83 h 186"/>
                <a:gd name="T22" fmla="*/ 344 w 344"/>
                <a:gd name="T23" fmla="*/ 67 h 186"/>
                <a:gd name="T24" fmla="*/ 344 w 344"/>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186">
                  <a:moveTo>
                    <a:pt x="0" y="0"/>
                  </a:moveTo>
                  <a:cubicBezTo>
                    <a:pt x="0" y="67"/>
                    <a:pt x="0" y="67"/>
                    <a:pt x="0" y="67"/>
                  </a:cubicBezTo>
                  <a:cubicBezTo>
                    <a:pt x="0" y="83"/>
                    <a:pt x="0" y="83"/>
                    <a:pt x="0" y="83"/>
                  </a:cubicBezTo>
                  <a:cubicBezTo>
                    <a:pt x="0" y="103"/>
                    <a:pt x="0" y="103"/>
                    <a:pt x="0" y="103"/>
                  </a:cubicBezTo>
                  <a:cubicBezTo>
                    <a:pt x="0" y="107"/>
                    <a:pt x="0" y="107"/>
                    <a:pt x="0" y="107"/>
                  </a:cubicBezTo>
                  <a:cubicBezTo>
                    <a:pt x="0" y="125"/>
                    <a:pt x="0" y="125"/>
                    <a:pt x="0" y="125"/>
                  </a:cubicBezTo>
                  <a:cubicBezTo>
                    <a:pt x="0" y="159"/>
                    <a:pt x="77" y="186"/>
                    <a:pt x="173" y="186"/>
                  </a:cubicBezTo>
                  <a:cubicBezTo>
                    <a:pt x="267" y="186"/>
                    <a:pt x="344" y="159"/>
                    <a:pt x="344" y="125"/>
                  </a:cubicBezTo>
                  <a:cubicBezTo>
                    <a:pt x="344" y="107"/>
                    <a:pt x="344" y="107"/>
                    <a:pt x="344" y="107"/>
                  </a:cubicBezTo>
                  <a:cubicBezTo>
                    <a:pt x="344" y="103"/>
                    <a:pt x="344" y="103"/>
                    <a:pt x="344" y="103"/>
                  </a:cubicBezTo>
                  <a:cubicBezTo>
                    <a:pt x="344" y="83"/>
                    <a:pt x="344" y="83"/>
                    <a:pt x="344" y="83"/>
                  </a:cubicBezTo>
                  <a:cubicBezTo>
                    <a:pt x="344" y="67"/>
                    <a:pt x="344" y="67"/>
                    <a:pt x="344" y="67"/>
                  </a:cubicBezTo>
                  <a:cubicBezTo>
                    <a:pt x="344" y="32"/>
                    <a:pt x="344" y="12"/>
                    <a:pt x="344" y="0"/>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31" name="Freeform 30"/>
            <p:cNvSpPr>
              <a:spLocks/>
            </p:cNvSpPr>
            <p:nvPr/>
          </p:nvSpPr>
          <p:spPr bwMode="gray">
            <a:xfrm>
              <a:off x="8089995" y="3340176"/>
              <a:ext cx="0" cy="1839508"/>
            </a:xfrm>
            <a:custGeom>
              <a:avLst/>
              <a:gdLst>
                <a:gd name="T0" fmla="*/ 1306 h 1306"/>
                <a:gd name="T1" fmla="*/ 1271 h 1306"/>
                <a:gd name="T2" fmla="*/ 0 h 1306"/>
              </a:gdLst>
              <a:ahLst/>
              <a:cxnLst>
                <a:cxn ang="0">
                  <a:pos x="0" y="T0"/>
                </a:cxn>
                <a:cxn ang="0">
                  <a:pos x="0" y="T1"/>
                </a:cxn>
                <a:cxn ang="0">
                  <a:pos x="0" y="T2"/>
                </a:cxn>
              </a:cxnLst>
              <a:rect l="0" t="0" r="r" b="b"/>
              <a:pathLst>
                <a:path h="1306">
                  <a:moveTo>
                    <a:pt x="0" y="1306"/>
                  </a:moveTo>
                  <a:lnTo>
                    <a:pt x="0" y="1271"/>
                  </a:lnTo>
                  <a:lnTo>
                    <a:pt x="0" y="0"/>
                  </a:ln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32" name="Freeform 31"/>
            <p:cNvSpPr>
              <a:spLocks/>
            </p:cNvSpPr>
            <p:nvPr/>
          </p:nvSpPr>
          <p:spPr bwMode="gray">
            <a:xfrm>
              <a:off x="6946289" y="3340176"/>
              <a:ext cx="0" cy="1839508"/>
            </a:xfrm>
            <a:custGeom>
              <a:avLst/>
              <a:gdLst>
                <a:gd name="T0" fmla="*/ 0 h 1306"/>
                <a:gd name="T1" fmla="*/ 1271 h 1306"/>
                <a:gd name="T2" fmla="*/ 1306 h 1306"/>
              </a:gdLst>
              <a:ahLst/>
              <a:cxnLst>
                <a:cxn ang="0">
                  <a:pos x="0" y="T0"/>
                </a:cxn>
                <a:cxn ang="0">
                  <a:pos x="0" y="T1"/>
                </a:cxn>
                <a:cxn ang="0">
                  <a:pos x="0" y="T2"/>
                </a:cxn>
              </a:cxnLst>
              <a:rect l="0" t="0" r="r" b="b"/>
              <a:pathLst>
                <a:path h="1306">
                  <a:moveTo>
                    <a:pt x="0" y="0"/>
                  </a:moveTo>
                  <a:lnTo>
                    <a:pt x="0" y="1271"/>
                  </a:lnTo>
                  <a:lnTo>
                    <a:pt x="0" y="1306"/>
                  </a:ln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33" name="Freeform 33"/>
            <p:cNvSpPr>
              <a:spLocks/>
            </p:cNvSpPr>
            <p:nvPr/>
          </p:nvSpPr>
          <p:spPr bwMode="gray">
            <a:xfrm>
              <a:off x="6946289" y="3340176"/>
              <a:ext cx="1143706" cy="209868"/>
            </a:xfrm>
            <a:custGeom>
              <a:avLst/>
              <a:gdLst>
                <a:gd name="T0" fmla="*/ 0 w 344"/>
                <a:gd name="T1" fmla="*/ 0 h 63"/>
                <a:gd name="T2" fmla="*/ 172 w 344"/>
                <a:gd name="T3" fmla="*/ 63 h 63"/>
                <a:gd name="T4" fmla="*/ 344 w 344"/>
                <a:gd name="T5" fmla="*/ 0 h 63"/>
              </a:gdLst>
              <a:ahLst/>
              <a:cxnLst>
                <a:cxn ang="0">
                  <a:pos x="T0" y="T1"/>
                </a:cxn>
                <a:cxn ang="0">
                  <a:pos x="T2" y="T3"/>
                </a:cxn>
                <a:cxn ang="0">
                  <a:pos x="T4" y="T5"/>
                </a:cxn>
              </a:cxnLst>
              <a:rect l="0" t="0" r="r" b="b"/>
              <a:pathLst>
                <a:path w="344" h="63">
                  <a:moveTo>
                    <a:pt x="0" y="0"/>
                  </a:moveTo>
                  <a:cubicBezTo>
                    <a:pt x="0" y="35"/>
                    <a:pt x="77" y="63"/>
                    <a:pt x="172" y="63"/>
                  </a:cubicBezTo>
                  <a:cubicBezTo>
                    <a:pt x="267" y="63"/>
                    <a:pt x="344" y="35"/>
                    <a:pt x="344" y="0"/>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26" name="Rechteck 225"/>
            <p:cNvSpPr/>
            <p:nvPr/>
          </p:nvSpPr>
          <p:spPr bwMode="gray">
            <a:xfrm>
              <a:off x="6941183" y="5399412"/>
              <a:ext cx="1148812" cy="4000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solidFill>
                    <a:schemeClr val="bg1">
                      <a:lumMod val="50000"/>
                    </a:schemeClr>
                  </a:solidFill>
                  <a:latin typeface="Bebas Neue" panose="020B0506020202020201" pitchFamily="34" charset="0"/>
                </a:rPr>
                <a:t>98</a:t>
              </a:r>
              <a:r>
                <a:rPr lang="en-US" sz="1600" dirty="0" smtClean="0">
                  <a:solidFill>
                    <a:schemeClr val="bg1">
                      <a:lumMod val="50000"/>
                    </a:schemeClr>
                  </a:solidFill>
                  <a:latin typeface="Bebas Neue" panose="020B0506020202020201" pitchFamily="34" charset="0"/>
                </a:rPr>
                <a:t>%</a:t>
              </a:r>
            </a:p>
          </p:txBody>
        </p:sp>
      </p:grpSp>
      <p:grpSp>
        <p:nvGrpSpPr>
          <p:cNvPr id="2080" name="Gruppieren 2079"/>
          <p:cNvGrpSpPr/>
          <p:nvPr/>
        </p:nvGrpSpPr>
        <p:grpSpPr bwMode="gray">
          <a:xfrm>
            <a:off x="4107813" y="2114020"/>
            <a:ext cx="1148812" cy="3685406"/>
            <a:chOff x="4107813" y="2114020"/>
            <a:chExt cx="1148812" cy="3685406"/>
          </a:xfrm>
        </p:grpSpPr>
        <p:sp>
          <p:nvSpPr>
            <p:cNvPr id="241" name="Freeform 34"/>
            <p:cNvSpPr>
              <a:spLocks/>
            </p:cNvSpPr>
            <p:nvPr/>
          </p:nvSpPr>
          <p:spPr bwMode="gray">
            <a:xfrm>
              <a:off x="4112919" y="4981084"/>
              <a:ext cx="1143706" cy="418327"/>
            </a:xfrm>
            <a:custGeom>
              <a:avLst/>
              <a:gdLst>
                <a:gd name="T0" fmla="*/ 344 w 344"/>
                <a:gd name="T1" fmla="*/ 61 h 126"/>
                <a:gd name="T2" fmla="*/ 172 w 344"/>
                <a:gd name="T3" fmla="*/ 0 h 126"/>
                <a:gd name="T4" fmla="*/ 1 w 344"/>
                <a:gd name="T5" fmla="*/ 61 h 126"/>
                <a:gd name="T6" fmla="*/ 0 w 344"/>
                <a:gd name="T7" fmla="*/ 63 h 126"/>
                <a:gd name="T8" fmla="*/ 172 w 344"/>
                <a:gd name="T9" fmla="*/ 126 h 126"/>
                <a:gd name="T10" fmla="*/ 344 w 344"/>
                <a:gd name="T11" fmla="*/ 63 h 126"/>
                <a:gd name="T12" fmla="*/ 344 w 344"/>
                <a:gd name="T13" fmla="*/ 61 h 126"/>
              </a:gdLst>
              <a:ahLst/>
              <a:cxnLst>
                <a:cxn ang="0">
                  <a:pos x="T0" y="T1"/>
                </a:cxn>
                <a:cxn ang="0">
                  <a:pos x="T2" y="T3"/>
                </a:cxn>
                <a:cxn ang="0">
                  <a:pos x="T4" y="T5"/>
                </a:cxn>
                <a:cxn ang="0">
                  <a:pos x="T6" y="T7"/>
                </a:cxn>
                <a:cxn ang="0">
                  <a:pos x="T8" y="T9"/>
                </a:cxn>
                <a:cxn ang="0">
                  <a:pos x="T10" y="T11"/>
                </a:cxn>
                <a:cxn ang="0">
                  <a:pos x="T12" y="T13"/>
                </a:cxn>
              </a:cxnLst>
              <a:rect l="0" t="0" r="r" b="b"/>
              <a:pathLst>
                <a:path w="344" h="126">
                  <a:moveTo>
                    <a:pt x="344" y="61"/>
                  </a:moveTo>
                  <a:cubicBezTo>
                    <a:pt x="341" y="27"/>
                    <a:pt x="265" y="0"/>
                    <a:pt x="172" y="0"/>
                  </a:cubicBezTo>
                  <a:cubicBezTo>
                    <a:pt x="79" y="0"/>
                    <a:pt x="4" y="27"/>
                    <a:pt x="1" y="61"/>
                  </a:cubicBezTo>
                  <a:cubicBezTo>
                    <a:pt x="1" y="62"/>
                    <a:pt x="0" y="62"/>
                    <a:pt x="0" y="63"/>
                  </a:cubicBezTo>
                  <a:cubicBezTo>
                    <a:pt x="0" y="98"/>
                    <a:pt x="77" y="126"/>
                    <a:pt x="172" y="126"/>
                  </a:cubicBezTo>
                  <a:cubicBezTo>
                    <a:pt x="267" y="126"/>
                    <a:pt x="344" y="98"/>
                    <a:pt x="344" y="63"/>
                  </a:cubicBezTo>
                  <a:cubicBezTo>
                    <a:pt x="344" y="62"/>
                    <a:pt x="344" y="62"/>
                    <a:pt x="344" y="61"/>
                  </a:cubicBezTo>
                  <a:close/>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42" name="Freeform 32"/>
            <p:cNvSpPr>
              <a:spLocks/>
            </p:cNvSpPr>
            <p:nvPr/>
          </p:nvSpPr>
          <p:spPr bwMode="gray">
            <a:xfrm>
              <a:off x="4112919" y="3130308"/>
              <a:ext cx="1143706" cy="209868"/>
            </a:xfrm>
            <a:custGeom>
              <a:avLst/>
              <a:gdLst>
                <a:gd name="T0" fmla="*/ 344 w 344"/>
                <a:gd name="T1" fmla="*/ 63 h 63"/>
                <a:gd name="T2" fmla="*/ 344 w 344"/>
                <a:gd name="T3" fmla="*/ 61 h 63"/>
                <a:gd name="T4" fmla="*/ 172 w 344"/>
                <a:gd name="T5" fmla="*/ 0 h 63"/>
                <a:gd name="T6" fmla="*/ 1 w 344"/>
                <a:gd name="T7" fmla="*/ 61 h 63"/>
                <a:gd name="T8" fmla="*/ 0 w 344"/>
                <a:gd name="T9" fmla="*/ 63 h 63"/>
              </a:gdLst>
              <a:ahLst/>
              <a:cxnLst>
                <a:cxn ang="0">
                  <a:pos x="T0" y="T1"/>
                </a:cxn>
                <a:cxn ang="0">
                  <a:pos x="T2" y="T3"/>
                </a:cxn>
                <a:cxn ang="0">
                  <a:pos x="T4" y="T5"/>
                </a:cxn>
                <a:cxn ang="0">
                  <a:pos x="T6" y="T7"/>
                </a:cxn>
                <a:cxn ang="0">
                  <a:pos x="T8" y="T9"/>
                </a:cxn>
              </a:cxnLst>
              <a:rect l="0" t="0" r="r" b="b"/>
              <a:pathLst>
                <a:path w="344" h="63">
                  <a:moveTo>
                    <a:pt x="344" y="63"/>
                  </a:moveTo>
                  <a:cubicBezTo>
                    <a:pt x="344" y="62"/>
                    <a:pt x="344" y="62"/>
                    <a:pt x="344" y="61"/>
                  </a:cubicBezTo>
                  <a:cubicBezTo>
                    <a:pt x="341" y="27"/>
                    <a:pt x="265" y="0"/>
                    <a:pt x="172" y="0"/>
                  </a:cubicBezTo>
                  <a:cubicBezTo>
                    <a:pt x="79" y="0"/>
                    <a:pt x="4" y="27"/>
                    <a:pt x="1" y="61"/>
                  </a:cubicBezTo>
                  <a:cubicBezTo>
                    <a:pt x="1" y="62"/>
                    <a:pt x="0" y="62"/>
                    <a:pt x="0" y="63"/>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243" name="Gruppieren 242"/>
            <p:cNvGrpSpPr/>
            <p:nvPr/>
          </p:nvGrpSpPr>
          <p:grpSpPr bwMode="gray">
            <a:xfrm>
              <a:off x="4232525" y="2114020"/>
              <a:ext cx="904494" cy="3195273"/>
              <a:chOff x="5688634" y="2371323"/>
              <a:chExt cx="787019" cy="2780275"/>
            </a:xfrm>
          </p:grpSpPr>
          <p:sp>
            <p:nvSpPr>
              <p:cNvPr id="248" name="Rectangle 12"/>
              <p:cNvSpPr>
                <a:spLocks noChangeArrowheads="1"/>
              </p:cNvSpPr>
              <p:nvPr/>
            </p:nvSpPr>
            <p:spPr bwMode="gray">
              <a:xfrm>
                <a:off x="5688634" y="2693356"/>
                <a:ext cx="787019" cy="2092541"/>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49" name="Rectangle 11"/>
              <p:cNvSpPr>
                <a:spLocks noChangeArrowheads="1"/>
              </p:cNvSpPr>
              <p:nvPr/>
            </p:nvSpPr>
            <p:spPr bwMode="gray">
              <a:xfrm>
                <a:off x="5688634" y="2516259"/>
                <a:ext cx="787019" cy="222455"/>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50" name="Oval 13"/>
              <p:cNvSpPr>
                <a:spLocks noChangeArrowheads="1"/>
              </p:cNvSpPr>
              <p:nvPr/>
            </p:nvSpPr>
            <p:spPr bwMode="gray">
              <a:xfrm>
                <a:off x="5688634" y="2371323"/>
                <a:ext cx="787019" cy="293236"/>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51" name="Freeform 14"/>
              <p:cNvSpPr>
                <a:spLocks/>
              </p:cNvSpPr>
              <p:nvPr/>
            </p:nvSpPr>
            <p:spPr bwMode="gray">
              <a:xfrm>
                <a:off x="5688634" y="4785896"/>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244" name="Freeform 27"/>
            <p:cNvSpPr>
              <a:spLocks/>
            </p:cNvSpPr>
            <p:nvPr/>
          </p:nvSpPr>
          <p:spPr bwMode="gray">
            <a:xfrm>
              <a:off x="4112919" y="5179684"/>
              <a:ext cx="1143706" cy="619742"/>
            </a:xfrm>
            <a:custGeom>
              <a:avLst/>
              <a:gdLst>
                <a:gd name="T0" fmla="*/ 0 w 344"/>
                <a:gd name="T1" fmla="*/ 0 h 186"/>
                <a:gd name="T2" fmla="*/ 0 w 344"/>
                <a:gd name="T3" fmla="*/ 67 h 186"/>
                <a:gd name="T4" fmla="*/ 0 w 344"/>
                <a:gd name="T5" fmla="*/ 83 h 186"/>
                <a:gd name="T6" fmla="*/ 0 w 344"/>
                <a:gd name="T7" fmla="*/ 103 h 186"/>
                <a:gd name="T8" fmla="*/ 0 w 344"/>
                <a:gd name="T9" fmla="*/ 107 h 186"/>
                <a:gd name="T10" fmla="*/ 0 w 344"/>
                <a:gd name="T11" fmla="*/ 125 h 186"/>
                <a:gd name="T12" fmla="*/ 173 w 344"/>
                <a:gd name="T13" fmla="*/ 186 h 186"/>
                <a:gd name="T14" fmla="*/ 344 w 344"/>
                <a:gd name="T15" fmla="*/ 125 h 186"/>
                <a:gd name="T16" fmla="*/ 344 w 344"/>
                <a:gd name="T17" fmla="*/ 107 h 186"/>
                <a:gd name="T18" fmla="*/ 344 w 344"/>
                <a:gd name="T19" fmla="*/ 103 h 186"/>
                <a:gd name="T20" fmla="*/ 344 w 344"/>
                <a:gd name="T21" fmla="*/ 83 h 186"/>
                <a:gd name="T22" fmla="*/ 344 w 344"/>
                <a:gd name="T23" fmla="*/ 67 h 186"/>
                <a:gd name="T24" fmla="*/ 344 w 344"/>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186">
                  <a:moveTo>
                    <a:pt x="0" y="0"/>
                  </a:moveTo>
                  <a:cubicBezTo>
                    <a:pt x="0" y="67"/>
                    <a:pt x="0" y="67"/>
                    <a:pt x="0" y="67"/>
                  </a:cubicBezTo>
                  <a:cubicBezTo>
                    <a:pt x="0" y="83"/>
                    <a:pt x="0" y="83"/>
                    <a:pt x="0" y="83"/>
                  </a:cubicBezTo>
                  <a:cubicBezTo>
                    <a:pt x="0" y="103"/>
                    <a:pt x="0" y="103"/>
                    <a:pt x="0" y="103"/>
                  </a:cubicBezTo>
                  <a:cubicBezTo>
                    <a:pt x="0" y="107"/>
                    <a:pt x="0" y="107"/>
                    <a:pt x="0" y="107"/>
                  </a:cubicBezTo>
                  <a:cubicBezTo>
                    <a:pt x="0" y="125"/>
                    <a:pt x="0" y="125"/>
                    <a:pt x="0" y="125"/>
                  </a:cubicBezTo>
                  <a:cubicBezTo>
                    <a:pt x="0" y="159"/>
                    <a:pt x="77" y="186"/>
                    <a:pt x="173" y="186"/>
                  </a:cubicBezTo>
                  <a:cubicBezTo>
                    <a:pt x="267" y="186"/>
                    <a:pt x="344" y="159"/>
                    <a:pt x="344" y="125"/>
                  </a:cubicBezTo>
                  <a:cubicBezTo>
                    <a:pt x="344" y="107"/>
                    <a:pt x="344" y="107"/>
                    <a:pt x="344" y="107"/>
                  </a:cubicBezTo>
                  <a:cubicBezTo>
                    <a:pt x="344" y="103"/>
                    <a:pt x="344" y="103"/>
                    <a:pt x="344" y="103"/>
                  </a:cubicBezTo>
                  <a:cubicBezTo>
                    <a:pt x="344" y="83"/>
                    <a:pt x="344" y="83"/>
                    <a:pt x="344" y="83"/>
                  </a:cubicBezTo>
                  <a:cubicBezTo>
                    <a:pt x="344" y="67"/>
                    <a:pt x="344" y="67"/>
                    <a:pt x="344" y="67"/>
                  </a:cubicBezTo>
                  <a:cubicBezTo>
                    <a:pt x="344" y="32"/>
                    <a:pt x="344" y="12"/>
                    <a:pt x="344" y="0"/>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45" name="Freeform 30"/>
            <p:cNvSpPr>
              <a:spLocks/>
            </p:cNvSpPr>
            <p:nvPr/>
          </p:nvSpPr>
          <p:spPr bwMode="gray">
            <a:xfrm>
              <a:off x="5256625" y="3340176"/>
              <a:ext cx="0" cy="1839508"/>
            </a:xfrm>
            <a:custGeom>
              <a:avLst/>
              <a:gdLst>
                <a:gd name="T0" fmla="*/ 1306 h 1306"/>
                <a:gd name="T1" fmla="*/ 1271 h 1306"/>
                <a:gd name="T2" fmla="*/ 0 h 1306"/>
              </a:gdLst>
              <a:ahLst/>
              <a:cxnLst>
                <a:cxn ang="0">
                  <a:pos x="0" y="T0"/>
                </a:cxn>
                <a:cxn ang="0">
                  <a:pos x="0" y="T1"/>
                </a:cxn>
                <a:cxn ang="0">
                  <a:pos x="0" y="T2"/>
                </a:cxn>
              </a:cxnLst>
              <a:rect l="0" t="0" r="r" b="b"/>
              <a:pathLst>
                <a:path h="1306">
                  <a:moveTo>
                    <a:pt x="0" y="1306"/>
                  </a:moveTo>
                  <a:lnTo>
                    <a:pt x="0" y="1271"/>
                  </a:lnTo>
                  <a:lnTo>
                    <a:pt x="0" y="0"/>
                  </a:ln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46" name="Freeform 31"/>
            <p:cNvSpPr>
              <a:spLocks/>
            </p:cNvSpPr>
            <p:nvPr/>
          </p:nvSpPr>
          <p:spPr bwMode="gray">
            <a:xfrm>
              <a:off x="4112919" y="3340176"/>
              <a:ext cx="0" cy="1839508"/>
            </a:xfrm>
            <a:custGeom>
              <a:avLst/>
              <a:gdLst>
                <a:gd name="T0" fmla="*/ 0 h 1306"/>
                <a:gd name="T1" fmla="*/ 1271 h 1306"/>
                <a:gd name="T2" fmla="*/ 1306 h 1306"/>
              </a:gdLst>
              <a:ahLst/>
              <a:cxnLst>
                <a:cxn ang="0">
                  <a:pos x="0" y="T0"/>
                </a:cxn>
                <a:cxn ang="0">
                  <a:pos x="0" y="T1"/>
                </a:cxn>
                <a:cxn ang="0">
                  <a:pos x="0" y="T2"/>
                </a:cxn>
              </a:cxnLst>
              <a:rect l="0" t="0" r="r" b="b"/>
              <a:pathLst>
                <a:path h="1306">
                  <a:moveTo>
                    <a:pt x="0" y="0"/>
                  </a:moveTo>
                  <a:lnTo>
                    <a:pt x="0" y="1271"/>
                  </a:lnTo>
                  <a:lnTo>
                    <a:pt x="0" y="1306"/>
                  </a:ln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47" name="Freeform 33"/>
            <p:cNvSpPr>
              <a:spLocks/>
            </p:cNvSpPr>
            <p:nvPr/>
          </p:nvSpPr>
          <p:spPr bwMode="gray">
            <a:xfrm>
              <a:off x="4112919" y="3340176"/>
              <a:ext cx="1143706" cy="209868"/>
            </a:xfrm>
            <a:custGeom>
              <a:avLst/>
              <a:gdLst>
                <a:gd name="T0" fmla="*/ 0 w 344"/>
                <a:gd name="T1" fmla="*/ 0 h 63"/>
                <a:gd name="T2" fmla="*/ 172 w 344"/>
                <a:gd name="T3" fmla="*/ 63 h 63"/>
                <a:gd name="T4" fmla="*/ 344 w 344"/>
                <a:gd name="T5" fmla="*/ 0 h 63"/>
              </a:gdLst>
              <a:ahLst/>
              <a:cxnLst>
                <a:cxn ang="0">
                  <a:pos x="T0" y="T1"/>
                </a:cxn>
                <a:cxn ang="0">
                  <a:pos x="T2" y="T3"/>
                </a:cxn>
                <a:cxn ang="0">
                  <a:pos x="T4" y="T5"/>
                </a:cxn>
              </a:cxnLst>
              <a:rect l="0" t="0" r="r" b="b"/>
              <a:pathLst>
                <a:path w="344" h="63">
                  <a:moveTo>
                    <a:pt x="0" y="0"/>
                  </a:moveTo>
                  <a:cubicBezTo>
                    <a:pt x="0" y="35"/>
                    <a:pt x="77" y="63"/>
                    <a:pt x="172" y="63"/>
                  </a:cubicBezTo>
                  <a:cubicBezTo>
                    <a:pt x="267" y="63"/>
                    <a:pt x="344" y="35"/>
                    <a:pt x="344" y="0"/>
                  </a:cubicBezTo>
                </a:path>
              </a:pathLst>
            </a:custGeom>
            <a:noFill/>
            <a:ln w="15875" cap="flat">
              <a:solidFill>
                <a:schemeClr val="bg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40" name="Rechteck 239"/>
            <p:cNvSpPr/>
            <p:nvPr/>
          </p:nvSpPr>
          <p:spPr bwMode="gray">
            <a:xfrm>
              <a:off x="4107813" y="5399412"/>
              <a:ext cx="1148812" cy="4000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solidFill>
                    <a:schemeClr val="bg1">
                      <a:lumMod val="50000"/>
                    </a:schemeClr>
                  </a:solidFill>
                  <a:latin typeface="Bebas Neue" panose="020B0506020202020201" pitchFamily="34" charset="0"/>
                </a:rPr>
                <a:t>82</a:t>
              </a:r>
              <a:r>
                <a:rPr lang="en-US" sz="1600" dirty="0" smtClean="0">
                  <a:solidFill>
                    <a:schemeClr val="bg1">
                      <a:lumMod val="50000"/>
                    </a:schemeClr>
                  </a:solidFill>
                  <a:latin typeface="Bebas Neue" panose="020B0506020202020201" pitchFamily="34" charset="0"/>
                </a:rPr>
                <a:t>%</a:t>
              </a:r>
            </a:p>
          </p:txBody>
        </p:sp>
      </p:grpSp>
      <p:grpSp>
        <p:nvGrpSpPr>
          <p:cNvPr id="2081" name="Gruppieren 2080"/>
          <p:cNvGrpSpPr/>
          <p:nvPr/>
        </p:nvGrpSpPr>
        <p:grpSpPr bwMode="gray">
          <a:xfrm>
            <a:off x="8547735" y="1560513"/>
            <a:ext cx="3069590" cy="1057192"/>
            <a:chOff x="8547735" y="1560513"/>
            <a:chExt cx="3069590" cy="1057192"/>
          </a:xfrm>
        </p:grpSpPr>
        <p:sp>
          <p:nvSpPr>
            <p:cNvPr id="271" name="Rechteck 270"/>
            <p:cNvSpPr/>
            <p:nvPr/>
          </p:nvSpPr>
          <p:spPr bwMode="gray">
            <a:xfrm>
              <a:off x="9635318" y="1560513"/>
              <a:ext cx="198200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272" name="Rechteck 271"/>
            <p:cNvSpPr/>
            <p:nvPr/>
          </p:nvSpPr>
          <p:spPr bwMode="gray">
            <a:xfrm>
              <a:off x="8547735" y="1560513"/>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1"/>
                  </a:solidFill>
                  <a:latin typeface="Bebas Neue" panose="020B0506020202020201" pitchFamily="34" charset="0"/>
                </a:rPr>
                <a:t>82%</a:t>
              </a:r>
              <a:endParaRPr lang="en-US" sz="4800" dirty="0">
                <a:solidFill>
                  <a:schemeClr val="accent1"/>
                </a:solidFill>
                <a:latin typeface="Bebas Neue" panose="020B0506020202020201" pitchFamily="34" charset="0"/>
              </a:endParaRPr>
            </a:p>
          </p:txBody>
        </p:sp>
      </p:grpSp>
      <p:grpSp>
        <p:nvGrpSpPr>
          <p:cNvPr id="274" name="Gruppieren 273"/>
          <p:cNvGrpSpPr/>
          <p:nvPr/>
        </p:nvGrpSpPr>
        <p:grpSpPr bwMode="gray">
          <a:xfrm>
            <a:off x="8547735" y="4740647"/>
            <a:ext cx="3069590" cy="1057192"/>
            <a:chOff x="8547735" y="1560513"/>
            <a:chExt cx="3069590" cy="1057192"/>
          </a:xfrm>
        </p:grpSpPr>
        <p:sp>
          <p:nvSpPr>
            <p:cNvPr id="275" name="Rechteck 274"/>
            <p:cNvSpPr/>
            <p:nvPr/>
          </p:nvSpPr>
          <p:spPr bwMode="gray">
            <a:xfrm>
              <a:off x="9635318" y="1560513"/>
              <a:ext cx="198200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276" name="Rechteck 275"/>
            <p:cNvSpPr/>
            <p:nvPr/>
          </p:nvSpPr>
          <p:spPr bwMode="gray">
            <a:xfrm>
              <a:off x="8547735" y="1560513"/>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3"/>
                  </a:solidFill>
                  <a:latin typeface="Bebas Neue" panose="020B0506020202020201" pitchFamily="34" charset="0"/>
                </a:rPr>
                <a:t>98%</a:t>
              </a:r>
              <a:endParaRPr lang="en-US" sz="4800" dirty="0">
                <a:solidFill>
                  <a:schemeClr val="accent3"/>
                </a:solidFill>
                <a:latin typeface="Bebas Neue" panose="020B0506020202020201" pitchFamily="34" charset="0"/>
              </a:endParaRPr>
            </a:p>
          </p:txBody>
        </p:sp>
      </p:grpSp>
      <p:grpSp>
        <p:nvGrpSpPr>
          <p:cNvPr id="277" name="Gruppieren 276"/>
          <p:cNvGrpSpPr/>
          <p:nvPr/>
        </p:nvGrpSpPr>
        <p:grpSpPr bwMode="gray">
          <a:xfrm>
            <a:off x="8547735" y="3150580"/>
            <a:ext cx="3069590" cy="1057192"/>
            <a:chOff x="8547735" y="1560513"/>
            <a:chExt cx="3069590" cy="1057192"/>
          </a:xfrm>
        </p:grpSpPr>
        <p:sp>
          <p:nvSpPr>
            <p:cNvPr id="278" name="Rechteck 277"/>
            <p:cNvSpPr/>
            <p:nvPr/>
          </p:nvSpPr>
          <p:spPr bwMode="gray">
            <a:xfrm>
              <a:off x="9635318" y="1560513"/>
              <a:ext cx="198200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279" name="Rechteck 278"/>
            <p:cNvSpPr/>
            <p:nvPr/>
          </p:nvSpPr>
          <p:spPr bwMode="gray">
            <a:xfrm>
              <a:off x="8547735" y="1560513"/>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6"/>
                  </a:solidFill>
                  <a:latin typeface="Bebas Neue" panose="020B0506020202020201" pitchFamily="34" charset="0"/>
                </a:rPr>
                <a:t>72%</a:t>
              </a:r>
              <a:endParaRPr lang="en-US" sz="4800" dirty="0">
                <a:solidFill>
                  <a:schemeClr val="accent6"/>
                </a:solidFill>
                <a:latin typeface="Bebas Neue" panose="020B0506020202020201" pitchFamily="34" charset="0"/>
              </a:endParaRPr>
            </a:p>
          </p:txBody>
        </p:sp>
      </p:grpSp>
      <p:sp>
        <p:nvSpPr>
          <p:cNvPr id="280" name="Rechteck 279"/>
          <p:cNvSpPr/>
          <p:nvPr/>
        </p:nvSpPr>
        <p:spPr bwMode="gray">
          <a:xfrm>
            <a:off x="540000" y="1525589"/>
            <a:ext cx="3212850" cy="42799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pic>
        <p:nvPicPr>
          <p:cNvPr id="52"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337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hteck 5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96" name="Rechteck 95"/>
          <p:cNvSpPr/>
          <p:nvPr/>
        </p:nvSpPr>
        <p:spPr bwMode="gray">
          <a:xfrm>
            <a:off x="540000" y="1525588"/>
            <a:ext cx="5140364" cy="15951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a:t>
            </a:r>
            <a:endParaRPr lang="en-US" sz="3600" dirty="0">
              <a:solidFill>
                <a:schemeClr val="tx1"/>
              </a:solidFill>
              <a:latin typeface="Bebas Neue" panose="020B0506020202020201" pitchFamily="34" charset="0"/>
            </a:endParaRPr>
          </a:p>
        </p:txBody>
      </p:sp>
      <p:grpSp>
        <p:nvGrpSpPr>
          <p:cNvPr id="113" name="Gruppieren 112"/>
          <p:cNvGrpSpPr/>
          <p:nvPr/>
        </p:nvGrpSpPr>
        <p:grpSpPr bwMode="gray">
          <a:xfrm>
            <a:off x="652861" y="3771014"/>
            <a:ext cx="1219199" cy="1274620"/>
            <a:chOff x="5902037" y="3362036"/>
            <a:chExt cx="1219199" cy="1274620"/>
          </a:xfrm>
        </p:grpSpPr>
        <p:sp>
          <p:nvSpPr>
            <p:cNvPr id="129" name="Ellipse 128"/>
            <p:cNvSpPr/>
            <p:nvPr/>
          </p:nvSpPr>
          <p:spPr bwMode="gray">
            <a:xfrm>
              <a:off x="6096001" y="3362036"/>
              <a:ext cx="831273" cy="83127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30" name="Rechteck 129"/>
            <p:cNvSpPr/>
            <p:nvPr/>
          </p:nvSpPr>
          <p:spPr bwMode="gray">
            <a:xfrm>
              <a:off x="5902037"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1600" dirty="0" smtClean="0">
                  <a:solidFill>
                    <a:schemeClr val="bg1">
                      <a:lumMod val="65000"/>
                    </a:schemeClr>
                  </a:solidFill>
                  <a:latin typeface="Bebas Neue" panose="020B0506020202020201" pitchFamily="34" charset="0"/>
                </a:rPr>
                <a:t>Placeholder</a:t>
              </a:r>
              <a:endParaRPr lang="en-US" sz="1600" dirty="0">
                <a:solidFill>
                  <a:schemeClr val="bg1">
                    <a:lumMod val="65000"/>
                  </a:schemeClr>
                </a:solidFill>
                <a:latin typeface="Bebas Neue" panose="020B0506020202020201" pitchFamily="34" charset="0"/>
              </a:endParaRPr>
            </a:p>
          </p:txBody>
        </p:sp>
        <p:sp>
          <p:nvSpPr>
            <p:cNvPr id="131" name="METRO ICON - letter"/>
            <p:cNvSpPr>
              <a:spLocks noChangeAspect="1" noEditPoints="1"/>
            </p:cNvSpPr>
            <p:nvPr/>
          </p:nvSpPr>
          <p:spPr bwMode="gray">
            <a:xfrm>
              <a:off x="6273136" y="3603756"/>
              <a:ext cx="477002" cy="350736"/>
            </a:xfrm>
            <a:custGeom>
              <a:avLst/>
              <a:gdLst>
                <a:gd name="T0" fmla="*/ 333 w 333"/>
                <a:gd name="T1" fmla="*/ 246 h 246"/>
                <a:gd name="T2" fmla="*/ 0 w 333"/>
                <a:gd name="T3" fmla="*/ 246 h 246"/>
                <a:gd name="T4" fmla="*/ 0 w 333"/>
                <a:gd name="T5" fmla="*/ 0 h 246"/>
                <a:gd name="T6" fmla="*/ 333 w 333"/>
                <a:gd name="T7" fmla="*/ 0 h 246"/>
                <a:gd name="T8" fmla="*/ 333 w 333"/>
                <a:gd name="T9" fmla="*/ 246 h 246"/>
                <a:gd name="T10" fmla="*/ 121 w 333"/>
                <a:gd name="T11" fmla="*/ 128 h 246"/>
                <a:gd name="T12" fmla="*/ 31 w 333"/>
                <a:gd name="T13" fmla="*/ 218 h 246"/>
                <a:gd name="T14" fmla="*/ 302 w 333"/>
                <a:gd name="T15" fmla="*/ 218 h 246"/>
                <a:gd name="T16" fmla="*/ 212 w 333"/>
                <a:gd name="T17" fmla="*/ 128 h 246"/>
                <a:gd name="T18" fmla="*/ 166 w 333"/>
                <a:gd name="T19" fmla="*/ 163 h 246"/>
                <a:gd name="T20" fmla="*/ 121 w 333"/>
                <a:gd name="T21" fmla="*/ 128 h 246"/>
                <a:gd name="T22" fmla="*/ 38 w 333"/>
                <a:gd name="T23" fmla="*/ 29 h 246"/>
                <a:gd name="T24" fmla="*/ 41 w 333"/>
                <a:gd name="T25" fmla="*/ 31 h 246"/>
                <a:gd name="T26" fmla="*/ 164 w 333"/>
                <a:gd name="T27" fmla="*/ 125 h 246"/>
                <a:gd name="T28" fmla="*/ 170 w 333"/>
                <a:gd name="T29" fmla="*/ 125 h 246"/>
                <a:gd name="T30" fmla="*/ 291 w 333"/>
                <a:gd name="T31" fmla="*/ 32 h 246"/>
                <a:gd name="T32" fmla="*/ 295 w 333"/>
                <a:gd name="T33" fmla="*/ 29 h 246"/>
                <a:gd name="T34" fmla="*/ 38 w 333"/>
                <a:gd name="T35" fmla="*/ 29 h 246"/>
                <a:gd name="T36" fmla="*/ 304 w 333"/>
                <a:gd name="T37" fmla="*/ 178 h 246"/>
                <a:gd name="T38" fmla="*/ 304 w 333"/>
                <a:gd name="T39" fmla="*/ 57 h 246"/>
                <a:gd name="T40" fmla="*/ 236 w 333"/>
                <a:gd name="T41" fmla="*/ 109 h 246"/>
                <a:gd name="T42" fmla="*/ 304 w 333"/>
                <a:gd name="T43" fmla="*/ 178 h 246"/>
                <a:gd name="T44" fmla="*/ 97 w 333"/>
                <a:gd name="T45" fmla="*/ 109 h 246"/>
                <a:gd name="T46" fmla="*/ 28 w 333"/>
                <a:gd name="T47" fmla="*/ 57 h 246"/>
                <a:gd name="T48" fmla="*/ 28 w 333"/>
                <a:gd name="T49" fmla="*/ 177 h 246"/>
                <a:gd name="T50" fmla="*/ 97 w 333"/>
                <a:gd name="T51" fmla="*/ 10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246">
                  <a:moveTo>
                    <a:pt x="333" y="246"/>
                  </a:moveTo>
                  <a:cubicBezTo>
                    <a:pt x="222" y="246"/>
                    <a:pt x="111" y="246"/>
                    <a:pt x="0" y="246"/>
                  </a:cubicBezTo>
                  <a:cubicBezTo>
                    <a:pt x="0" y="164"/>
                    <a:pt x="0" y="82"/>
                    <a:pt x="0" y="0"/>
                  </a:cubicBezTo>
                  <a:cubicBezTo>
                    <a:pt x="111" y="0"/>
                    <a:pt x="222" y="0"/>
                    <a:pt x="333" y="0"/>
                  </a:cubicBezTo>
                  <a:cubicBezTo>
                    <a:pt x="333" y="82"/>
                    <a:pt x="333" y="164"/>
                    <a:pt x="333" y="246"/>
                  </a:cubicBezTo>
                  <a:close/>
                  <a:moveTo>
                    <a:pt x="121" y="128"/>
                  </a:moveTo>
                  <a:cubicBezTo>
                    <a:pt x="91" y="159"/>
                    <a:pt x="61" y="189"/>
                    <a:pt x="31" y="218"/>
                  </a:cubicBezTo>
                  <a:cubicBezTo>
                    <a:pt x="121" y="218"/>
                    <a:pt x="212" y="218"/>
                    <a:pt x="302" y="218"/>
                  </a:cubicBezTo>
                  <a:cubicBezTo>
                    <a:pt x="272" y="188"/>
                    <a:pt x="242" y="158"/>
                    <a:pt x="212" y="128"/>
                  </a:cubicBezTo>
                  <a:cubicBezTo>
                    <a:pt x="197" y="139"/>
                    <a:pt x="182" y="151"/>
                    <a:pt x="166" y="163"/>
                  </a:cubicBezTo>
                  <a:cubicBezTo>
                    <a:pt x="151" y="151"/>
                    <a:pt x="135" y="139"/>
                    <a:pt x="121" y="128"/>
                  </a:cubicBezTo>
                  <a:close/>
                  <a:moveTo>
                    <a:pt x="38" y="29"/>
                  </a:moveTo>
                  <a:cubicBezTo>
                    <a:pt x="39" y="30"/>
                    <a:pt x="40" y="30"/>
                    <a:pt x="41" y="31"/>
                  </a:cubicBezTo>
                  <a:cubicBezTo>
                    <a:pt x="82" y="62"/>
                    <a:pt x="123" y="93"/>
                    <a:pt x="164" y="125"/>
                  </a:cubicBezTo>
                  <a:cubicBezTo>
                    <a:pt x="166" y="127"/>
                    <a:pt x="168" y="126"/>
                    <a:pt x="170" y="125"/>
                  </a:cubicBezTo>
                  <a:cubicBezTo>
                    <a:pt x="210" y="94"/>
                    <a:pt x="251" y="63"/>
                    <a:pt x="291" y="32"/>
                  </a:cubicBezTo>
                  <a:cubicBezTo>
                    <a:pt x="292" y="31"/>
                    <a:pt x="293" y="30"/>
                    <a:pt x="295" y="29"/>
                  </a:cubicBezTo>
                  <a:cubicBezTo>
                    <a:pt x="209" y="29"/>
                    <a:pt x="124" y="29"/>
                    <a:pt x="38" y="29"/>
                  </a:cubicBezTo>
                  <a:close/>
                  <a:moveTo>
                    <a:pt x="304" y="178"/>
                  </a:moveTo>
                  <a:cubicBezTo>
                    <a:pt x="304" y="138"/>
                    <a:pt x="304" y="98"/>
                    <a:pt x="304" y="57"/>
                  </a:cubicBezTo>
                  <a:cubicBezTo>
                    <a:pt x="281" y="75"/>
                    <a:pt x="258" y="92"/>
                    <a:pt x="236" y="109"/>
                  </a:cubicBezTo>
                  <a:cubicBezTo>
                    <a:pt x="259" y="132"/>
                    <a:pt x="282" y="155"/>
                    <a:pt x="304" y="178"/>
                  </a:cubicBezTo>
                  <a:close/>
                  <a:moveTo>
                    <a:pt x="97" y="109"/>
                  </a:moveTo>
                  <a:cubicBezTo>
                    <a:pt x="74" y="92"/>
                    <a:pt x="51" y="75"/>
                    <a:pt x="28" y="57"/>
                  </a:cubicBezTo>
                  <a:cubicBezTo>
                    <a:pt x="28" y="98"/>
                    <a:pt x="28" y="138"/>
                    <a:pt x="28" y="177"/>
                  </a:cubicBezTo>
                  <a:cubicBezTo>
                    <a:pt x="51" y="155"/>
                    <a:pt x="74" y="132"/>
                    <a:pt x="97" y="10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115" name="Gruppieren 114"/>
          <p:cNvGrpSpPr/>
          <p:nvPr/>
        </p:nvGrpSpPr>
        <p:grpSpPr bwMode="gray">
          <a:xfrm>
            <a:off x="3572899" y="3771014"/>
            <a:ext cx="1219199" cy="1274620"/>
            <a:chOff x="10573038" y="3362036"/>
            <a:chExt cx="1219199" cy="1274620"/>
          </a:xfrm>
        </p:grpSpPr>
        <p:sp>
          <p:nvSpPr>
            <p:cNvPr id="120" name="Ellipse 119"/>
            <p:cNvSpPr/>
            <p:nvPr/>
          </p:nvSpPr>
          <p:spPr bwMode="gray">
            <a:xfrm>
              <a:off x="10767002" y="3362036"/>
              <a:ext cx="831273" cy="83127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21" name="Rechteck 120"/>
            <p:cNvSpPr/>
            <p:nvPr/>
          </p:nvSpPr>
          <p:spPr bwMode="gray">
            <a:xfrm>
              <a:off x="10573038"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1600" dirty="0" smtClean="0">
                  <a:solidFill>
                    <a:schemeClr val="tx2"/>
                  </a:solidFill>
                  <a:latin typeface="Bebas Neue" panose="020B0506020202020201" pitchFamily="34" charset="0"/>
                </a:rPr>
                <a:t>Placeholder</a:t>
              </a:r>
              <a:endParaRPr lang="en-US" sz="1600" dirty="0">
                <a:solidFill>
                  <a:schemeClr val="tx2"/>
                </a:solidFill>
                <a:latin typeface="Bebas Neue" panose="020B0506020202020201" pitchFamily="34" charset="0"/>
              </a:endParaRPr>
            </a:p>
          </p:txBody>
        </p:sp>
        <p:sp>
          <p:nvSpPr>
            <p:cNvPr id="122" name="METRO ICON - speech 3"/>
            <p:cNvSpPr>
              <a:spLocks noChangeAspect="1" noEditPoints="1"/>
            </p:cNvSpPr>
            <p:nvPr/>
          </p:nvSpPr>
          <p:spPr bwMode="gray">
            <a:xfrm>
              <a:off x="10945389" y="3568133"/>
              <a:ext cx="474497" cy="42198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116" name="Gruppieren 115"/>
          <p:cNvGrpSpPr/>
          <p:nvPr/>
        </p:nvGrpSpPr>
        <p:grpSpPr bwMode="gray">
          <a:xfrm>
            <a:off x="2112880" y="3771014"/>
            <a:ext cx="1219199" cy="1274620"/>
            <a:chOff x="9016037" y="3362036"/>
            <a:chExt cx="1219199" cy="1274620"/>
          </a:xfrm>
        </p:grpSpPr>
        <p:sp>
          <p:nvSpPr>
            <p:cNvPr id="117" name="Ellipse 116"/>
            <p:cNvSpPr/>
            <p:nvPr/>
          </p:nvSpPr>
          <p:spPr bwMode="gray">
            <a:xfrm>
              <a:off x="9210001" y="3362036"/>
              <a:ext cx="831273" cy="8312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18" name="Rechteck 117"/>
            <p:cNvSpPr/>
            <p:nvPr/>
          </p:nvSpPr>
          <p:spPr bwMode="gray">
            <a:xfrm>
              <a:off x="9016037" y="4193310"/>
              <a:ext cx="1219199" cy="443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1600" dirty="0" smtClean="0">
                  <a:solidFill>
                    <a:schemeClr val="accent3"/>
                  </a:solidFill>
                  <a:latin typeface="Bebas Neue" panose="020B0506020202020201" pitchFamily="34" charset="0"/>
                </a:rPr>
                <a:t>Placeholder</a:t>
              </a:r>
              <a:endParaRPr lang="en-US" sz="1600" dirty="0">
                <a:solidFill>
                  <a:schemeClr val="accent3"/>
                </a:solidFill>
                <a:latin typeface="Bebas Neue" panose="020B0506020202020201" pitchFamily="34" charset="0"/>
              </a:endParaRPr>
            </a:p>
          </p:txBody>
        </p:sp>
        <p:sp>
          <p:nvSpPr>
            <p:cNvPr id="119" name="METRO ICON - iphone"/>
            <p:cNvSpPr>
              <a:spLocks noChangeAspect="1" noEditPoints="1"/>
            </p:cNvSpPr>
            <p:nvPr/>
          </p:nvSpPr>
          <p:spPr bwMode="gray">
            <a:xfrm>
              <a:off x="9506212" y="3581533"/>
              <a:ext cx="238850" cy="44187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295" name="Gruppieren 294"/>
          <p:cNvGrpSpPr/>
          <p:nvPr/>
        </p:nvGrpSpPr>
        <p:grpSpPr bwMode="gray">
          <a:xfrm>
            <a:off x="7663733" y="3120737"/>
            <a:ext cx="2101776" cy="2681576"/>
            <a:chOff x="7663733" y="3120737"/>
            <a:chExt cx="2101776" cy="2681576"/>
          </a:xfrm>
        </p:grpSpPr>
        <p:sp>
          <p:nvSpPr>
            <p:cNvPr id="256" name="Freeform 19"/>
            <p:cNvSpPr>
              <a:spLocks/>
            </p:cNvSpPr>
            <p:nvPr/>
          </p:nvSpPr>
          <p:spPr bwMode="gray">
            <a:xfrm>
              <a:off x="7785434" y="4660122"/>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57" name="Freeform 12"/>
            <p:cNvSpPr>
              <a:spLocks/>
            </p:cNvSpPr>
            <p:nvPr/>
          </p:nvSpPr>
          <p:spPr bwMode="gray">
            <a:xfrm>
              <a:off x="7785434" y="3120737"/>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lumMod val="6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58" name="Rechteck 257"/>
            <p:cNvSpPr/>
            <p:nvPr/>
          </p:nvSpPr>
          <p:spPr bwMode="gray">
            <a:xfrm rot="10800000">
              <a:off x="8263062" y="4517315"/>
              <a:ext cx="919926" cy="916290"/>
            </a:xfrm>
            <a:prstGeom prst="rect">
              <a:avLst/>
            </a:prstGeom>
            <a:solidFill>
              <a:schemeClr val="accent3"/>
            </a:solidFill>
            <a:ln>
              <a:noFill/>
            </a:ln>
            <a:scene3d>
              <a:camera prst="isometricTopUp">
                <a:rot lat="19101507" lon="14565820" rev="6532898"/>
              </a:camera>
              <a:lightRig rig="threePt" dir="t"/>
            </a:scene3d>
            <a:sp3d extrusionH="22352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60" name="Freeform 20"/>
            <p:cNvSpPr>
              <a:spLocks/>
            </p:cNvSpPr>
            <p:nvPr/>
          </p:nvSpPr>
          <p:spPr bwMode="gray">
            <a:xfrm>
              <a:off x="7663733"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61" name="Freeform 10"/>
            <p:cNvSpPr>
              <a:spLocks/>
            </p:cNvSpPr>
            <p:nvPr/>
          </p:nvSpPr>
          <p:spPr bwMode="gray">
            <a:xfrm>
              <a:off x="8711534" y="3437669"/>
              <a:ext cx="932274" cy="1866608"/>
            </a:xfrm>
            <a:custGeom>
              <a:avLst/>
              <a:gdLst>
                <a:gd name="T0" fmla="*/ 2 w 453"/>
                <a:gd name="T1" fmla="*/ 904 h 907"/>
                <a:gd name="T2" fmla="*/ 2 w 453"/>
                <a:gd name="T3" fmla="*/ 906 h 907"/>
                <a:gd name="T4" fmla="*/ 453 w 453"/>
                <a:gd name="T5" fmla="*/ 752 h 907"/>
                <a:gd name="T6" fmla="*/ 453 w 453"/>
                <a:gd name="T7" fmla="*/ 0 h 907"/>
                <a:gd name="T8" fmla="*/ 0 w 453"/>
                <a:gd name="T9" fmla="*/ 155 h 907"/>
                <a:gd name="T10" fmla="*/ 0 w 453"/>
                <a:gd name="T11" fmla="*/ 907 h 907"/>
                <a:gd name="T12" fmla="*/ 2 w 453"/>
                <a:gd name="T13" fmla="*/ 906 h 907"/>
                <a:gd name="T14" fmla="*/ 2 w 453"/>
                <a:gd name="T15" fmla="*/ 904 h 907"/>
                <a:gd name="T16" fmla="*/ 3 w 453"/>
                <a:gd name="T17" fmla="*/ 904 h 907"/>
                <a:gd name="T18" fmla="*/ 3 w 453"/>
                <a:gd name="T19" fmla="*/ 158 h 907"/>
                <a:gd name="T20" fmla="*/ 450 w 453"/>
                <a:gd name="T21" fmla="*/ 5 h 907"/>
                <a:gd name="T22" fmla="*/ 450 w 453"/>
                <a:gd name="T23" fmla="*/ 749 h 907"/>
                <a:gd name="T24" fmla="*/ 1 w 453"/>
                <a:gd name="T25" fmla="*/ 902 h 907"/>
                <a:gd name="T26" fmla="*/ 2 w 453"/>
                <a:gd name="T27" fmla="*/ 904 h 907"/>
                <a:gd name="T28" fmla="*/ 3 w 453"/>
                <a:gd name="T29" fmla="*/ 904 h 907"/>
                <a:gd name="T30" fmla="*/ 2 w 453"/>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3" h="907">
                  <a:moveTo>
                    <a:pt x="2" y="904"/>
                  </a:moveTo>
                  <a:lnTo>
                    <a:pt x="2" y="906"/>
                  </a:lnTo>
                  <a:lnTo>
                    <a:pt x="453" y="752"/>
                  </a:lnTo>
                  <a:lnTo>
                    <a:pt x="453" y="0"/>
                  </a:lnTo>
                  <a:lnTo>
                    <a:pt x="0" y="155"/>
                  </a:lnTo>
                  <a:lnTo>
                    <a:pt x="0" y="907"/>
                  </a:lnTo>
                  <a:lnTo>
                    <a:pt x="2" y="906"/>
                  </a:lnTo>
                  <a:lnTo>
                    <a:pt x="2" y="904"/>
                  </a:lnTo>
                  <a:lnTo>
                    <a:pt x="3" y="904"/>
                  </a:lnTo>
                  <a:lnTo>
                    <a:pt x="3" y="158"/>
                  </a:lnTo>
                  <a:lnTo>
                    <a:pt x="450" y="5"/>
                  </a:lnTo>
                  <a:lnTo>
                    <a:pt x="450" y="749"/>
                  </a:lnTo>
                  <a:lnTo>
                    <a:pt x="1" y="902"/>
                  </a:lnTo>
                  <a:lnTo>
                    <a:pt x="2" y="904"/>
                  </a:lnTo>
                  <a:lnTo>
                    <a:pt x="3" y="904"/>
                  </a:lnTo>
                  <a:lnTo>
                    <a:pt x="2" y="90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62" name="Freeform 11"/>
            <p:cNvSpPr>
              <a:spLocks/>
            </p:cNvSpPr>
            <p:nvPr/>
          </p:nvSpPr>
          <p:spPr bwMode="gray">
            <a:xfrm>
              <a:off x="7783375" y="3437669"/>
              <a:ext cx="934332" cy="1866608"/>
            </a:xfrm>
            <a:custGeom>
              <a:avLst/>
              <a:gdLst>
                <a:gd name="T0" fmla="*/ 453 w 454"/>
                <a:gd name="T1" fmla="*/ 904 h 907"/>
                <a:gd name="T2" fmla="*/ 453 w 454"/>
                <a:gd name="T3" fmla="*/ 902 h 907"/>
                <a:gd name="T4" fmla="*/ 3 w 454"/>
                <a:gd name="T5" fmla="*/ 749 h 907"/>
                <a:gd name="T6" fmla="*/ 3 w 454"/>
                <a:gd name="T7" fmla="*/ 5 h 907"/>
                <a:gd name="T8" fmla="*/ 451 w 454"/>
                <a:gd name="T9" fmla="*/ 158 h 907"/>
                <a:gd name="T10" fmla="*/ 451 w 454"/>
                <a:gd name="T11" fmla="*/ 904 h 907"/>
                <a:gd name="T12" fmla="*/ 453 w 454"/>
                <a:gd name="T13" fmla="*/ 904 h 907"/>
                <a:gd name="T14" fmla="*/ 453 w 454"/>
                <a:gd name="T15" fmla="*/ 902 h 907"/>
                <a:gd name="T16" fmla="*/ 453 w 454"/>
                <a:gd name="T17" fmla="*/ 904 h 907"/>
                <a:gd name="T18" fmla="*/ 454 w 454"/>
                <a:gd name="T19" fmla="*/ 904 h 907"/>
                <a:gd name="T20" fmla="*/ 454 w 454"/>
                <a:gd name="T21" fmla="*/ 155 h 907"/>
                <a:gd name="T22" fmla="*/ 0 w 454"/>
                <a:gd name="T23" fmla="*/ 0 h 907"/>
                <a:gd name="T24" fmla="*/ 0 w 454"/>
                <a:gd name="T25" fmla="*/ 752 h 907"/>
                <a:gd name="T26" fmla="*/ 454 w 454"/>
                <a:gd name="T27" fmla="*/ 907 h 907"/>
                <a:gd name="T28" fmla="*/ 454 w 454"/>
                <a:gd name="T29" fmla="*/ 904 h 907"/>
                <a:gd name="T30" fmla="*/ 453 w 454"/>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4" h="907">
                  <a:moveTo>
                    <a:pt x="453" y="904"/>
                  </a:moveTo>
                  <a:lnTo>
                    <a:pt x="453" y="902"/>
                  </a:lnTo>
                  <a:lnTo>
                    <a:pt x="3" y="749"/>
                  </a:lnTo>
                  <a:lnTo>
                    <a:pt x="3" y="5"/>
                  </a:lnTo>
                  <a:lnTo>
                    <a:pt x="451" y="158"/>
                  </a:lnTo>
                  <a:lnTo>
                    <a:pt x="451" y="904"/>
                  </a:lnTo>
                  <a:lnTo>
                    <a:pt x="453" y="904"/>
                  </a:lnTo>
                  <a:lnTo>
                    <a:pt x="453" y="902"/>
                  </a:lnTo>
                  <a:lnTo>
                    <a:pt x="453" y="904"/>
                  </a:lnTo>
                  <a:lnTo>
                    <a:pt x="454" y="904"/>
                  </a:lnTo>
                  <a:lnTo>
                    <a:pt x="454" y="155"/>
                  </a:lnTo>
                  <a:lnTo>
                    <a:pt x="0" y="0"/>
                  </a:lnTo>
                  <a:lnTo>
                    <a:pt x="0" y="752"/>
                  </a:lnTo>
                  <a:lnTo>
                    <a:pt x="454" y="907"/>
                  </a:lnTo>
                  <a:lnTo>
                    <a:pt x="454" y="904"/>
                  </a:lnTo>
                  <a:lnTo>
                    <a:pt x="453" y="90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63" name="Freeform 14"/>
            <p:cNvSpPr>
              <a:spLocks/>
            </p:cNvSpPr>
            <p:nvPr/>
          </p:nvSpPr>
          <p:spPr bwMode="gray">
            <a:xfrm>
              <a:off x="9629403" y="3437669"/>
              <a:ext cx="14405" cy="10291"/>
            </a:xfrm>
            <a:custGeom>
              <a:avLst/>
              <a:gdLst>
                <a:gd name="T0" fmla="*/ 6 w 7"/>
                <a:gd name="T1" fmla="*/ 2 h 5"/>
                <a:gd name="T2" fmla="*/ 7 w 7"/>
                <a:gd name="T3" fmla="*/ 2 h 5"/>
                <a:gd name="T4" fmla="*/ 7 w 7"/>
                <a:gd name="T5" fmla="*/ 2 h 5"/>
                <a:gd name="T6" fmla="*/ 7 w 7"/>
                <a:gd name="T7" fmla="*/ 0 h 5"/>
                <a:gd name="T8" fmla="*/ 5 w 7"/>
                <a:gd name="T9" fmla="*/ 1 h 5"/>
                <a:gd name="T10" fmla="*/ 0 w 7"/>
                <a:gd name="T11" fmla="*/ 2 h 5"/>
                <a:gd name="T12" fmla="*/ 7 w 7"/>
                <a:gd name="T13" fmla="*/ 5 h 5"/>
                <a:gd name="T14" fmla="*/ 7 w 7"/>
                <a:gd name="T15" fmla="*/ 2 h 5"/>
                <a:gd name="T16" fmla="*/ 6 w 7"/>
                <a:gd name="T17" fmla="*/ 2 h 5"/>
                <a:gd name="T18" fmla="*/ 7 w 7"/>
                <a:gd name="T19" fmla="*/ 1 h 5"/>
                <a:gd name="T20" fmla="*/ 6 w 7"/>
                <a:gd name="T21" fmla="*/ 1 h 5"/>
                <a:gd name="T22" fmla="*/ 6 w 7"/>
                <a:gd name="T23" fmla="*/ 2 h 5"/>
                <a:gd name="T24" fmla="*/ 6 w 7"/>
                <a:gd name="T25" fmla="*/ 4 h 5"/>
                <a:gd name="T26" fmla="*/ 7 w 7"/>
                <a:gd name="T27" fmla="*/ 4 h 5"/>
                <a:gd name="T28" fmla="*/ 6 w 7"/>
                <a:gd name="T29" fmla="*/ 2 h 5"/>
                <a:gd name="T30" fmla="*/ 4 w 7"/>
                <a:gd name="T31" fmla="*/ 2 h 5"/>
                <a:gd name="T32" fmla="*/ 4 w 7"/>
                <a:gd name="T33" fmla="*/ 2 h 5"/>
                <a:gd name="T34" fmla="*/ 6 w 7"/>
                <a:gd name="T35" fmla="*/ 2 h 5"/>
                <a:gd name="T36" fmla="*/ 7 w 7"/>
                <a:gd name="T37" fmla="*/ 1 h 5"/>
                <a:gd name="T38" fmla="*/ 6 w 7"/>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2"/>
                  </a:moveTo>
                  <a:lnTo>
                    <a:pt x="7" y="2"/>
                  </a:lnTo>
                  <a:lnTo>
                    <a:pt x="7" y="2"/>
                  </a:lnTo>
                  <a:lnTo>
                    <a:pt x="7" y="0"/>
                  </a:lnTo>
                  <a:lnTo>
                    <a:pt x="5" y="1"/>
                  </a:lnTo>
                  <a:lnTo>
                    <a:pt x="0" y="2"/>
                  </a:lnTo>
                  <a:lnTo>
                    <a:pt x="7" y="5"/>
                  </a:lnTo>
                  <a:lnTo>
                    <a:pt x="7" y="2"/>
                  </a:lnTo>
                  <a:lnTo>
                    <a:pt x="6" y="2"/>
                  </a:lnTo>
                  <a:lnTo>
                    <a:pt x="7" y="1"/>
                  </a:lnTo>
                  <a:lnTo>
                    <a:pt x="6" y="1"/>
                  </a:lnTo>
                  <a:lnTo>
                    <a:pt x="6" y="2"/>
                  </a:lnTo>
                  <a:lnTo>
                    <a:pt x="6" y="4"/>
                  </a:lnTo>
                  <a:lnTo>
                    <a:pt x="7" y="4"/>
                  </a:lnTo>
                  <a:lnTo>
                    <a:pt x="6" y="2"/>
                  </a:lnTo>
                  <a:lnTo>
                    <a:pt x="4" y="2"/>
                  </a:lnTo>
                  <a:lnTo>
                    <a:pt x="4" y="2"/>
                  </a:lnTo>
                  <a:lnTo>
                    <a:pt x="6" y="2"/>
                  </a:lnTo>
                  <a:lnTo>
                    <a:pt x="7" y="1"/>
                  </a:lnTo>
                  <a:lnTo>
                    <a:pt x="6" y="2"/>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65" name="Freeform 17"/>
            <p:cNvSpPr>
              <a:spLocks/>
            </p:cNvSpPr>
            <p:nvPr/>
          </p:nvSpPr>
          <p:spPr bwMode="gray">
            <a:xfrm>
              <a:off x="8711534" y="4981170"/>
              <a:ext cx="932274" cy="821143"/>
            </a:xfrm>
            <a:custGeom>
              <a:avLst/>
              <a:gdLst>
                <a:gd name="T0" fmla="*/ 0 w 453"/>
                <a:gd name="T1" fmla="*/ 154 h 399"/>
                <a:gd name="T2" fmla="*/ 0 w 453"/>
                <a:gd name="T3" fmla="*/ 399 h 399"/>
                <a:gd name="T4" fmla="*/ 453 w 453"/>
                <a:gd name="T5" fmla="*/ 244 h 399"/>
                <a:gd name="T6" fmla="*/ 453 w 453"/>
                <a:gd name="T7" fmla="*/ 0 h 399"/>
                <a:gd name="T8" fmla="*/ 450 w 453"/>
                <a:gd name="T9" fmla="*/ 0 h 399"/>
                <a:gd name="T10" fmla="*/ 450 w 453"/>
                <a:gd name="T11" fmla="*/ 241 h 399"/>
                <a:gd name="T12" fmla="*/ 3 w 453"/>
                <a:gd name="T13" fmla="*/ 394 h 399"/>
                <a:gd name="T14" fmla="*/ 3 w 453"/>
                <a:gd name="T15" fmla="*/ 154 h 399"/>
                <a:gd name="T16" fmla="*/ 0 w 453"/>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399">
                  <a:moveTo>
                    <a:pt x="0" y="154"/>
                  </a:moveTo>
                  <a:lnTo>
                    <a:pt x="0" y="399"/>
                  </a:lnTo>
                  <a:lnTo>
                    <a:pt x="453" y="244"/>
                  </a:lnTo>
                  <a:lnTo>
                    <a:pt x="453" y="0"/>
                  </a:lnTo>
                  <a:lnTo>
                    <a:pt x="450" y="0"/>
                  </a:lnTo>
                  <a:lnTo>
                    <a:pt x="450" y="241"/>
                  </a:lnTo>
                  <a:lnTo>
                    <a:pt x="3" y="394"/>
                  </a:lnTo>
                  <a:lnTo>
                    <a:pt x="3" y="154"/>
                  </a:lnTo>
                  <a:lnTo>
                    <a:pt x="0" y="15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66" name="Freeform 18"/>
            <p:cNvSpPr>
              <a:spLocks/>
            </p:cNvSpPr>
            <p:nvPr/>
          </p:nvSpPr>
          <p:spPr bwMode="gray">
            <a:xfrm>
              <a:off x="7783375" y="4981170"/>
              <a:ext cx="934332" cy="821143"/>
            </a:xfrm>
            <a:custGeom>
              <a:avLst/>
              <a:gdLst>
                <a:gd name="T0" fmla="*/ 451 w 454"/>
                <a:gd name="T1" fmla="*/ 154 h 399"/>
                <a:gd name="T2" fmla="*/ 451 w 454"/>
                <a:gd name="T3" fmla="*/ 394 h 399"/>
                <a:gd name="T4" fmla="*/ 3 w 454"/>
                <a:gd name="T5" fmla="*/ 241 h 399"/>
                <a:gd name="T6" fmla="*/ 3 w 454"/>
                <a:gd name="T7" fmla="*/ 0 h 399"/>
                <a:gd name="T8" fmla="*/ 0 w 454"/>
                <a:gd name="T9" fmla="*/ 0 h 399"/>
                <a:gd name="T10" fmla="*/ 0 w 454"/>
                <a:gd name="T11" fmla="*/ 244 h 399"/>
                <a:gd name="T12" fmla="*/ 454 w 454"/>
                <a:gd name="T13" fmla="*/ 399 h 399"/>
                <a:gd name="T14" fmla="*/ 454 w 454"/>
                <a:gd name="T15" fmla="*/ 154 h 399"/>
                <a:gd name="T16" fmla="*/ 451 w 454"/>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399">
                  <a:moveTo>
                    <a:pt x="451" y="154"/>
                  </a:moveTo>
                  <a:lnTo>
                    <a:pt x="451" y="394"/>
                  </a:lnTo>
                  <a:lnTo>
                    <a:pt x="3" y="241"/>
                  </a:lnTo>
                  <a:lnTo>
                    <a:pt x="3" y="0"/>
                  </a:lnTo>
                  <a:lnTo>
                    <a:pt x="0" y="0"/>
                  </a:lnTo>
                  <a:lnTo>
                    <a:pt x="0" y="244"/>
                  </a:lnTo>
                  <a:lnTo>
                    <a:pt x="454" y="399"/>
                  </a:lnTo>
                  <a:lnTo>
                    <a:pt x="454" y="154"/>
                  </a:lnTo>
                  <a:lnTo>
                    <a:pt x="451" y="15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67" name="Freeform 20"/>
            <p:cNvSpPr>
              <a:spLocks/>
            </p:cNvSpPr>
            <p:nvPr/>
          </p:nvSpPr>
          <p:spPr bwMode="gray">
            <a:xfrm>
              <a:off x="9629403"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68" name="Freeform 21"/>
            <p:cNvSpPr>
              <a:spLocks/>
            </p:cNvSpPr>
            <p:nvPr/>
          </p:nvSpPr>
          <p:spPr bwMode="gray">
            <a:xfrm>
              <a:off x="7783375" y="4977054"/>
              <a:ext cx="16464" cy="10291"/>
            </a:xfrm>
            <a:custGeom>
              <a:avLst/>
              <a:gdLst>
                <a:gd name="T0" fmla="*/ 1 w 8"/>
                <a:gd name="T1" fmla="*/ 3 h 5"/>
                <a:gd name="T2" fmla="*/ 2 w 8"/>
                <a:gd name="T3" fmla="*/ 4 h 5"/>
                <a:gd name="T4" fmla="*/ 3 w 8"/>
                <a:gd name="T5" fmla="*/ 4 h 5"/>
                <a:gd name="T6" fmla="*/ 8 w 8"/>
                <a:gd name="T7" fmla="*/ 3 h 5"/>
                <a:gd name="T8" fmla="*/ 0 w 8"/>
                <a:gd name="T9" fmla="*/ 0 h 5"/>
                <a:gd name="T10" fmla="*/ 0 w 8"/>
                <a:gd name="T11" fmla="*/ 3 h 5"/>
                <a:gd name="T12" fmla="*/ 0 w 8"/>
                <a:gd name="T13" fmla="*/ 5 h 5"/>
                <a:gd name="T14" fmla="*/ 2 w 8"/>
                <a:gd name="T15" fmla="*/ 4 h 5"/>
                <a:gd name="T16" fmla="*/ 1 w 8"/>
                <a:gd name="T17" fmla="*/ 3 h 5"/>
                <a:gd name="T18" fmla="*/ 3 w 8"/>
                <a:gd name="T19" fmla="*/ 3 h 5"/>
                <a:gd name="T20" fmla="*/ 3 w 8"/>
                <a:gd name="T21" fmla="*/ 2 h 5"/>
                <a:gd name="T22" fmla="*/ 1 w 8"/>
                <a:gd name="T23" fmla="*/ 2 h 5"/>
                <a:gd name="T24" fmla="*/ 1 w 8"/>
                <a:gd name="T25" fmla="*/ 4 h 5"/>
                <a:gd name="T26" fmla="*/ 1 w 8"/>
                <a:gd name="T27" fmla="*/ 4 h 5"/>
                <a:gd name="T28" fmla="*/ 2 w 8"/>
                <a:gd name="T29" fmla="*/ 3 h 5"/>
                <a:gd name="T30" fmla="*/ 1 w 8"/>
                <a:gd name="T31" fmla="*/ 1 h 5"/>
                <a:gd name="T32" fmla="*/ 1 w 8"/>
                <a:gd name="T33" fmla="*/ 1 h 5"/>
                <a:gd name="T34" fmla="*/ 1 w 8"/>
                <a:gd name="T35" fmla="*/ 3 h 5"/>
                <a:gd name="T36" fmla="*/ 3 w 8"/>
                <a:gd name="T37" fmla="*/ 3 h 5"/>
                <a:gd name="T38" fmla="*/ 1 w 8"/>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3"/>
                  </a:moveTo>
                  <a:lnTo>
                    <a:pt x="2" y="4"/>
                  </a:lnTo>
                  <a:lnTo>
                    <a:pt x="3" y="4"/>
                  </a:lnTo>
                  <a:lnTo>
                    <a:pt x="8" y="3"/>
                  </a:lnTo>
                  <a:lnTo>
                    <a:pt x="0" y="0"/>
                  </a:lnTo>
                  <a:lnTo>
                    <a:pt x="0" y="3"/>
                  </a:lnTo>
                  <a:lnTo>
                    <a:pt x="0" y="5"/>
                  </a:lnTo>
                  <a:lnTo>
                    <a:pt x="2" y="4"/>
                  </a:lnTo>
                  <a:lnTo>
                    <a:pt x="1" y="3"/>
                  </a:lnTo>
                  <a:lnTo>
                    <a:pt x="3" y="3"/>
                  </a:lnTo>
                  <a:lnTo>
                    <a:pt x="3" y="2"/>
                  </a:lnTo>
                  <a:lnTo>
                    <a:pt x="1" y="2"/>
                  </a:lnTo>
                  <a:lnTo>
                    <a:pt x="1" y="4"/>
                  </a:lnTo>
                  <a:lnTo>
                    <a:pt x="1" y="4"/>
                  </a:lnTo>
                  <a:lnTo>
                    <a:pt x="2" y="3"/>
                  </a:lnTo>
                  <a:lnTo>
                    <a:pt x="1" y="1"/>
                  </a:lnTo>
                  <a:lnTo>
                    <a:pt x="1" y="1"/>
                  </a:lnTo>
                  <a:lnTo>
                    <a:pt x="1" y="3"/>
                  </a:lnTo>
                  <a:lnTo>
                    <a:pt x="3" y="3"/>
                  </a:lnTo>
                  <a:lnTo>
                    <a:pt x="1" y="3"/>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69" name="Rechteck 268"/>
            <p:cNvSpPr/>
            <p:nvPr/>
          </p:nvSpPr>
          <p:spPr bwMode="gray">
            <a:xfrm>
              <a:off x="8716830" y="5185617"/>
              <a:ext cx="932275" cy="400014"/>
            </a:xfrm>
            <a:prstGeom prst="rect">
              <a:avLst/>
            </a:prstGeom>
            <a:noFill/>
            <a:ln>
              <a:noFill/>
            </a:ln>
            <a:scene3d>
              <a:camera prst="isometricRightUp">
                <a:rot lat="1200002" lon="18899985"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65000"/>
                    </a:schemeClr>
                  </a:solidFill>
                  <a:latin typeface="Bebas Neue" panose="020B0506020202020201" pitchFamily="34" charset="0"/>
                </a:rPr>
                <a:t>63</a:t>
              </a:r>
              <a:r>
                <a:rPr lang="en-US" sz="2000" dirty="0" smtClean="0">
                  <a:solidFill>
                    <a:schemeClr val="bg1">
                      <a:lumMod val="65000"/>
                    </a:schemeClr>
                  </a:solidFill>
                  <a:latin typeface="Bebas Neue" panose="020B0506020202020201" pitchFamily="34" charset="0"/>
                </a:rPr>
                <a:t>%</a:t>
              </a:r>
            </a:p>
          </p:txBody>
        </p:sp>
        <p:sp>
          <p:nvSpPr>
            <p:cNvPr id="277" name="Freeform 15"/>
            <p:cNvSpPr>
              <a:spLocks/>
            </p:cNvSpPr>
            <p:nvPr/>
          </p:nvSpPr>
          <p:spPr bwMode="gray">
            <a:xfrm>
              <a:off x="9749045" y="3437669"/>
              <a:ext cx="16464" cy="10291"/>
            </a:xfrm>
            <a:custGeom>
              <a:avLst/>
              <a:gdLst>
                <a:gd name="T0" fmla="*/ 1 w 8"/>
                <a:gd name="T1" fmla="*/ 2 h 5"/>
                <a:gd name="T2" fmla="*/ 2 w 8"/>
                <a:gd name="T3" fmla="*/ 4 h 5"/>
                <a:gd name="T4" fmla="*/ 3 w 8"/>
                <a:gd name="T5" fmla="*/ 4 h 5"/>
                <a:gd name="T6" fmla="*/ 8 w 8"/>
                <a:gd name="T7" fmla="*/ 2 h 5"/>
                <a:gd name="T8" fmla="*/ 0 w 8"/>
                <a:gd name="T9" fmla="*/ 0 h 5"/>
                <a:gd name="T10" fmla="*/ 0 w 8"/>
                <a:gd name="T11" fmla="*/ 2 h 5"/>
                <a:gd name="T12" fmla="*/ 0 w 8"/>
                <a:gd name="T13" fmla="*/ 5 h 5"/>
                <a:gd name="T14" fmla="*/ 2 w 8"/>
                <a:gd name="T15" fmla="*/ 4 h 5"/>
                <a:gd name="T16" fmla="*/ 1 w 8"/>
                <a:gd name="T17" fmla="*/ 2 h 5"/>
                <a:gd name="T18" fmla="*/ 3 w 8"/>
                <a:gd name="T19" fmla="*/ 2 h 5"/>
                <a:gd name="T20" fmla="*/ 3 w 8"/>
                <a:gd name="T21" fmla="*/ 2 h 5"/>
                <a:gd name="T22" fmla="*/ 1 w 8"/>
                <a:gd name="T23" fmla="*/ 2 h 5"/>
                <a:gd name="T24" fmla="*/ 1 w 8"/>
                <a:gd name="T25" fmla="*/ 4 h 5"/>
                <a:gd name="T26" fmla="*/ 1 w 8"/>
                <a:gd name="T27" fmla="*/ 4 h 5"/>
                <a:gd name="T28" fmla="*/ 2 w 8"/>
                <a:gd name="T29" fmla="*/ 2 h 5"/>
                <a:gd name="T30" fmla="*/ 1 w 8"/>
                <a:gd name="T31" fmla="*/ 1 h 5"/>
                <a:gd name="T32" fmla="*/ 1 w 8"/>
                <a:gd name="T33" fmla="*/ 1 h 5"/>
                <a:gd name="T34" fmla="*/ 1 w 8"/>
                <a:gd name="T35" fmla="*/ 2 h 5"/>
                <a:gd name="T36" fmla="*/ 3 w 8"/>
                <a:gd name="T37" fmla="*/ 2 h 5"/>
                <a:gd name="T38" fmla="*/ 1 w 8"/>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2"/>
                  </a:moveTo>
                  <a:lnTo>
                    <a:pt x="2" y="4"/>
                  </a:lnTo>
                  <a:lnTo>
                    <a:pt x="3" y="4"/>
                  </a:lnTo>
                  <a:lnTo>
                    <a:pt x="8" y="2"/>
                  </a:lnTo>
                  <a:lnTo>
                    <a:pt x="0" y="0"/>
                  </a:lnTo>
                  <a:lnTo>
                    <a:pt x="0" y="2"/>
                  </a:lnTo>
                  <a:lnTo>
                    <a:pt x="0" y="5"/>
                  </a:lnTo>
                  <a:lnTo>
                    <a:pt x="2" y="4"/>
                  </a:lnTo>
                  <a:lnTo>
                    <a:pt x="1" y="2"/>
                  </a:lnTo>
                  <a:lnTo>
                    <a:pt x="3" y="2"/>
                  </a:lnTo>
                  <a:lnTo>
                    <a:pt x="3" y="2"/>
                  </a:lnTo>
                  <a:lnTo>
                    <a:pt x="1" y="2"/>
                  </a:lnTo>
                  <a:lnTo>
                    <a:pt x="1" y="4"/>
                  </a:lnTo>
                  <a:lnTo>
                    <a:pt x="1" y="4"/>
                  </a:lnTo>
                  <a:lnTo>
                    <a:pt x="2" y="2"/>
                  </a:lnTo>
                  <a:lnTo>
                    <a:pt x="1" y="1"/>
                  </a:lnTo>
                  <a:lnTo>
                    <a:pt x="1" y="1"/>
                  </a:lnTo>
                  <a:lnTo>
                    <a:pt x="1" y="2"/>
                  </a:lnTo>
                  <a:lnTo>
                    <a:pt x="3" y="2"/>
                  </a:lnTo>
                  <a:lnTo>
                    <a:pt x="1" y="2"/>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81" name="Freeform 21"/>
            <p:cNvSpPr>
              <a:spLocks/>
            </p:cNvSpPr>
            <p:nvPr/>
          </p:nvSpPr>
          <p:spPr bwMode="gray">
            <a:xfrm>
              <a:off x="9749045" y="4977054"/>
              <a:ext cx="16464" cy="10291"/>
            </a:xfrm>
            <a:custGeom>
              <a:avLst/>
              <a:gdLst>
                <a:gd name="T0" fmla="*/ 1 w 8"/>
                <a:gd name="T1" fmla="*/ 3 h 5"/>
                <a:gd name="T2" fmla="*/ 2 w 8"/>
                <a:gd name="T3" fmla="*/ 4 h 5"/>
                <a:gd name="T4" fmla="*/ 3 w 8"/>
                <a:gd name="T5" fmla="*/ 4 h 5"/>
                <a:gd name="T6" fmla="*/ 8 w 8"/>
                <a:gd name="T7" fmla="*/ 3 h 5"/>
                <a:gd name="T8" fmla="*/ 0 w 8"/>
                <a:gd name="T9" fmla="*/ 0 h 5"/>
                <a:gd name="T10" fmla="*/ 0 w 8"/>
                <a:gd name="T11" fmla="*/ 3 h 5"/>
                <a:gd name="T12" fmla="*/ 0 w 8"/>
                <a:gd name="T13" fmla="*/ 5 h 5"/>
                <a:gd name="T14" fmla="*/ 2 w 8"/>
                <a:gd name="T15" fmla="*/ 4 h 5"/>
                <a:gd name="T16" fmla="*/ 1 w 8"/>
                <a:gd name="T17" fmla="*/ 3 h 5"/>
                <a:gd name="T18" fmla="*/ 3 w 8"/>
                <a:gd name="T19" fmla="*/ 3 h 5"/>
                <a:gd name="T20" fmla="*/ 3 w 8"/>
                <a:gd name="T21" fmla="*/ 2 h 5"/>
                <a:gd name="T22" fmla="*/ 1 w 8"/>
                <a:gd name="T23" fmla="*/ 2 h 5"/>
                <a:gd name="T24" fmla="*/ 1 w 8"/>
                <a:gd name="T25" fmla="*/ 4 h 5"/>
                <a:gd name="T26" fmla="*/ 1 w 8"/>
                <a:gd name="T27" fmla="*/ 4 h 5"/>
                <a:gd name="T28" fmla="*/ 2 w 8"/>
                <a:gd name="T29" fmla="*/ 3 h 5"/>
                <a:gd name="T30" fmla="*/ 1 w 8"/>
                <a:gd name="T31" fmla="*/ 1 h 5"/>
                <a:gd name="T32" fmla="*/ 1 w 8"/>
                <a:gd name="T33" fmla="*/ 1 h 5"/>
                <a:gd name="T34" fmla="*/ 1 w 8"/>
                <a:gd name="T35" fmla="*/ 3 h 5"/>
                <a:gd name="T36" fmla="*/ 3 w 8"/>
                <a:gd name="T37" fmla="*/ 3 h 5"/>
                <a:gd name="T38" fmla="*/ 1 w 8"/>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3"/>
                  </a:moveTo>
                  <a:lnTo>
                    <a:pt x="2" y="4"/>
                  </a:lnTo>
                  <a:lnTo>
                    <a:pt x="3" y="4"/>
                  </a:lnTo>
                  <a:lnTo>
                    <a:pt x="8" y="3"/>
                  </a:lnTo>
                  <a:lnTo>
                    <a:pt x="0" y="0"/>
                  </a:lnTo>
                  <a:lnTo>
                    <a:pt x="0" y="3"/>
                  </a:lnTo>
                  <a:lnTo>
                    <a:pt x="0" y="5"/>
                  </a:lnTo>
                  <a:lnTo>
                    <a:pt x="2" y="4"/>
                  </a:lnTo>
                  <a:lnTo>
                    <a:pt x="1" y="3"/>
                  </a:lnTo>
                  <a:lnTo>
                    <a:pt x="3" y="3"/>
                  </a:lnTo>
                  <a:lnTo>
                    <a:pt x="3" y="2"/>
                  </a:lnTo>
                  <a:lnTo>
                    <a:pt x="1" y="2"/>
                  </a:lnTo>
                  <a:lnTo>
                    <a:pt x="1" y="4"/>
                  </a:lnTo>
                  <a:lnTo>
                    <a:pt x="1" y="4"/>
                  </a:lnTo>
                  <a:lnTo>
                    <a:pt x="2" y="3"/>
                  </a:lnTo>
                  <a:lnTo>
                    <a:pt x="1" y="1"/>
                  </a:lnTo>
                  <a:lnTo>
                    <a:pt x="1" y="1"/>
                  </a:lnTo>
                  <a:lnTo>
                    <a:pt x="1" y="3"/>
                  </a:lnTo>
                  <a:lnTo>
                    <a:pt x="3" y="3"/>
                  </a:lnTo>
                  <a:lnTo>
                    <a:pt x="1" y="3"/>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grpSp>
        <p:nvGrpSpPr>
          <p:cNvPr id="297" name="Gruppieren 296"/>
          <p:cNvGrpSpPr/>
          <p:nvPr/>
        </p:nvGrpSpPr>
        <p:grpSpPr bwMode="gray">
          <a:xfrm>
            <a:off x="9749045" y="3120737"/>
            <a:ext cx="1860433" cy="2681576"/>
            <a:chOff x="9749045" y="3120737"/>
            <a:chExt cx="1860433" cy="2681576"/>
          </a:xfrm>
        </p:grpSpPr>
        <p:sp>
          <p:nvSpPr>
            <p:cNvPr id="271" name="Freeform 19"/>
            <p:cNvSpPr>
              <a:spLocks/>
            </p:cNvSpPr>
            <p:nvPr/>
          </p:nvSpPr>
          <p:spPr bwMode="gray">
            <a:xfrm>
              <a:off x="9751104" y="4660122"/>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72" name="Freeform 12"/>
            <p:cNvSpPr>
              <a:spLocks/>
            </p:cNvSpPr>
            <p:nvPr/>
          </p:nvSpPr>
          <p:spPr bwMode="gray">
            <a:xfrm>
              <a:off x="9751104" y="3120737"/>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73" name="Rechteck 272"/>
            <p:cNvSpPr/>
            <p:nvPr/>
          </p:nvSpPr>
          <p:spPr bwMode="gray">
            <a:xfrm rot="10800000">
              <a:off x="10214789" y="4517315"/>
              <a:ext cx="919926" cy="916290"/>
            </a:xfrm>
            <a:prstGeom prst="rect">
              <a:avLst/>
            </a:prstGeom>
            <a:solidFill>
              <a:schemeClr val="tx2"/>
            </a:solidFill>
            <a:ln>
              <a:noFill/>
            </a:ln>
            <a:scene3d>
              <a:camera prst="isometricTopUp">
                <a:rot lat="19101507" lon="14565820" rev="6532898"/>
              </a:camera>
              <a:lightRig rig="threePt" dir="t"/>
            </a:scene3d>
            <a:sp3d extrusionH="31813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74" name="Freeform 10"/>
            <p:cNvSpPr>
              <a:spLocks/>
            </p:cNvSpPr>
            <p:nvPr/>
          </p:nvSpPr>
          <p:spPr bwMode="gray">
            <a:xfrm>
              <a:off x="10677204" y="3437669"/>
              <a:ext cx="932274" cy="1866608"/>
            </a:xfrm>
            <a:custGeom>
              <a:avLst/>
              <a:gdLst>
                <a:gd name="T0" fmla="*/ 2 w 453"/>
                <a:gd name="T1" fmla="*/ 904 h 907"/>
                <a:gd name="T2" fmla="*/ 2 w 453"/>
                <a:gd name="T3" fmla="*/ 906 h 907"/>
                <a:gd name="T4" fmla="*/ 453 w 453"/>
                <a:gd name="T5" fmla="*/ 752 h 907"/>
                <a:gd name="T6" fmla="*/ 453 w 453"/>
                <a:gd name="T7" fmla="*/ 0 h 907"/>
                <a:gd name="T8" fmla="*/ 0 w 453"/>
                <a:gd name="T9" fmla="*/ 155 h 907"/>
                <a:gd name="T10" fmla="*/ 0 w 453"/>
                <a:gd name="T11" fmla="*/ 907 h 907"/>
                <a:gd name="T12" fmla="*/ 2 w 453"/>
                <a:gd name="T13" fmla="*/ 906 h 907"/>
                <a:gd name="T14" fmla="*/ 2 w 453"/>
                <a:gd name="T15" fmla="*/ 904 h 907"/>
                <a:gd name="T16" fmla="*/ 3 w 453"/>
                <a:gd name="T17" fmla="*/ 904 h 907"/>
                <a:gd name="T18" fmla="*/ 3 w 453"/>
                <a:gd name="T19" fmla="*/ 158 h 907"/>
                <a:gd name="T20" fmla="*/ 450 w 453"/>
                <a:gd name="T21" fmla="*/ 5 h 907"/>
                <a:gd name="T22" fmla="*/ 450 w 453"/>
                <a:gd name="T23" fmla="*/ 749 h 907"/>
                <a:gd name="T24" fmla="*/ 1 w 453"/>
                <a:gd name="T25" fmla="*/ 902 h 907"/>
                <a:gd name="T26" fmla="*/ 2 w 453"/>
                <a:gd name="T27" fmla="*/ 904 h 907"/>
                <a:gd name="T28" fmla="*/ 3 w 453"/>
                <a:gd name="T29" fmla="*/ 904 h 907"/>
                <a:gd name="T30" fmla="*/ 2 w 453"/>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3" h="907">
                  <a:moveTo>
                    <a:pt x="2" y="904"/>
                  </a:moveTo>
                  <a:lnTo>
                    <a:pt x="2" y="906"/>
                  </a:lnTo>
                  <a:lnTo>
                    <a:pt x="453" y="752"/>
                  </a:lnTo>
                  <a:lnTo>
                    <a:pt x="453" y="0"/>
                  </a:lnTo>
                  <a:lnTo>
                    <a:pt x="0" y="155"/>
                  </a:lnTo>
                  <a:lnTo>
                    <a:pt x="0" y="907"/>
                  </a:lnTo>
                  <a:lnTo>
                    <a:pt x="2" y="906"/>
                  </a:lnTo>
                  <a:lnTo>
                    <a:pt x="2" y="904"/>
                  </a:lnTo>
                  <a:lnTo>
                    <a:pt x="3" y="904"/>
                  </a:lnTo>
                  <a:lnTo>
                    <a:pt x="3" y="158"/>
                  </a:lnTo>
                  <a:lnTo>
                    <a:pt x="450" y="5"/>
                  </a:lnTo>
                  <a:lnTo>
                    <a:pt x="450" y="749"/>
                  </a:lnTo>
                  <a:lnTo>
                    <a:pt x="1" y="902"/>
                  </a:lnTo>
                  <a:lnTo>
                    <a:pt x="2" y="904"/>
                  </a:lnTo>
                  <a:lnTo>
                    <a:pt x="3" y="904"/>
                  </a:lnTo>
                  <a:lnTo>
                    <a:pt x="2" y="90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75" name="Freeform 11"/>
            <p:cNvSpPr>
              <a:spLocks/>
            </p:cNvSpPr>
            <p:nvPr/>
          </p:nvSpPr>
          <p:spPr bwMode="gray">
            <a:xfrm>
              <a:off x="9749045" y="3437669"/>
              <a:ext cx="934332" cy="1866608"/>
            </a:xfrm>
            <a:custGeom>
              <a:avLst/>
              <a:gdLst>
                <a:gd name="T0" fmla="*/ 453 w 454"/>
                <a:gd name="T1" fmla="*/ 904 h 907"/>
                <a:gd name="T2" fmla="*/ 453 w 454"/>
                <a:gd name="T3" fmla="*/ 902 h 907"/>
                <a:gd name="T4" fmla="*/ 3 w 454"/>
                <a:gd name="T5" fmla="*/ 749 h 907"/>
                <a:gd name="T6" fmla="*/ 3 w 454"/>
                <a:gd name="T7" fmla="*/ 5 h 907"/>
                <a:gd name="T8" fmla="*/ 451 w 454"/>
                <a:gd name="T9" fmla="*/ 158 h 907"/>
                <a:gd name="T10" fmla="*/ 451 w 454"/>
                <a:gd name="T11" fmla="*/ 904 h 907"/>
                <a:gd name="T12" fmla="*/ 453 w 454"/>
                <a:gd name="T13" fmla="*/ 904 h 907"/>
                <a:gd name="T14" fmla="*/ 453 w 454"/>
                <a:gd name="T15" fmla="*/ 902 h 907"/>
                <a:gd name="T16" fmla="*/ 453 w 454"/>
                <a:gd name="T17" fmla="*/ 904 h 907"/>
                <a:gd name="T18" fmla="*/ 454 w 454"/>
                <a:gd name="T19" fmla="*/ 904 h 907"/>
                <a:gd name="T20" fmla="*/ 454 w 454"/>
                <a:gd name="T21" fmla="*/ 155 h 907"/>
                <a:gd name="T22" fmla="*/ 0 w 454"/>
                <a:gd name="T23" fmla="*/ 0 h 907"/>
                <a:gd name="T24" fmla="*/ 0 w 454"/>
                <a:gd name="T25" fmla="*/ 752 h 907"/>
                <a:gd name="T26" fmla="*/ 454 w 454"/>
                <a:gd name="T27" fmla="*/ 907 h 907"/>
                <a:gd name="T28" fmla="*/ 454 w 454"/>
                <a:gd name="T29" fmla="*/ 904 h 907"/>
                <a:gd name="T30" fmla="*/ 453 w 454"/>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4" h="907">
                  <a:moveTo>
                    <a:pt x="453" y="904"/>
                  </a:moveTo>
                  <a:lnTo>
                    <a:pt x="453" y="902"/>
                  </a:lnTo>
                  <a:lnTo>
                    <a:pt x="3" y="749"/>
                  </a:lnTo>
                  <a:lnTo>
                    <a:pt x="3" y="5"/>
                  </a:lnTo>
                  <a:lnTo>
                    <a:pt x="451" y="158"/>
                  </a:lnTo>
                  <a:lnTo>
                    <a:pt x="451" y="904"/>
                  </a:lnTo>
                  <a:lnTo>
                    <a:pt x="453" y="904"/>
                  </a:lnTo>
                  <a:lnTo>
                    <a:pt x="453" y="902"/>
                  </a:lnTo>
                  <a:lnTo>
                    <a:pt x="453" y="904"/>
                  </a:lnTo>
                  <a:lnTo>
                    <a:pt x="454" y="904"/>
                  </a:lnTo>
                  <a:lnTo>
                    <a:pt x="454" y="155"/>
                  </a:lnTo>
                  <a:lnTo>
                    <a:pt x="0" y="0"/>
                  </a:lnTo>
                  <a:lnTo>
                    <a:pt x="0" y="752"/>
                  </a:lnTo>
                  <a:lnTo>
                    <a:pt x="454" y="907"/>
                  </a:lnTo>
                  <a:lnTo>
                    <a:pt x="454" y="904"/>
                  </a:lnTo>
                  <a:lnTo>
                    <a:pt x="453" y="90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76" name="Freeform 14"/>
            <p:cNvSpPr>
              <a:spLocks/>
            </p:cNvSpPr>
            <p:nvPr/>
          </p:nvSpPr>
          <p:spPr bwMode="gray">
            <a:xfrm>
              <a:off x="11595073" y="3437669"/>
              <a:ext cx="14405" cy="10291"/>
            </a:xfrm>
            <a:custGeom>
              <a:avLst/>
              <a:gdLst>
                <a:gd name="T0" fmla="*/ 6 w 7"/>
                <a:gd name="T1" fmla="*/ 2 h 5"/>
                <a:gd name="T2" fmla="*/ 7 w 7"/>
                <a:gd name="T3" fmla="*/ 2 h 5"/>
                <a:gd name="T4" fmla="*/ 7 w 7"/>
                <a:gd name="T5" fmla="*/ 2 h 5"/>
                <a:gd name="T6" fmla="*/ 7 w 7"/>
                <a:gd name="T7" fmla="*/ 0 h 5"/>
                <a:gd name="T8" fmla="*/ 5 w 7"/>
                <a:gd name="T9" fmla="*/ 1 h 5"/>
                <a:gd name="T10" fmla="*/ 0 w 7"/>
                <a:gd name="T11" fmla="*/ 2 h 5"/>
                <a:gd name="T12" fmla="*/ 7 w 7"/>
                <a:gd name="T13" fmla="*/ 5 h 5"/>
                <a:gd name="T14" fmla="*/ 7 w 7"/>
                <a:gd name="T15" fmla="*/ 2 h 5"/>
                <a:gd name="T16" fmla="*/ 6 w 7"/>
                <a:gd name="T17" fmla="*/ 2 h 5"/>
                <a:gd name="T18" fmla="*/ 7 w 7"/>
                <a:gd name="T19" fmla="*/ 1 h 5"/>
                <a:gd name="T20" fmla="*/ 6 w 7"/>
                <a:gd name="T21" fmla="*/ 1 h 5"/>
                <a:gd name="T22" fmla="*/ 6 w 7"/>
                <a:gd name="T23" fmla="*/ 2 h 5"/>
                <a:gd name="T24" fmla="*/ 6 w 7"/>
                <a:gd name="T25" fmla="*/ 4 h 5"/>
                <a:gd name="T26" fmla="*/ 7 w 7"/>
                <a:gd name="T27" fmla="*/ 4 h 5"/>
                <a:gd name="T28" fmla="*/ 6 w 7"/>
                <a:gd name="T29" fmla="*/ 2 h 5"/>
                <a:gd name="T30" fmla="*/ 4 w 7"/>
                <a:gd name="T31" fmla="*/ 2 h 5"/>
                <a:gd name="T32" fmla="*/ 4 w 7"/>
                <a:gd name="T33" fmla="*/ 2 h 5"/>
                <a:gd name="T34" fmla="*/ 6 w 7"/>
                <a:gd name="T35" fmla="*/ 2 h 5"/>
                <a:gd name="T36" fmla="*/ 7 w 7"/>
                <a:gd name="T37" fmla="*/ 1 h 5"/>
                <a:gd name="T38" fmla="*/ 6 w 7"/>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2"/>
                  </a:moveTo>
                  <a:lnTo>
                    <a:pt x="7" y="2"/>
                  </a:lnTo>
                  <a:lnTo>
                    <a:pt x="7" y="2"/>
                  </a:lnTo>
                  <a:lnTo>
                    <a:pt x="7" y="0"/>
                  </a:lnTo>
                  <a:lnTo>
                    <a:pt x="5" y="1"/>
                  </a:lnTo>
                  <a:lnTo>
                    <a:pt x="0" y="2"/>
                  </a:lnTo>
                  <a:lnTo>
                    <a:pt x="7" y="5"/>
                  </a:lnTo>
                  <a:lnTo>
                    <a:pt x="7" y="2"/>
                  </a:lnTo>
                  <a:lnTo>
                    <a:pt x="6" y="2"/>
                  </a:lnTo>
                  <a:lnTo>
                    <a:pt x="7" y="1"/>
                  </a:lnTo>
                  <a:lnTo>
                    <a:pt x="6" y="1"/>
                  </a:lnTo>
                  <a:lnTo>
                    <a:pt x="6" y="2"/>
                  </a:lnTo>
                  <a:lnTo>
                    <a:pt x="6" y="4"/>
                  </a:lnTo>
                  <a:lnTo>
                    <a:pt x="7" y="4"/>
                  </a:lnTo>
                  <a:lnTo>
                    <a:pt x="6" y="2"/>
                  </a:lnTo>
                  <a:lnTo>
                    <a:pt x="4" y="2"/>
                  </a:lnTo>
                  <a:lnTo>
                    <a:pt x="4" y="2"/>
                  </a:lnTo>
                  <a:lnTo>
                    <a:pt x="6" y="2"/>
                  </a:lnTo>
                  <a:lnTo>
                    <a:pt x="7" y="1"/>
                  </a:lnTo>
                  <a:lnTo>
                    <a:pt x="6" y="2"/>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78" name="Freeform 17"/>
            <p:cNvSpPr>
              <a:spLocks/>
            </p:cNvSpPr>
            <p:nvPr/>
          </p:nvSpPr>
          <p:spPr bwMode="gray">
            <a:xfrm>
              <a:off x="10677204" y="4981170"/>
              <a:ext cx="932274" cy="821143"/>
            </a:xfrm>
            <a:custGeom>
              <a:avLst/>
              <a:gdLst>
                <a:gd name="T0" fmla="*/ 0 w 453"/>
                <a:gd name="T1" fmla="*/ 154 h 399"/>
                <a:gd name="T2" fmla="*/ 0 w 453"/>
                <a:gd name="T3" fmla="*/ 399 h 399"/>
                <a:gd name="T4" fmla="*/ 453 w 453"/>
                <a:gd name="T5" fmla="*/ 244 h 399"/>
                <a:gd name="T6" fmla="*/ 453 w 453"/>
                <a:gd name="T7" fmla="*/ 0 h 399"/>
                <a:gd name="T8" fmla="*/ 450 w 453"/>
                <a:gd name="T9" fmla="*/ 0 h 399"/>
                <a:gd name="T10" fmla="*/ 450 w 453"/>
                <a:gd name="T11" fmla="*/ 241 h 399"/>
                <a:gd name="T12" fmla="*/ 3 w 453"/>
                <a:gd name="T13" fmla="*/ 394 h 399"/>
                <a:gd name="T14" fmla="*/ 3 w 453"/>
                <a:gd name="T15" fmla="*/ 154 h 399"/>
                <a:gd name="T16" fmla="*/ 0 w 453"/>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399">
                  <a:moveTo>
                    <a:pt x="0" y="154"/>
                  </a:moveTo>
                  <a:lnTo>
                    <a:pt x="0" y="399"/>
                  </a:lnTo>
                  <a:lnTo>
                    <a:pt x="453" y="244"/>
                  </a:lnTo>
                  <a:lnTo>
                    <a:pt x="453" y="0"/>
                  </a:lnTo>
                  <a:lnTo>
                    <a:pt x="450" y="0"/>
                  </a:lnTo>
                  <a:lnTo>
                    <a:pt x="450" y="241"/>
                  </a:lnTo>
                  <a:lnTo>
                    <a:pt x="3" y="394"/>
                  </a:lnTo>
                  <a:lnTo>
                    <a:pt x="3" y="154"/>
                  </a:lnTo>
                  <a:lnTo>
                    <a:pt x="0" y="15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79" name="Freeform 18"/>
            <p:cNvSpPr>
              <a:spLocks/>
            </p:cNvSpPr>
            <p:nvPr/>
          </p:nvSpPr>
          <p:spPr bwMode="gray">
            <a:xfrm>
              <a:off x="9749045" y="4981170"/>
              <a:ext cx="934332" cy="821143"/>
            </a:xfrm>
            <a:custGeom>
              <a:avLst/>
              <a:gdLst>
                <a:gd name="T0" fmla="*/ 451 w 454"/>
                <a:gd name="T1" fmla="*/ 154 h 399"/>
                <a:gd name="T2" fmla="*/ 451 w 454"/>
                <a:gd name="T3" fmla="*/ 394 h 399"/>
                <a:gd name="T4" fmla="*/ 3 w 454"/>
                <a:gd name="T5" fmla="*/ 241 h 399"/>
                <a:gd name="T6" fmla="*/ 3 w 454"/>
                <a:gd name="T7" fmla="*/ 0 h 399"/>
                <a:gd name="T8" fmla="*/ 0 w 454"/>
                <a:gd name="T9" fmla="*/ 0 h 399"/>
                <a:gd name="T10" fmla="*/ 0 w 454"/>
                <a:gd name="T11" fmla="*/ 244 h 399"/>
                <a:gd name="T12" fmla="*/ 454 w 454"/>
                <a:gd name="T13" fmla="*/ 399 h 399"/>
                <a:gd name="T14" fmla="*/ 454 w 454"/>
                <a:gd name="T15" fmla="*/ 154 h 399"/>
                <a:gd name="T16" fmla="*/ 451 w 454"/>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399">
                  <a:moveTo>
                    <a:pt x="451" y="154"/>
                  </a:moveTo>
                  <a:lnTo>
                    <a:pt x="451" y="394"/>
                  </a:lnTo>
                  <a:lnTo>
                    <a:pt x="3" y="241"/>
                  </a:lnTo>
                  <a:lnTo>
                    <a:pt x="3" y="0"/>
                  </a:lnTo>
                  <a:lnTo>
                    <a:pt x="0" y="0"/>
                  </a:lnTo>
                  <a:lnTo>
                    <a:pt x="0" y="244"/>
                  </a:lnTo>
                  <a:lnTo>
                    <a:pt x="454" y="399"/>
                  </a:lnTo>
                  <a:lnTo>
                    <a:pt x="454" y="154"/>
                  </a:lnTo>
                  <a:lnTo>
                    <a:pt x="451" y="15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80" name="Freeform 20"/>
            <p:cNvSpPr>
              <a:spLocks/>
            </p:cNvSpPr>
            <p:nvPr/>
          </p:nvSpPr>
          <p:spPr bwMode="gray">
            <a:xfrm>
              <a:off x="11595073"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82" name="Rechteck 281"/>
            <p:cNvSpPr/>
            <p:nvPr/>
          </p:nvSpPr>
          <p:spPr bwMode="gray">
            <a:xfrm>
              <a:off x="10672324" y="5185617"/>
              <a:ext cx="932275" cy="400014"/>
            </a:xfrm>
            <a:prstGeom prst="rect">
              <a:avLst/>
            </a:prstGeom>
            <a:noFill/>
            <a:ln>
              <a:noFill/>
            </a:ln>
            <a:scene3d>
              <a:camera prst="isometricRightUp">
                <a:rot lat="1200002" lon="18899985"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65000"/>
                    </a:schemeClr>
                  </a:solidFill>
                  <a:latin typeface="Bebas Neue" panose="020B0506020202020201" pitchFamily="34" charset="0"/>
                </a:rPr>
                <a:t>82</a:t>
              </a:r>
              <a:r>
                <a:rPr lang="en-US" sz="2000" dirty="0" smtClean="0">
                  <a:solidFill>
                    <a:schemeClr val="bg1">
                      <a:lumMod val="65000"/>
                    </a:schemeClr>
                  </a:solidFill>
                  <a:latin typeface="Bebas Neue" panose="020B0506020202020201" pitchFamily="34" charset="0"/>
                </a:rPr>
                <a:t>%</a:t>
              </a:r>
            </a:p>
          </p:txBody>
        </p:sp>
      </p:grpSp>
      <p:grpSp>
        <p:nvGrpSpPr>
          <p:cNvPr id="296" name="Gruppieren 295"/>
          <p:cNvGrpSpPr/>
          <p:nvPr/>
        </p:nvGrpSpPr>
        <p:grpSpPr bwMode="gray">
          <a:xfrm>
            <a:off x="5817705" y="3120737"/>
            <a:ext cx="1860433" cy="2681576"/>
            <a:chOff x="5817705" y="3120737"/>
            <a:chExt cx="1860433" cy="2681576"/>
          </a:xfrm>
        </p:grpSpPr>
        <p:sp>
          <p:nvSpPr>
            <p:cNvPr id="284" name="Freeform 19"/>
            <p:cNvSpPr>
              <a:spLocks/>
            </p:cNvSpPr>
            <p:nvPr/>
          </p:nvSpPr>
          <p:spPr bwMode="gray">
            <a:xfrm>
              <a:off x="5819764" y="4660122"/>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85" name="Freeform 12"/>
            <p:cNvSpPr>
              <a:spLocks/>
            </p:cNvSpPr>
            <p:nvPr/>
          </p:nvSpPr>
          <p:spPr bwMode="gray">
            <a:xfrm>
              <a:off x="5819764" y="3120737"/>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86" name="Rechteck 285"/>
            <p:cNvSpPr/>
            <p:nvPr/>
          </p:nvSpPr>
          <p:spPr bwMode="gray">
            <a:xfrm rot="10800000">
              <a:off x="6300700" y="4517315"/>
              <a:ext cx="919926" cy="916290"/>
            </a:xfrm>
            <a:prstGeom prst="rect">
              <a:avLst/>
            </a:prstGeom>
            <a:solidFill>
              <a:schemeClr val="bg1">
                <a:lumMod val="85000"/>
              </a:schemeClr>
            </a:solidFill>
            <a:ln>
              <a:noFill/>
            </a:ln>
            <a:scene3d>
              <a:camera prst="isometricTopUp">
                <a:rot lat="19101507" lon="14565820" rev="6532898"/>
              </a:camera>
              <a:lightRig rig="threePt" dir="t"/>
            </a:scene3d>
            <a:sp3d extrusionH="2584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87" name="Freeform 10"/>
            <p:cNvSpPr>
              <a:spLocks/>
            </p:cNvSpPr>
            <p:nvPr/>
          </p:nvSpPr>
          <p:spPr bwMode="gray">
            <a:xfrm>
              <a:off x="6745864" y="3437669"/>
              <a:ext cx="932274" cy="1866608"/>
            </a:xfrm>
            <a:custGeom>
              <a:avLst/>
              <a:gdLst>
                <a:gd name="T0" fmla="*/ 2 w 453"/>
                <a:gd name="T1" fmla="*/ 904 h 907"/>
                <a:gd name="T2" fmla="*/ 2 w 453"/>
                <a:gd name="T3" fmla="*/ 906 h 907"/>
                <a:gd name="T4" fmla="*/ 453 w 453"/>
                <a:gd name="T5" fmla="*/ 752 h 907"/>
                <a:gd name="T6" fmla="*/ 453 w 453"/>
                <a:gd name="T7" fmla="*/ 0 h 907"/>
                <a:gd name="T8" fmla="*/ 0 w 453"/>
                <a:gd name="T9" fmla="*/ 155 h 907"/>
                <a:gd name="T10" fmla="*/ 0 w 453"/>
                <a:gd name="T11" fmla="*/ 907 h 907"/>
                <a:gd name="T12" fmla="*/ 2 w 453"/>
                <a:gd name="T13" fmla="*/ 906 h 907"/>
                <a:gd name="T14" fmla="*/ 2 w 453"/>
                <a:gd name="T15" fmla="*/ 904 h 907"/>
                <a:gd name="T16" fmla="*/ 3 w 453"/>
                <a:gd name="T17" fmla="*/ 904 h 907"/>
                <a:gd name="T18" fmla="*/ 3 w 453"/>
                <a:gd name="T19" fmla="*/ 158 h 907"/>
                <a:gd name="T20" fmla="*/ 450 w 453"/>
                <a:gd name="T21" fmla="*/ 5 h 907"/>
                <a:gd name="T22" fmla="*/ 450 w 453"/>
                <a:gd name="T23" fmla="*/ 749 h 907"/>
                <a:gd name="T24" fmla="*/ 1 w 453"/>
                <a:gd name="T25" fmla="*/ 902 h 907"/>
                <a:gd name="T26" fmla="*/ 2 w 453"/>
                <a:gd name="T27" fmla="*/ 904 h 907"/>
                <a:gd name="T28" fmla="*/ 3 w 453"/>
                <a:gd name="T29" fmla="*/ 904 h 907"/>
                <a:gd name="T30" fmla="*/ 2 w 453"/>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3" h="907">
                  <a:moveTo>
                    <a:pt x="2" y="904"/>
                  </a:moveTo>
                  <a:lnTo>
                    <a:pt x="2" y="906"/>
                  </a:lnTo>
                  <a:lnTo>
                    <a:pt x="453" y="752"/>
                  </a:lnTo>
                  <a:lnTo>
                    <a:pt x="453" y="0"/>
                  </a:lnTo>
                  <a:lnTo>
                    <a:pt x="0" y="155"/>
                  </a:lnTo>
                  <a:lnTo>
                    <a:pt x="0" y="907"/>
                  </a:lnTo>
                  <a:lnTo>
                    <a:pt x="2" y="906"/>
                  </a:lnTo>
                  <a:lnTo>
                    <a:pt x="2" y="904"/>
                  </a:lnTo>
                  <a:lnTo>
                    <a:pt x="3" y="904"/>
                  </a:lnTo>
                  <a:lnTo>
                    <a:pt x="3" y="158"/>
                  </a:lnTo>
                  <a:lnTo>
                    <a:pt x="450" y="5"/>
                  </a:lnTo>
                  <a:lnTo>
                    <a:pt x="450" y="749"/>
                  </a:lnTo>
                  <a:lnTo>
                    <a:pt x="1" y="902"/>
                  </a:lnTo>
                  <a:lnTo>
                    <a:pt x="2" y="904"/>
                  </a:lnTo>
                  <a:lnTo>
                    <a:pt x="3" y="904"/>
                  </a:lnTo>
                  <a:lnTo>
                    <a:pt x="2" y="90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88" name="Freeform 11"/>
            <p:cNvSpPr>
              <a:spLocks/>
            </p:cNvSpPr>
            <p:nvPr/>
          </p:nvSpPr>
          <p:spPr bwMode="gray">
            <a:xfrm>
              <a:off x="5817705" y="3437669"/>
              <a:ext cx="934332" cy="1866608"/>
            </a:xfrm>
            <a:custGeom>
              <a:avLst/>
              <a:gdLst>
                <a:gd name="T0" fmla="*/ 453 w 454"/>
                <a:gd name="T1" fmla="*/ 904 h 907"/>
                <a:gd name="T2" fmla="*/ 453 w 454"/>
                <a:gd name="T3" fmla="*/ 902 h 907"/>
                <a:gd name="T4" fmla="*/ 3 w 454"/>
                <a:gd name="T5" fmla="*/ 749 h 907"/>
                <a:gd name="T6" fmla="*/ 3 w 454"/>
                <a:gd name="T7" fmla="*/ 5 h 907"/>
                <a:gd name="T8" fmla="*/ 451 w 454"/>
                <a:gd name="T9" fmla="*/ 158 h 907"/>
                <a:gd name="T10" fmla="*/ 451 w 454"/>
                <a:gd name="T11" fmla="*/ 904 h 907"/>
                <a:gd name="T12" fmla="*/ 453 w 454"/>
                <a:gd name="T13" fmla="*/ 904 h 907"/>
                <a:gd name="T14" fmla="*/ 453 w 454"/>
                <a:gd name="T15" fmla="*/ 902 h 907"/>
                <a:gd name="T16" fmla="*/ 453 w 454"/>
                <a:gd name="T17" fmla="*/ 904 h 907"/>
                <a:gd name="T18" fmla="*/ 454 w 454"/>
                <a:gd name="T19" fmla="*/ 904 h 907"/>
                <a:gd name="T20" fmla="*/ 454 w 454"/>
                <a:gd name="T21" fmla="*/ 155 h 907"/>
                <a:gd name="T22" fmla="*/ 0 w 454"/>
                <a:gd name="T23" fmla="*/ 0 h 907"/>
                <a:gd name="T24" fmla="*/ 0 w 454"/>
                <a:gd name="T25" fmla="*/ 752 h 907"/>
                <a:gd name="T26" fmla="*/ 454 w 454"/>
                <a:gd name="T27" fmla="*/ 907 h 907"/>
                <a:gd name="T28" fmla="*/ 454 w 454"/>
                <a:gd name="T29" fmla="*/ 904 h 907"/>
                <a:gd name="T30" fmla="*/ 453 w 454"/>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4" h="907">
                  <a:moveTo>
                    <a:pt x="453" y="904"/>
                  </a:moveTo>
                  <a:lnTo>
                    <a:pt x="453" y="902"/>
                  </a:lnTo>
                  <a:lnTo>
                    <a:pt x="3" y="749"/>
                  </a:lnTo>
                  <a:lnTo>
                    <a:pt x="3" y="5"/>
                  </a:lnTo>
                  <a:lnTo>
                    <a:pt x="451" y="158"/>
                  </a:lnTo>
                  <a:lnTo>
                    <a:pt x="451" y="904"/>
                  </a:lnTo>
                  <a:lnTo>
                    <a:pt x="453" y="904"/>
                  </a:lnTo>
                  <a:lnTo>
                    <a:pt x="453" y="902"/>
                  </a:lnTo>
                  <a:lnTo>
                    <a:pt x="453" y="904"/>
                  </a:lnTo>
                  <a:lnTo>
                    <a:pt x="454" y="904"/>
                  </a:lnTo>
                  <a:lnTo>
                    <a:pt x="454" y="155"/>
                  </a:lnTo>
                  <a:lnTo>
                    <a:pt x="0" y="0"/>
                  </a:lnTo>
                  <a:lnTo>
                    <a:pt x="0" y="752"/>
                  </a:lnTo>
                  <a:lnTo>
                    <a:pt x="454" y="907"/>
                  </a:lnTo>
                  <a:lnTo>
                    <a:pt x="454" y="904"/>
                  </a:lnTo>
                  <a:lnTo>
                    <a:pt x="453" y="90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89" name="Freeform 15"/>
            <p:cNvSpPr>
              <a:spLocks/>
            </p:cNvSpPr>
            <p:nvPr/>
          </p:nvSpPr>
          <p:spPr bwMode="gray">
            <a:xfrm>
              <a:off x="5817705" y="3437669"/>
              <a:ext cx="16464" cy="10291"/>
            </a:xfrm>
            <a:custGeom>
              <a:avLst/>
              <a:gdLst>
                <a:gd name="T0" fmla="*/ 1 w 8"/>
                <a:gd name="T1" fmla="*/ 2 h 5"/>
                <a:gd name="T2" fmla="*/ 2 w 8"/>
                <a:gd name="T3" fmla="*/ 4 h 5"/>
                <a:gd name="T4" fmla="*/ 3 w 8"/>
                <a:gd name="T5" fmla="*/ 4 h 5"/>
                <a:gd name="T6" fmla="*/ 8 w 8"/>
                <a:gd name="T7" fmla="*/ 2 h 5"/>
                <a:gd name="T8" fmla="*/ 0 w 8"/>
                <a:gd name="T9" fmla="*/ 0 h 5"/>
                <a:gd name="T10" fmla="*/ 0 w 8"/>
                <a:gd name="T11" fmla="*/ 2 h 5"/>
                <a:gd name="T12" fmla="*/ 0 w 8"/>
                <a:gd name="T13" fmla="*/ 5 h 5"/>
                <a:gd name="T14" fmla="*/ 2 w 8"/>
                <a:gd name="T15" fmla="*/ 4 h 5"/>
                <a:gd name="T16" fmla="*/ 1 w 8"/>
                <a:gd name="T17" fmla="*/ 2 h 5"/>
                <a:gd name="T18" fmla="*/ 3 w 8"/>
                <a:gd name="T19" fmla="*/ 2 h 5"/>
                <a:gd name="T20" fmla="*/ 3 w 8"/>
                <a:gd name="T21" fmla="*/ 2 h 5"/>
                <a:gd name="T22" fmla="*/ 1 w 8"/>
                <a:gd name="T23" fmla="*/ 2 h 5"/>
                <a:gd name="T24" fmla="*/ 1 w 8"/>
                <a:gd name="T25" fmla="*/ 4 h 5"/>
                <a:gd name="T26" fmla="*/ 1 w 8"/>
                <a:gd name="T27" fmla="*/ 4 h 5"/>
                <a:gd name="T28" fmla="*/ 2 w 8"/>
                <a:gd name="T29" fmla="*/ 2 h 5"/>
                <a:gd name="T30" fmla="*/ 1 w 8"/>
                <a:gd name="T31" fmla="*/ 1 h 5"/>
                <a:gd name="T32" fmla="*/ 1 w 8"/>
                <a:gd name="T33" fmla="*/ 1 h 5"/>
                <a:gd name="T34" fmla="*/ 1 w 8"/>
                <a:gd name="T35" fmla="*/ 2 h 5"/>
                <a:gd name="T36" fmla="*/ 3 w 8"/>
                <a:gd name="T37" fmla="*/ 2 h 5"/>
                <a:gd name="T38" fmla="*/ 1 w 8"/>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2"/>
                  </a:moveTo>
                  <a:lnTo>
                    <a:pt x="2" y="4"/>
                  </a:lnTo>
                  <a:lnTo>
                    <a:pt x="3" y="4"/>
                  </a:lnTo>
                  <a:lnTo>
                    <a:pt x="8" y="2"/>
                  </a:lnTo>
                  <a:lnTo>
                    <a:pt x="0" y="0"/>
                  </a:lnTo>
                  <a:lnTo>
                    <a:pt x="0" y="2"/>
                  </a:lnTo>
                  <a:lnTo>
                    <a:pt x="0" y="5"/>
                  </a:lnTo>
                  <a:lnTo>
                    <a:pt x="2" y="4"/>
                  </a:lnTo>
                  <a:lnTo>
                    <a:pt x="1" y="2"/>
                  </a:lnTo>
                  <a:lnTo>
                    <a:pt x="3" y="2"/>
                  </a:lnTo>
                  <a:lnTo>
                    <a:pt x="3" y="2"/>
                  </a:lnTo>
                  <a:lnTo>
                    <a:pt x="1" y="2"/>
                  </a:lnTo>
                  <a:lnTo>
                    <a:pt x="1" y="4"/>
                  </a:lnTo>
                  <a:lnTo>
                    <a:pt x="1" y="4"/>
                  </a:lnTo>
                  <a:lnTo>
                    <a:pt x="2" y="2"/>
                  </a:lnTo>
                  <a:lnTo>
                    <a:pt x="1" y="1"/>
                  </a:lnTo>
                  <a:lnTo>
                    <a:pt x="1" y="1"/>
                  </a:lnTo>
                  <a:lnTo>
                    <a:pt x="1" y="2"/>
                  </a:lnTo>
                  <a:lnTo>
                    <a:pt x="3" y="2"/>
                  </a:lnTo>
                  <a:lnTo>
                    <a:pt x="1" y="2"/>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90" name="Freeform 17"/>
            <p:cNvSpPr>
              <a:spLocks/>
            </p:cNvSpPr>
            <p:nvPr/>
          </p:nvSpPr>
          <p:spPr bwMode="gray">
            <a:xfrm>
              <a:off x="6745864" y="4981170"/>
              <a:ext cx="932274" cy="821143"/>
            </a:xfrm>
            <a:custGeom>
              <a:avLst/>
              <a:gdLst>
                <a:gd name="T0" fmla="*/ 0 w 453"/>
                <a:gd name="T1" fmla="*/ 154 h 399"/>
                <a:gd name="T2" fmla="*/ 0 w 453"/>
                <a:gd name="T3" fmla="*/ 399 h 399"/>
                <a:gd name="T4" fmla="*/ 453 w 453"/>
                <a:gd name="T5" fmla="*/ 244 h 399"/>
                <a:gd name="T6" fmla="*/ 453 w 453"/>
                <a:gd name="T7" fmla="*/ 0 h 399"/>
                <a:gd name="T8" fmla="*/ 450 w 453"/>
                <a:gd name="T9" fmla="*/ 0 h 399"/>
                <a:gd name="T10" fmla="*/ 450 w 453"/>
                <a:gd name="T11" fmla="*/ 241 h 399"/>
                <a:gd name="T12" fmla="*/ 3 w 453"/>
                <a:gd name="T13" fmla="*/ 394 h 399"/>
                <a:gd name="T14" fmla="*/ 3 w 453"/>
                <a:gd name="T15" fmla="*/ 154 h 399"/>
                <a:gd name="T16" fmla="*/ 0 w 453"/>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399">
                  <a:moveTo>
                    <a:pt x="0" y="154"/>
                  </a:moveTo>
                  <a:lnTo>
                    <a:pt x="0" y="399"/>
                  </a:lnTo>
                  <a:lnTo>
                    <a:pt x="453" y="244"/>
                  </a:lnTo>
                  <a:lnTo>
                    <a:pt x="453" y="0"/>
                  </a:lnTo>
                  <a:lnTo>
                    <a:pt x="450" y="0"/>
                  </a:lnTo>
                  <a:lnTo>
                    <a:pt x="450" y="241"/>
                  </a:lnTo>
                  <a:lnTo>
                    <a:pt x="3" y="394"/>
                  </a:lnTo>
                  <a:lnTo>
                    <a:pt x="3" y="154"/>
                  </a:lnTo>
                  <a:lnTo>
                    <a:pt x="0" y="15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91" name="Freeform 18"/>
            <p:cNvSpPr>
              <a:spLocks/>
            </p:cNvSpPr>
            <p:nvPr/>
          </p:nvSpPr>
          <p:spPr bwMode="gray">
            <a:xfrm>
              <a:off x="5817705" y="4981170"/>
              <a:ext cx="934332" cy="821143"/>
            </a:xfrm>
            <a:custGeom>
              <a:avLst/>
              <a:gdLst>
                <a:gd name="T0" fmla="*/ 451 w 454"/>
                <a:gd name="T1" fmla="*/ 154 h 399"/>
                <a:gd name="T2" fmla="*/ 451 w 454"/>
                <a:gd name="T3" fmla="*/ 394 h 399"/>
                <a:gd name="T4" fmla="*/ 3 w 454"/>
                <a:gd name="T5" fmla="*/ 241 h 399"/>
                <a:gd name="T6" fmla="*/ 3 w 454"/>
                <a:gd name="T7" fmla="*/ 0 h 399"/>
                <a:gd name="T8" fmla="*/ 0 w 454"/>
                <a:gd name="T9" fmla="*/ 0 h 399"/>
                <a:gd name="T10" fmla="*/ 0 w 454"/>
                <a:gd name="T11" fmla="*/ 244 h 399"/>
                <a:gd name="T12" fmla="*/ 454 w 454"/>
                <a:gd name="T13" fmla="*/ 399 h 399"/>
                <a:gd name="T14" fmla="*/ 454 w 454"/>
                <a:gd name="T15" fmla="*/ 154 h 399"/>
                <a:gd name="T16" fmla="*/ 451 w 454"/>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399">
                  <a:moveTo>
                    <a:pt x="451" y="154"/>
                  </a:moveTo>
                  <a:lnTo>
                    <a:pt x="451" y="394"/>
                  </a:lnTo>
                  <a:lnTo>
                    <a:pt x="3" y="241"/>
                  </a:lnTo>
                  <a:lnTo>
                    <a:pt x="3" y="0"/>
                  </a:lnTo>
                  <a:lnTo>
                    <a:pt x="0" y="0"/>
                  </a:lnTo>
                  <a:lnTo>
                    <a:pt x="0" y="244"/>
                  </a:lnTo>
                  <a:lnTo>
                    <a:pt x="454" y="399"/>
                  </a:lnTo>
                  <a:lnTo>
                    <a:pt x="454" y="154"/>
                  </a:lnTo>
                  <a:lnTo>
                    <a:pt x="451" y="154"/>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92" name="Freeform 21"/>
            <p:cNvSpPr>
              <a:spLocks/>
            </p:cNvSpPr>
            <p:nvPr/>
          </p:nvSpPr>
          <p:spPr bwMode="gray">
            <a:xfrm>
              <a:off x="5817705" y="4977054"/>
              <a:ext cx="16464" cy="10291"/>
            </a:xfrm>
            <a:custGeom>
              <a:avLst/>
              <a:gdLst>
                <a:gd name="T0" fmla="*/ 1 w 8"/>
                <a:gd name="T1" fmla="*/ 3 h 5"/>
                <a:gd name="T2" fmla="*/ 2 w 8"/>
                <a:gd name="T3" fmla="*/ 4 h 5"/>
                <a:gd name="T4" fmla="*/ 3 w 8"/>
                <a:gd name="T5" fmla="*/ 4 h 5"/>
                <a:gd name="T6" fmla="*/ 8 w 8"/>
                <a:gd name="T7" fmla="*/ 3 h 5"/>
                <a:gd name="T8" fmla="*/ 0 w 8"/>
                <a:gd name="T9" fmla="*/ 0 h 5"/>
                <a:gd name="T10" fmla="*/ 0 w 8"/>
                <a:gd name="T11" fmla="*/ 3 h 5"/>
                <a:gd name="T12" fmla="*/ 0 w 8"/>
                <a:gd name="T13" fmla="*/ 5 h 5"/>
                <a:gd name="T14" fmla="*/ 2 w 8"/>
                <a:gd name="T15" fmla="*/ 4 h 5"/>
                <a:gd name="T16" fmla="*/ 1 w 8"/>
                <a:gd name="T17" fmla="*/ 3 h 5"/>
                <a:gd name="T18" fmla="*/ 3 w 8"/>
                <a:gd name="T19" fmla="*/ 3 h 5"/>
                <a:gd name="T20" fmla="*/ 3 w 8"/>
                <a:gd name="T21" fmla="*/ 2 h 5"/>
                <a:gd name="T22" fmla="*/ 1 w 8"/>
                <a:gd name="T23" fmla="*/ 2 h 5"/>
                <a:gd name="T24" fmla="*/ 1 w 8"/>
                <a:gd name="T25" fmla="*/ 4 h 5"/>
                <a:gd name="T26" fmla="*/ 1 w 8"/>
                <a:gd name="T27" fmla="*/ 4 h 5"/>
                <a:gd name="T28" fmla="*/ 2 w 8"/>
                <a:gd name="T29" fmla="*/ 3 h 5"/>
                <a:gd name="T30" fmla="*/ 1 w 8"/>
                <a:gd name="T31" fmla="*/ 1 h 5"/>
                <a:gd name="T32" fmla="*/ 1 w 8"/>
                <a:gd name="T33" fmla="*/ 1 h 5"/>
                <a:gd name="T34" fmla="*/ 1 w 8"/>
                <a:gd name="T35" fmla="*/ 3 h 5"/>
                <a:gd name="T36" fmla="*/ 3 w 8"/>
                <a:gd name="T37" fmla="*/ 3 h 5"/>
                <a:gd name="T38" fmla="*/ 1 w 8"/>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3"/>
                  </a:moveTo>
                  <a:lnTo>
                    <a:pt x="2" y="4"/>
                  </a:lnTo>
                  <a:lnTo>
                    <a:pt x="3" y="4"/>
                  </a:lnTo>
                  <a:lnTo>
                    <a:pt x="8" y="3"/>
                  </a:lnTo>
                  <a:lnTo>
                    <a:pt x="0" y="0"/>
                  </a:lnTo>
                  <a:lnTo>
                    <a:pt x="0" y="3"/>
                  </a:lnTo>
                  <a:lnTo>
                    <a:pt x="0" y="5"/>
                  </a:lnTo>
                  <a:lnTo>
                    <a:pt x="2" y="4"/>
                  </a:lnTo>
                  <a:lnTo>
                    <a:pt x="1" y="3"/>
                  </a:lnTo>
                  <a:lnTo>
                    <a:pt x="3" y="3"/>
                  </a:lnTo>
                  <a:lnTo>
                    <a:pt x="3" y="2"/>
                  </a:lnTo>
                  <a:lnTo>
                    <a:pt x="1" y="2"/>
                  </a:lnTo>
                  <a:lnTo>
                    <a:pt x="1" y="4"/>
                  </a:lnTo>
                  <a:lnTo>
                    <a:pt x="1" y="4"/>
                  </a:lnTo>
                  <a:lnTo>
                    <a:pt x="2" y="3"/>
                  </a:lnTo>
                  <a:lnTo>
                    <a:pt x="1" y="1"/>
                  </a:lnTo>
                  <a:lnTo>
                    <a:pt x="1" y="1"/>
                  </a:lnTo>
                  <a:lnTo>
                    <a:pt x="1" y="3"/>
                  </a:lnTo>
                  <a:lnTo>
                    <a:pt x="3" y="3"/>
                  </a:lnTo>
                  <a:lnTo>
                    <a:pt x="1" y="3"/>
                  </a:lnTo>
                  <a:close/>
                </a:path>
              </a:pathLst>
            </a:custGeom>
            <a:solidFill>
              <a:srgbClr val="000000"/>
            </a:solidFill>
            <a:ln w="9525">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93" name="Rechteck 292"/>
            <p:cNvSpPr/>
            <p:nvPr/>
          </p:nvSpPr>
          <p:spPr bwMode="gray">
            <a:xfrm>
              <a:off x="6745863" y="5185617"/>
              <a:ext cx="932275" cy="400014"/>
            </a:xfrm>
            <a:prstGeom prst="rect">
              <a:avLst/>
            </a:prstGeom>
            <a:noFill/>
            <a:ln>
              <a:noFill/>
            </a:ln>
            <a:scene3d>
              <a:camera prst="isometricRightUp">
                <a:rot lat="1200002" lon="18899985"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solidFill>
                    <a:schemeClr val="bg1">
                      <a:lumMod val="65000"/>
                    </a:schemeClr>
                  </a:solidFill>
                  <a:latin typeface="Bebas Neue" panose="020B0506020202020201" pitchFamily="34" charset="0"/>
                </a:rPr>
                <a:t>77</a:t>
              </a:r>
              <a:r>
                <a:rPr lang="en-US" sz="2000" dirty="0" smtClean="0">
                  <a:solidFill>
                    <a:schemeClr val="bg1">
                      <a:lumMod val="65000"/>
                    </a:schemeClr>
                  </a:solidFill>
                  <a:latin typeface="Bebas Neue" panose="020B0506020202020201" pitchFamily="34" charset="0"/>
                </a:rPr>
                <a:t>%</a:t>
              </a:r>
            </a:p>
          </p:txBody>
        </p:sp>
      </p:grpSp>
      <p:sp>
        <p:nvSpPr>
          <p:cNvPr id="3" name="Titel 2"/>
          <p:cNvSpPr>
            <a:spLocks noGrp="1"/>
          </p:cNvSpPr>
          <p:nvPr>
            <p:ph type="title"/>
          </p:nvPr>
        </p:nvSpPr>
        <p:spPr/>
        <p:txBody>
          <a:bodyPr/>
          <a:lstStyle/>
          <a:p>
            <a:r>
              <a:rPr lang="en-US" dirty="0" smtClean="0"/>
              <a:t>Infographics – Diagrams</a:t>
            </a:r>
            <a:endParaRPr lang="en-US" dirty="0"/>
          </a:p>
        </p:txBody>
      </p:sp>
    </p:spTree>
    <p:extLst>
      <p:ext uri="{BB962C8B-B14F-4D97-AF65-F5344CB8AC3E}">
        <p14:creationId xmlns:p14="http://schemas.microsoft.com/office/powerpoint/2010/main" val="658186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hteck 47"/>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3090" name="Gruppieren 3089"/>
          <p:cNvGrpSpPr/>
          <p:nvPr/>
        </p:nvGrpSpPr>
        <p:grpSpPr bwMode="gray">
          <a:xfrm>
            <a:off x="5041316" y="3120737"/>
            <a:ext cx="1985372" cy="2681576"/>
            <a:chOff x="5041316" y="3120737"/>
            <a:chExt cx="1985372" cy="2681576"/>
          </a:xfrm>
        </p:grpSpPr>
        <p:sp>
          <p:nvSpPr>
            <p:cNvPr id="63" name="Freeform 19"/>
            <p:cNvSpPr>
              <a:spLocks/>
            </p:cNvSpPr>
            <p:nvPr/>
          </p:nvSpPr>
          <p:spPr bwMode="gray">
            <a:xfrm>
              <a:off x="5163017" y="4660122"/>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56" name="Freeform 12"/>
            <p:cNvSpPr>
              <a:spLocks/>
            </p:cNvSpPr>
            <p:nvPr/>
          </p:nvSpPr>
          <p:spPr bwMode="gray">
            <a:xfrm>
              <a:off x="5163017" y="3120737"/>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18" name="Rechteck 117"/>
            <p:cNvSpPr/>
            <p:nvPr/>
          </p:nvSpPr>
          <p:spPr bwMode="gray">
            <a:xfrm rot="10800000">
              <a:off x="5640645" y="4517315"/>
              <a:ext cx="919926" cy="916290"/>
            </a:xfrm>
            <a:prstGeom prst="rect">
              <a:avLst/>
            </a:prstGeom>
            <a:solidFill>
              <a:schemeClr val="accent3"/>
            </a:solidFill>
            <a:ln>
              <a:noFill/>
            </a:ln>
            <a:scene3d>
              <a:camera prst="isometricTopUp">
                <a:rot lat="19101507" lon="14565820" rev="6532898"/>
              </a:camera>
              <a:lightRig rig="threePt" dir="t"/>
            </a:scene3d>
            <a:sp3d extrusionH="22352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94" name="Freeform 14"/>
            <p:cNvSpPr>
              <a:spLocks/>
            </p:cNvSpPr>
            <p:nvPr/>
          </p:nvSpPr>
          <p:spPr bwMode="gray">
            <a:xfrm>
              <a:off x="5041316" y="3437669"/>
              <a:ext cx="14405" cy="10291"/>
            </a:xfrm>
            <a:custGeom>
              <a:avLst/>
              <a:gdLst>
                <a:gd name="T0" fmla="*/ 6 w 7"/>
                <a:gd name="T1" fmla="*/ 2 h 5"/>
                <a:gd name="T2" fmla="*/ 7 w 7"/>
                <a:gd name="T3" fmla="*/ 2 h 5"/>
                <a:gd name="T4" fmla="*/ 7 w 7"/>
                <a:gd name="T5" fmla="*/ 2 h 5"/>
                <a:gd name="T6" fmla="*/ 7 w 7"/>
                <a:gd name="T7" fmla="*/ 0 h 5"/>
                <a:gd name="T8" fmla="*/ 5 w 7"/>
                <a:gd name="T9" fmla="*/ 1 h 5"/>
                <a:gd name="T10" fmla="*/ 0 w 7"/>
                <a:gd name="T11" fmla="*/ 2 h 5"/>
                <a:gd name="T12" fmla="*/ 7 w 7"/>
                <a:gd name="T13" fmla="*/ 5 h 5"/>
                <a:gd name="T14" fmla="*/ 7 w 7"/>
                <a:gd name="T15" fmla="*/ 2 h 5"/>
                <a:gd name="T16" fmla="*/ 6 w 7"/>
                <a:gd name="T17" fmla="*/ 2 h 5"/>
                <a:gd name="T18" fmla="*/ 7 w 7"/>
                <a:gd name="T19" fmla="*/ 1 h 5"/>
                <a:gd name="T20" fmla="*/ 6 w 7"/>
                <a:gd name="T21" fmla="*/ 1 h 5"/>
                <a:gd name="T22" fmla="*/ 6 w 7"/>
                <a:gd name="T23" fmla="*/ 2 h 5"/>
                <a:gd name="T24" fmla="*/ 6 w 7"/>
                <a:gd name="T25" fmla="*/ 4 h 5"/>
                <a:gd name="T26" fmla="*/ 7 w 7"/>
                <a:gd name="T27" fmla="*/ 4 h 5"/>
                <a:gd name="T28" fmla="*/ 6 w 7"/>
                <a:gd name="T29" fmla="*/ 2 h 5"/>
                <a:gd name="T30" fmla="*/ 4 w 7"/>
                <a:gd name="T31" fmla="*/ 2 h 5"/>
                <a:gd name="T32" fmla="*/ 4 w 7"/>
                <a:gd name="T33" fmla="*/ 2 h 5"/>
                <a:gd name="T34" fmla="*/ 6 w 7"/>
                <a:gd name="T35" fmla="*/ 2 h 5"/>
                <a:gd name="T36" fmla="*/ 7 w 7"/>
                <a:gd name="T37" fmla="*/ 1 h 5"/>
                <a:gd name="T38" fmla="*/ 6 w 7"/>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2"/>
                  </a:moveTo>
                  <a:lnTo>
                    <a:pt x="7" y="2"/>
                  </a:lnTo>
                  <a:lnTo>
                    <a:pt x="7" y="2"/>
                  </a:lnTo>
                  <a:lnTo>
                    <a:pt x="7" y="0"/>
                  </a:lnTo>
                  <a:lnTo>
                    <a:pt x="5" y="1"/>
                  </a:lnTo>
                  <a:lnTo>
                    <a:pt x="0" y="2"/>
                  </a:lnTo>
                  <a:lnTo>
                    <a:pt x="7" y="5"/>
                  </a:lnTo>
                  <a:lnTo>
                    <a:pt x="7" y="2"/>
                  </a:lnTo>
                  <a:lnTo>
                    <a:pt x="6" y="2"/>
                  </a:lnTo>
                  <a:lnTo>
                    <a:pt x="7" y="1"/>
                  </a:lnTo>
                  <a:lnTo>
                    <a:pt x="6" y="1"/>
                  </a:lnTo>
                  <a:lnTo>
                    <a:pt x="6" y="2"/>
                  </a:lnTo>
                  <a:lnTo>
                    <a:pt x="6" y="4"/>
                  </a:lnTo>
                  <a:lnTo>
                    <a:pt x="7" y="4"/>
                  </a:lnTo>
                  <a:lnTo>
                    <a:pt x="6" y="2"/>
                  </a:lnTo>
                  <a:lnTo>
                    <a:pt x="4" y="2"/>
                  </a:lnTo>
                  <a:lnTo>
                    <a:pt x="4" y="2"/>
                  </a:lnTo>
                  <a:lnTo>
                    <a:pt x="6" y="2"/>
                  </a:lnTo>
                  <a:lnTo>
                    <a:pt x="7" y="1"/>
                  </a:lnTo>
                  <a:lnTo>
                    <a:pt x="6"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99" name="Freeform 20"/>
            <p:cNvSpPr>
              <a:spLocks/>
            </p:cNvSpPr>
            <p:nvPr/>
          </p:nvSpPr>
          <p:spPr bwMode="gray">
            <a:xfrm>
              <a:off x="5041316"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54" name="Freeform 10"/>
            <p:cNvSpPr>
              <a:spLocks/>
            </p:cNvSpPr>
            <p:nvPr/>
          </p:nvSpPr>
          <p:spPr bwMode="gray">
            <a:xfrm>
              <a:off x="6089117" y="3437669"/>
              <a:ext cx="932274" cy="1866608"/>
            </a:xfrm>
            <a:custGeom>
              <a:avLst/>
              <a:gdLst>
                <a:gd name="T0" fmla="*/ 2 w 453"/>
                <a:gd name="T1" fmla="*/ 904 h 907"/>
                <a:gd name="T2" fmla="*/ 2 w 453"/>
                <a:gd name="T3" fmla="*/ 906 h 907"/>
                <a:gd name="T4" fmla="*/ 453 w 453"/>
                <a:gd name="T5" fmla="*/ 752 h 907"/>
                <a:gd name="T6" fmla="*/ 453 w 453"/>
                <a:gd name="T7" fmla="*/ 0 h 907"/>
                <a:gd name="T8" fmla="*/ 0 w 453"/>
                <a:gd name="T9" fmla="*/ 155 h 907"/>
                <a:gd name="T10" fmla="*/ 0 w 453"/>
                <a:gd name="T11" fmla="*/ 907 h 907"/>
                <a:gd name="T12" fmla="*/ 2 w 453"/>
                <a:gd name="T13" fmla="*/ 906 h 907"/>
                <a:gd name="T14" fmla="*/ 2 w 453"/>
                <a:gd name="T15" fmla="*/ 904 h 907"/>
                <a:gd name="T16" fmla="*/ 3 w 453"/>
                <a:gd name="T17" fmla="*/ 904 h 907"/>
                <a:gd name="T18" fmla="*/ 3 w 453"/>
                <a:gd name="T19" fmla="*/ 158 h 907"/>
                <a:gd name="T20" fmla="*/ 450 w 453"/>
                <a:gd name="T21" fmla="*/ 5 h 907"/>
                <a:gd name="T22" fmla="*/ 450 w 453"/>
                <a:gd name="T23" fmla="*/ 749 h 907"/>
                <a:gd name="T24" fmla="*/ 1 w 453"/>
                <a:gd name="T25" fmla="*/ 902 h 907"/>
                <a:gd name="T26" fmla="*/ 2 w 453"/>
                <a:gd name="T27" fmla="*/ 904 h 907"/>
                <a:gd name="T28" fmla="*/ 3 w 453"/>
                <a:gd name="T29" fmla="*/ 904 h 907"/>
                <a:gd name="T30" fmla="*/ 2 w 453"/>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3" h="907">
                  <a:moveTo>
                    <a:pt x="2" y="904"/>
                  </a:moveTo>
                  <a:lnTo>
                    <a:pt x="2" y="906"/>
                  </a:lnTo>
                  <a:lnTo>
                    <a:pt x="453" y="752"/>
                  </a:lnTo>
                  <a:lnTo>
                    <a:pt x="453" y="0"/>
                  </a:lnTo>
                  <a:lnTo>
                    <a:pt x="0" y="155"/>
                  </a:lnTo>
                  <a:lnTo>
                    <a:pt x="0" y="907"/>
                  </a:lnTo>
                  <a:lnTo>
                    <a:pt x="2" y="906"/>
                  </a:lnTo>
                  <a:lnTo>
                    <a:pt x="2" y="904"/>
                  </a:lnTo>
                  <a:lnTo>
                    <a:pt x="3" y="904"/>
                  </a:lnTo>
                  <a:lnTo>
                    <a:pt x="3" y="158"/>
                  </a:lnTo>
                  <a:lnTo>
                    <a:pt x="450" y="5"/>
                  </a:lnTo>
                  <a:lnTo>
                    <a:pt x="450" y="749"/>
                  </a:lnTo>
                  <a:lnTo>
                    <a:pt x="1" y="902"/>
                  </a:lnTo>
                  <a:lnTo>
                    <a:pt x="2" y="904"/>
                  </a:lnTo>
                  <a:lnTo>
                    <a:pt x="3" y="904"/>
                  </a:lnTo>
                  <a:lnTo>
                    <a:pt x="2"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55" name="Freeform 11"/>
            <p:cNvSpPr>
              <a:spLocks/>
            </p:cNvSpPr>
            <p:nvPr/>
          </p:nvSpPr>
          <p:spPr bwMode="gray">
            <a:xfrm>
              <a:off x="5160958" y="3437669"/>
              <a:ext cx="934332" cy="1866608"/>
            </a:xfrm>
            <a:custGeom>
              <a:avLst/>
              <a:gdLst>
                <a:gd name="T0" fmla="*/ 453 w 454"/>
                <a:gd name="T1" fmla="*/ 904 h 907"/>
                <a:gd name="T2" fmla="*/ 453 w 454"/>
                <a:gd name="T3" fmla="*/ 902 h 907"/>
                <a:gd name="T4" fmla="*/ 3 w 454"/>
                <a:gd name="T5" fmla="*/ 749 h 907"/>
                <a:gd name="T6" fmla="*/ 3 w 454"/>
                <a:gd name="T7" fmla="*/ 5 h 907"/>
                <a:gd name="T8" fmla="*/ 451 w 454"/>
                <a:gd name="T9" fmla="*/ 158 h 907"/>
                <a:gd name="T10" fmla="*/ 451 w 454"/>
                <a:gd name="T11" fmla="*/ 904 h 907"/>
                <a:gd name="T12" fmla="*/ 453 w 454"/>
                <a:gd name="T13" fmla="*/ 904 h 907"/>
                <a:gd name="T14" fmla="*/ 453 w 454"/>
                <a:gd name="T15" fmla="*/ 902 h 907"/>
                <a:gd name="T16" fmla="*/ 453 w 454"/>
                <a:gd name="T17" fmla="*/ 904 h 907"/>
                <a:gd name="T18" fmla="*/ 454 w 454"/>
                <a:gd name="T19" fmla="*/ 904 h 907"/>
                <a:gd name="T20" fmla="*/ 454 w 454"/>
                <a:gd name="T21" fmla="*/ 155 h 907"/>
                <a:gd name="T22" fmla="*/ 0 w 454"/>
                <a:gd name="T23" fmla="*/ 0 h 907"/>
                <a:gd name="T24" fmla="*/ 0 w 454"/>
                <a:gd name="T25" fmla="*/ 752 h 907"/>
                <a:gd name="T26" fmla="*/ 454 w 454"/>
                <a:gd name="T27" fmla="*/ 907 h 907"/>
                <a:gd name="T28" fmla="*/ 454 w 454"/>
                <a:gd name="T29" fmla="*/ 904 h 907"/>
                <a:gd name="T30" fmla="*/ 453 w 454"/>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4" h="907">
                  <a:moveTo>
                    <a:pt x="453" y="904"/>
                  </a:moveTo>
                  <a:lnTo>
                    <a:pt x="453" y="902"/>
                  </a:lnTo>
                  <a:lnTo>
                    <a:pt x="3" y="749"/>
                  </a:lnTo>
                  <a:lnTo>
                    <a:pt x="3" y="5"/>
                  </a:lnTo>
                  <a:lnTo>
                    <a:pt x="451" y="158"/>
                  </a:lnTo>
                  <a:lnTo>
                    <a:pt x="451" y="904"/>
                  </a:lnTo>
                  <a:lnTo>
                    <a:pt x="453" y="904"/>
                  </a:lnTo>
                  <a:lnTo>
                    <a:pt x="453" y="902"/>
                  </a:lnTo>
                  <a:lnTo>
                    <a:pt x="453" y="904"/>
                  </a:lnTo>
                  <a:lnTo>
                    <a:pt x="454" y="904"/>
                  </a:lnTo>
                  <a:lnTo>
                    <a:pt x="454" y="155"/>
                  </a:lnTo>
                  <a:lnTo>
                    <a:pt x="0" y="0"/>
                  </a:lnTo>
                  <a:lnTo>
                    <a:pt x="0" y="752"/>
                  </a:lnTo>
                  <a:lnTo>
                    <a:pt x="454" y="907"/>
                  </a:lnTo>
                  <a:lnTo>
                    <a:pt x="454" y="904"/>
                  </a:lnTo>
                  <a:lnTo>
                    <a:pt x="453"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58" name="Freeform 14"/>
            <p:cNvSpPr>
              <a:spLocks/>
            </p:cNvSpPr>
            <p:nvPr/>
          </p:nvSpPr>
          <p:spPr bwMode="gray">
            <a:xfrm>
              <a:off x="7006986" y="3437669"/>
              <a:ext cx="14405" cy="10291"/>
            </a:xfrm>
            <a:custGeom>
              <a:avLst/>
              <a:gdLst>
                <a:gd name="T0" fmla="*/ 6 w 7"/>
                <a:gd name="T1" fmla="*/ 2 h 5"/>
                <a:gd name="T2" fmla="*/ 7 w 7"/>
                <a:gd name="T3" fmla="*/ 2 h 5"/>
                <a:gd name="T4" fmla="*/ 7 w 7"/>
                <a:gd name="T5" fmla="*/ 2 h 5"/>
                <a:gd name="T6" fmla="*/ 7 w 7"/>
                <a:gd name="T7" fmla="*/ 0 h 5"/>
                <a:gd name="T8" fmla="*/ 5 w 7"/>
                <a:gd name="T9" fmla="*/ 1 h 5"/>
                <a:gd name="T10" fmla="*/ 0 w 7"/>
                <a:gd name="T11" fmla="*/ 2 h 5"/>
                <a:gd name="T12" fmla="*/ 7 w 7"/>
                <a:gd name="T13" fmla="*/ 5 h 5"/>
                <a:gd name="T14" fmla="*/ 7 w 7"/>
                <a:gd name="T15" fmla="*/ 2 h 5"/>
                <a:gd name="T16" fmla="*/ 6 w 7"/>
                <a:gd name="T17" fmla="*/ 2 h 5"/>
                <a:gd name="T18" fmla="*/ 7 w 7"/>
                <a:gd name="T19" fmla="*/ 1 h 5"/>
                <a:gd name="T20" fmla="*/ 6 w 7"/>
                <a:gd name="T21" fmla="*/ 1 h 5"/>
                <a:gd name="T22" fmla="*/ 6 w 7"/>
                <a:gd name="T23" fmla="*/ 2 h 5"/>
                <a:gd name="T24" fmla="*/ 6 w 7"/>
                <a:gd name="T25" fmla="*/ 4 h 5"/>
                <a:gd name="T26" fmla="*/ 7 w 7"/>
                <a:gd name="T27" fmla="*/ 4 h 5"/>
                <a:gd name="T28" fmla="*/ 6 w 7"/>
                <a:gd name="T29" fmla="*/ 2 h 5"/>
                <a:gd name="T30" fmla="*/ 4 w 7"/>
                <a:gd name="T31" fmla="*/ 2 h 5"/>
                <a:gd name="T32" fmla="*/ 4 w 7"/>
                <a:gd name="T33" fmla="*/ 2 h 5"/>
                <a:gd name="T34" fmla="*/ 6 w 7"/>
                <a:gd name="T35" fmla="*/ 2 h 5"/>
                <a:gd name="T36" fmla="*/ 7 w 7"/>
                <a:gd name="T37" fmla="*/ 1 h 5"/>
                <a:gd name="T38" fmla="*/ 6 w 7"/>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2"/>
                  </a:moveTo>
                  <a:lnTo>
                    <a:pt x="7" y="2"/>
                  </a:lnTo>
                  <a:lnTo>
                    <a:pt x="7" y="2"/>
                  </a:lnTo>
                  <a:lnTo>
                    <a:pt x="7" y="0"/>
                  </a:lnTo>
                  <a:lnTo>
                    <a:pt x="5" y="1"/>
                  </a:lnTo>
                  <a:lnTo>
                    <a:pt x="0" y="2"/>
                  </a:lnTo>
                  <a:lnTo>
                    <a:pt x="7" y="5"/>
                  </a:lnTo>
                  <a:lnTo>
                    <a:pt x="7" y="2"/>
                  </a:lnTo>
                  <a:lnTo>
                    <a:pt x="6" y="2"/>
                  </a:lnTo>
                  <a:lnTo>
                    <a:pt x="7" y="1"/>
                  </a:lnTo>
                  <a:lnTo>
                    <a:pt x="6" y="1"/>
                  </a:lnTo>
                  <a:lnTo>
                    <a:pt x="6" y="2"/>
                  </a:lnTo>
                  <a:lnTo>
                    <a:pt x="6" y="4"/>
                  </a:lnTo>
                  <a:lnTo>
                    <a:pt x="7" y="4"/>
                  </a:lnTo>
                  <a:lnTo>
                    <a:pt x="6" y="2"/>
                  </a:lnTo>
                  <a:lnTo>
                    <a:pt x="4" y="2"/>
                  </a:lnTo>
                  <a:lnTo>
                    <a:pt x="4" y="2"/>
                  </a:lnTo>
                  <a:lnTo>
                    <a:pt x="6" y="2"/>
                  </a:lnTo>
                  <a:lnTo>
                    <a:pt x="7" y="1"/>
                  </a:lnTo>
                  <a:lnTo>
                    <a:pt x="6"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59" name="Freeform 15"/>
            <p:cNvSpPr>
              <a:spLocks/>
            </p:cNvSpPr>
            <p:nvPr/>
          </p:nvSpPr>
          <p:spPr bwMode="gray">
            <a:xfrm>
              <a:off x="5160958" y="3437669"/>
              <a:ext cx="16464" cy="10291"/>
            </a:xfrm>
            <a:custGeom>
              <a:avLst/>
              <a:gdLst>
                <a:gd name="T0" fmla="*/ 1 w 8"/>
                <a:gd name="T1" fmla="*/ 2 h 5"/>
                <a:gd name="T2" fmla="*/ 2 w 8"/>
                <a:gd name="T3" fmla="*/ 4 h 5"/>
                <a:gd name="T4" fmla="*/ 3 w 8"/>
                <a:gd name="T5" fmla="*/ 4 h 5"/>
                <a:gd name="T6" fmla="*/ 8 w 8"/>
                <a:gd name="T7" fmla="*/ 2 h 5"/>
                <a:gd name="T8" fmla="*/ 0 w 8"/>
                <a:gd name="T9" fmla="*/ 0 h 5"/>
                <a:gd name="T10" fmla="*/ 0 w 8"/>
                <a:gd name="T11" fmla="*/ 2 h 5"/>
                <a:gd name="T12" fmla="*/ 0 w 8"/>
                <a:gd name="T13" fmla="*/ 5 h 5"/>
                <a:gd name="T14" fmla="*/ 2 w 8"/>
                <a:gd name="T15" fmla="*/ 4 h 5"/>
                <a:gd name="T16" fmla="*/ 1 w 8"/>
                <a:gd name="T17" fmla="*/ 2 h 5"/>
                <a:gd name="T18" fmla="*/ 3 w 8"/>
                <a:gd name="T19" fmla="*/ 2 h 5"/>
                <a:gd name="T20" fmla="*/ 3 w 8"/>
                <a:gd name="T21" fmla="*/ 2 h 5"/>
                <a:gd name="T22" fmla="*/ 1 w 8"/>
                <a:gd name="T23" fmla="*/ 2 h 5"/>
                <a:gd name="T24" fmla="*/ 1 w 8"/>
                <a:gd name="T25" fmla="*/ 4 h 5"/>
                <a:gd name="T26" fmla="*/ 1 w 8"/>
                <a:gd name="T27" fmla="*/ 4 h 5"/>
                <a:gd name="T28" fmla="*/ 2 w 8"/>
                <a:gd name="T29" fmla="*/ 2 h 5"/>
                <a:gd name="T30" fmla="*/ 1 w 8"/>
                <a:gd name="T31" fmla="*/ 1 h 5"/>
                <a:gd name="T32" fmla="*/ 1 w 8"/>
                <a:gd name="T33" fmla="*/ 1 h 5"/>
                <a:gd name="T34" fmla="*/ 1 w 8"/>
                <a:gd name="T35" fmla="*/ 2 h 5"/>
                <a:gd name="T36" fmla="*/ 3 w 8"/>
                <a:gd name="T37" fmla="*/ 2 h 5"/>
                <a:gd name="T38" fmla="*/ 1 w 8"/>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2"/>
                  </a:moveTo>
                  <a:lnTo>
                    <a:pt x="2" y="4"/>
                  </a:lnTo>
                  <a:lnTo>
                    <a:pt x="3" y="4"/>
                  </a:lnTo>
                  <a:lnTo>
                    <a:pt x="8" y="2"/>
                  </a:lnTo>
                  <a:lnTo>
                    <a:pt x="0" y="0"/>
                  </a:lnTo>
                  <a:lnTo>
                    <a:pt x="0" y="2"/>
                  </a:lnTo>
                  <a:lnTo>
                    <a:pt x="0" y="5"/>
                  </a:lnTo>
                  <a:lnTo>
                    <a:pt x="2" y="4"/>
                  </a:lnTo>
                  <a:lnTo>
                    <a:pt x="1" y="2"/>
                  </a:lnTo>
                  <a:lnTo>
                    <a:pt x="3" y="2"/>
                  </a:lnTo>
                  <a:lnTo>
                    <a:pt x="3" y="2"/>
                  </a:lnTo>
                  <a:lnTo>
                    <a:pt x="1" y="2"/>
                  </a:lnTo>
                  <a:lnTo>
                    <a:pt x="1" y="4"/>
                  </a:lnTo>
                  <a:lnTo>
                    <a:pt x="1" y="4"/>
                  </a:lnTo>
                  <a:lnTo>
                    <a:pt x="2" y="2"/>
                  </a:lnTo>
                  <a:lnTo>
                    <a:pt x="1" y="1"/>
                  </a:lnTo>
                  <a:lnTo>
                    <a:pt x="1" y="1"/>
                  </a:lnTo>
                  <a:lnTo>
                    <a:pt x="1" y="2"/>
                  </a:lnTo>
                  <a:lnTo>
                    <a:pt x="3" y="2"/>
                  </a:lnTo>
                  <a:lnTo>
                    <a:pt x="1"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61" name="Freeform 17"/>
            <p:cNvSpPr>
              <a:spLocks/>
            </p:cNvSpPr>
            <p:nvPr/>
          </p:nvSpPr>
          <p:spPr bwMode="gray">
            <a:xfrm>
              <a:off x="6089117" y="4981170"/>
              <a:ext cx="932274" cy="821143"/>
            </a:xfrm>
            <a:custGeom>
              <a:avLst/>
              <a:gdLst>
                <a:gd name="T0" fmla="*/ 0 w 453"/>
                <a:gd name="T1" fmla="*/ 154 h 399"/>
                <a:gd name="T2" fmla="*/ 0 w 453"/>
                <a:gd name="T3" fmla="*/ 399 h 399"/>
                <a:gd name="T4" fmla="*/ 453 w 453"/>
                <a:gd name="T5" fmla="*/ 244 h 399"/>
                <a:gd name="T6" fmla="*/ 453 w 453"/>
                <a:gd name="T7" fmla="*/ 0 h 399"/>
                <a:gd name="T8" fmla="*/ 450 w 453"/>
                <a:gd name="T9" fmla="*/ 0 h 399"/>
                <a:gd name="T10" fmla="*/ 450 w 453"/>
                <a:gd name="T11" fmla="*/ 241 h 399"/>
                <a:gd name="T12" fmla="*/ 3 w 453"/>
                <a:gd name="T13" fmla="*/ 394 h 399"/>
                <a:gd name="T14" fmla="*/ 3 w 453"/>
                <a:gd name="T15" fmla="*/ 154 h 399"/>
                <a:gd name="T16" fmla="*/ 0 w 453"/>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399">
                  <a:moveTo>
                    <a:pt x="0" y="154"/>
                  </a:moveTo>
                  <a:lnTo>
                    <a:pt x="0" y="399"/>
                  </a:lnTo>
                  <a:lnTo>
                    <a:pt x="453" y="244"/>
                  </a:lnTo>
                  <a:lnTo>
                    <a:pt x="453" y="0"/>
                  </a:lnTo>
                  <a:lnTo>
                    <a:pt x="450" y="0"/>
                  </a:lnTo>
                  <a:lnTo>
                    <a:pt x="450" y="241"/>
                  </a:lnTo>
                  <a:lnTo>
                    <a:pt x="3" y="394"/>
                  </a:lnTo>
                  <a:lnTo>
                    <a:pt x="3" y="154"/>
                  </a:lnTo>
                  <a:lnTo>
                    <a:pt x="0"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62" name="Freeform 18"/>
            <p:cNvSpPr>
              <a:spLocks/>
            </p:cNvSpPr>
            <p:nvPr/>
          </p:nvSpPr>
          <p:spPr bwMode="gray">
            <a:xfrm>
              <a:off x="5160958" y="4981170"/>
              <a:ext cx="934332" cy="821143"/>
            </a:xfrm>
            <a:custGeom>
              <a:avLst/>
              <a:gdLst>
                <a:gd name="T0" fmla="*/ 451 w 454"/>
                <a:gd name="T1" fmla="*/ 154 h 399"/>
                <a:gd name="T2" fmla="*/ 451 w 454"/>
                <a:gd name="T3" fmla="*/ 394 h 399"/>
                <a:gd name="T4" fmla="*/ 3 w 454"/>
                <a:gd name="T5" fmla="*/ 241 h 399"/>
                <a:gd name="T6" fmla="*/ 3 w 454"/>
                <a:gd name="T7" fmla="*/ 0 h 399"/>
                <a:gd name="T8" fmla="*/ 0 w 454"/>
                <a:gd name="T9" fmla="*/ 0 h 399"/>
                <a:gd name="T10" fmla="*/ 0 w 454"/>
                <a:gd name="T11" fmla="*/ 244 h 399"/>
                <a:gd name="T12" fmla="*/ 454 w 454"/>
                <a:gd name="T13" fmla="*/ 399 h 399"/>
                <a:gd name="T14" fmla="*/ 454 w 454"/>
                <a:gd name="T15" fmla="*/ 154 h 399"/>
                <a:gd name="T16" fmla="*/ 451 w 454"/>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399">
                  <a:moveTo>
                    <a:pt x="451" y="154"/>
                  </a:moveTo>
                  <a:lnTo>
                    <a:pt x="451" y="394"/>
                  </a:lnTo>
                  <a:lnTo>
                    <a:pt x="3" y="241"/>
                  </a:lnTo>
                  <a:lnTo>
                    <a:pt x="3" y="0"/>
                  </a:lnTo>
                  <a:lnTo>
                    <a:pt x="0" y="0"/>
                  </a:lnTo>
                  <a:lnTo>
                    <a:pt x="0" y="244"/>
                  </a:lnTo>
                  <a:lnTo>
                    <a:pt x="454" y="399"/>
                  </a:lnTo>
                  <a:lnTo>
                    <a:pt x="454" y="154"/>
                  </a:lnTo>
                  <a:lnTo>
                    <a:pt x="451"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072" name="Freeform 20"/>
            <p:cNvSpPr>
              <a:spLocks/>
            </p:cNvSpPr>
            <p:nvPr/>
          </p:nvSpPr>
          <p:spPr bwMode="gray">
            <a:xfrm>
              <a:off x="7006986"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073" name="Freeform 21"/>
            <p:cNvSpPr>
              <a:spLocks/>
            </p:cNvSpPr>
            <p:nvPr/>
          </p:nvSpPr>
          <p:spPr bwMode="gray">
            <a:xfrm>
              <a:off x="5160958" y="4977054"/>
              <a:ext cx="16464" cy="10291"/>
            </a:xfrm>
            <a:custGeom>
              <a:avLst/>
              <a:gdLst>
                <a:gd name="T0" fmla="*/ 1 w 8"/>
                <a:gd name="T1" fmla="*/ 3 h 5"/>
                <a:gd name="T2" fmla="*/ 2 w 8"/>
                <a:gd name="T3" fmla="*/ 4 h 5"/>
                <a:gd name="T4" fmla="*/ 3 w 8"/>
                <a:gd name="T5" fmla="*/ 4 h 5"/>
                <a:gd name="T6" fmla="*/ 8 w 8"/>
                <a:gd name="T7" fmla="*/ 3 h 5"/>
                <a:gd name="T8" fmla="*/ 0 w 8"/>
                <a:gd name="T9" fmla="*/ 0 h 5"/>
                <a:gd name="T10" fmla="*/ 0 w 8"/>
                <a:gd name="T11" fmla="*/ 3 h 5"/>
                <a:gd name="T12" fmla="*/ 0 w 8"/>
                <a:gd name="T13" fmla="*/ 5 h 5"/>
                <a:gd name="T14" fmla="*/ 2 w 8"/>
                <a:gd name="T15" fmla="*/ 4 h 5"/>
                <a:gd name="T16" fmla="*/ 1 w 8"/>
                <a:gd name="T17" fmla="*/ 3 h 5"/>
                <a:gd name="T18" fmla="*/ 3 w 8"/>
                <a:gd name="T19" fmla="*/ 3 h 5"/>
                <a:gd name="T20" fmla="*/ 3 w 8"/>
                <a:gd name="T21" fmla="*/ 2 h 5"/>
                <a:gd name="T22" fmla="*/ 1 w 8"/>
                <a:gd name="T23" fmla="*/ 2 h 5"/>
                <a:gd name="T24" fmla="*/ 1 w 8"/>
                <a:gd name="T25" fmla="*/ 4 h 5"/>
                <a:gd name="T26" fmla="*/ 1 w 8"/>
                <a:gd name="T27" fmla="*/ 4 h 5"/>
                <a:gd name="T28" fmla="*/ 2 w 8"/>
                <a:gd name="T29" fmla="*/ 3 h 5"/>
                <a:gd name="T30" fmla="*/ 1 w 8"/>
                <a:gd name="T31" fmla="*/ 1 h 5"/>
                <a:gd name="T32" fmla="*/ 1 w 8"/>
                <a:gd name="T33" fmla="*/ 1 h 5"/>
                <a:gd name="T34" fmla="*/ 1 w 8"/>
                <a:gd name="T35" fmla="*/ 3 h 5"/>
                <a:gd name="T36" fmla="*/ 3 w 8"/>
                <a:gd name="T37" fmla="*/ 3 h 5"/>
                <a:gd name="T38" fmla="*/ 1 w 8"/>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3"/>
                  </a:moveTo>
                  <a:lnTo>
                    <a:pt x="2" y="4"/>
                  </a:lnTo>
                  <a:lnTo>
                    <a:pt x="3" y="4"/>
                  </a:lnTo>
                  <a:lnTo>
                    <a:pt x="8" y="3"/>
                  </a:lnTo>
                  <a:lnTo>
                    <a:pt x="0" y="0"/>
                  </a:lnTo>
                  <a:lnTo>
                    <a:pt x="0" y="3"/>
                  </a:lnTo>
                  <a:lnTo>
                    <a:pt x="0" y="5"/>
                  </a:lnTo>
                  <a:lnTo>
                    <a:pt x="2" y="4"/>
                  </a:lnTo>
                  <a:lnTo>
                    <a:pt x="1" y="3"/>
                  </a:lnTo>
                  <a:lnTo>
                    <a:pt x="3" y="3"/>
                  </a:lnTo>
                  <a:lnTo>
                    <a:pt x="3" y="2"/>
                  </a:lnTo>
                  <a:lnTo>
                    <a:pt x="1" y="2"/>
                  </a:lnTo>
                  <a:lnTo>
                    <a:pt x="1" y="4"/>
                  </a:lnTo>
                  <a:lnTo>
                    <a:pt x="1" y="4"/>
                  </a:lnTo>
                  <a:lnTo>
                    <a:pt x="2" y="3"/>
                  </a:lnTo>
                  <a:lnTo>
                    <a:pt x="1" y="1"/>
                  </a:lnTo>
                  <a:lnTo>
                    <a:pt x="1" y="1"/>
                  </a:lnTo>
                  <a:lnTo>
                    <a:pt x="1" y="3"/>
                  </a:lnTo>
                  <a:lnTo>
                    <a:pt x="3" y="3"/>
                  </a:lnTo>
                  <a:lnTo>
                    <a:pt x="1"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03" name="Rechteck 102"/>
            <p:cNvSpPr/>
            <p:nvPr/>
          </p:nvSpPr>
          <p:spPr bwMode="gray">
            <a:xfrm>
              <a:off x="6094413" y="5185617"/>
              <a:ext cx="932275" cy="400014"/>
            </a:xfrm>
            <a:prstGeom prst="rect">
              <a:avLst/>
            </a:prstGeom>
            <a:noFill/>
            <a:ln>
              <a:noFill/>
            </a:ln>
            <a:scene3d>
              <a:camera prst="isometricRightUp">
                <a:rot lat="1200002" lon="18899985"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latin typeface="Bebas Neue" panose="020B0506020202020201" pitchFamily="34" charset="0"/>
                </a:rPr>
                <a:t>63</a:t>
              </a:r>
              <a:r>
                <a:rPr lang="en-US" sz="2000" dirty="0" smtClean="0">
                  <a:latin typeface="Bebas Neue" panose="020B0506020202020201" pitchFamily="34" charset="0"/>
                </a:rPr>
                <a:t>%</a:t>
              </a:r>
            </a:p>
          </p:txBody>
        </p:sp>
      </p:grpSp>
      <p:grpSp>
        <p:nvGrpSpPr>
          <p:cNvPr id="3086" name="Gruppieren 3085"/>
          <p:cNvGrpSpPr/>
          <p:nvPr/>
        </p:nvGrpSpPr>
        <p:grpSpPr bwMode="gray">
          <a:xfrm>
            <a:off x="7126628" y="3120737"/>
            <a:ext cx="1860433" cy="2681576"/>
            <a:chOff x="7126628" y="3120737"/>
            <a:chExt cx="1860433" cy="2681576"/>
          </a:xfrm>
        </p:grpSpPr>
        <p:sp>
          <p:nvSpPr>
            <p:cNvPr id="74" name="Freeform 19"/>
            <p:cNvSpPr>
              <a:spLocks/>
            </p:cNvSpPr>
            <p:nvPr/>
          </p:nvSpPr>
          <p:spPr bwMode="gray">
            <a:xfrm>
              <a:off x="7128687" y="4660122"/>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75" name="Freeform 12"/>
            <p:cNvSpPr>
              <a:spLocks/>
            </p:cNvSpPr>
            <p:nvPr/>
          </p:nvSpPr>
          <p:spPr bwMode="gray">
            <a:xfrm>
              <a:off x="7128687" y="3120737"/>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19" name="Rechteck 118"/>
            <p:cNvSpPr/>
            <p:nvPr/>
          </p:nvSpPr>
          <p:spPr bwMode="gray">
            <a:xfrm rot="10800000">
              <a:off x="7592372" y="4517315"/>
              <a:ext cx="919926" cy="916290"/>
            </a:xfrm>
            <a:prstGeom prst="rect">
              <a:avLst/>
            </a:prstGeom>
            <a:solidFill>
              <a:schemeClr val="tx2"/>
            </a:solidFill>
            <a:ln>
              <a:noFill/>
            </a:ln>
            <a:scene3d>
              <a:camera prst="isometricTopUp">
                <a:rot lat="19101507" lon="14565820" rev="6532898"/>
              </a:camera>
              <a:lightRig rig="threePt" dir="t"/>
            </a:scene3d>
            <a:sp3d extrusionH="31813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78" name="Freeform 10"/>
            <p:cNvSpPr>
              <a:spLocks/>
            </p:cNvSpPr>
            <p:nvPr/>
          </p:nvSpPr>
          <p:spPr bwMode="gray">
            <a:xfrm>
              <a:off x="8054787" y="3437669"/>
              <a:ext cx="932274" cy="1866608"/>
            </a:xfrm>
            <a:custGeom>
              <a:avLst/>
              <a:gdLst>
                <a:gd name="T0" fmla="*/ 2 w 453"/>
                <a:gd name="T1" fmla="*/ 904 h 907"/>
                <a:gd name="T2" fmla="*/ 2 w 453"/>
                <a:gd name="T3" fmla="*/ 906 h 907"/>
                <a:gd name="T4" fmla="*/ 453 w 453"/>
                <a:gd name="T5" fmla="*/ 752 h 907"/>
                <a:gd name="T6" fmla="*/ 453 w 453"/>
                <a:gd name="T7" fmla="*/ 0 h 907"/>
                <a:gd name="T8" fmla="*/ 0 w 453"/>
                <a:gd name="T9" fmla="*/ 155 h 907"/>
                <a:gd name="T10" fmla="*/ 0 w 453"/>
                <a:gd name="T11" fmla="*/ 907 h 907"/>
                <a:gd name="T12" fmla="*/ 2 w 453"/>
                <a:gd name="T13" fmla="*/ 906 h 907"/>
                <a:gd name="T14" fmla="*/ 2 w 453"/>
                <a:gd name="T15" fmla="*/ 904 h 907"/>
                <a:gd name="T16" fmla="*/ 3 w 453"/>
                <a:gd name="T17" fmla="*/ 904 h 907"/>
                <a:gd name="T18" fmla="*/ 3 w 453"/>
                <a:gd name="T19" fmla="*/ 158 h 907"/>
                <a:gd name="T20" fmla="*/ 450 w 453"/>
                <a:gd name="T21" fmla="*/ 5 h 907"/>
                <a:gd name="T22" fmla="*/ 450 w 453"/>
                <a:gd name="T23" fmla="*/ 749 h 907"/>
                <a:gd name="T24" fmla="*/ 1 w 453"/>
                <a:gd name="T25" fmla="*/ 902 h 907"/>
                <a:gd name="T26" fmla="*/ 2 w 453"/>
                <a:gd name="T27" fmla="*/ 904 h 907"/>
                <a:gd name="T28" fmla="*/ 3 w 453"/>
                <a:gd name="T29" fmla="*/ 904 h 907"/>
                <a:gd name="T30" fmla="*/ 2 w 453"/>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3" h="907">
                  <a:moveTo>
                    <a:pt x="2" y="904"/>
                  </a:moveTo>
                  <a:lnTo>
                    <a:pt x="2" y="906"/>
                  </a:lnTo>
                  <a:lnTo>
                    <a:pt x="453" y="752"/>
                  </a:lnTo>
                  <a:lnTo>
                    <a:pt x="453" y="0"/>
                  </a:lnTo>
                  <a:lnTo>
                    <a:pt x="0" y="155"/>
                  </a:lnTo>
                  <a:lnTo>
                    <a:pt x="0" y="907"/>
                  </a:lnTo>
                  <a:lnTo>
                    <a:pt x="2" y="906"/>
                  </a:lnTo>
                  <a:lnTo>
                    <a:pt x="2" y="904"/>
                  </a:lnTo>
                  <a:lnTo>
                    <a:pt x="3" y="904"/>
                  </a:lnTo>
                  <a:lnTo>
                    <a:pt x="3" y="158"/>
                  </a:lnTo>
                  <a:lnTo>
                    <a:pt x="450" y="5"/>
                  </a:lnTo>
                  <a:lnTo>
                    <a:pt x="450" y="749"/>
                  </a:lnTo>
                  <a:lnTo>
                    <a:pt x="1" y="902"/>
                  </a:lnTo>
                  <a:lnTo>
                    <a:pt x="2" y="904"/>
                  </a:lnTo>
                  <a:lnTo>
                    <a:pt x="3" y="904"/>
                  </a:lnTo>
                  <a:lnTo>
                    <a:pt x="2"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79" name="Freeform 11"/>
            <p:cNvSpPr>
              <a:spLocks/>
            </p:cNvSpPr>
            <p:nvPr/>
          </p:nvSpPr>
          <p:spPr bwMode="gray">
            <a:xfrm>
              <a:off x="7126628" y="3437669"/>
              <a:ext cx="934332" cy="1866608"/>
            </a:xfrm>
            <a:custGeom>
              <a:avLst/>
              <a:gdLst>
                <a:gd name="T0" fmla="*/ 453 w 454"/>
                <a:gd name="T1" fmla="*/ 904 h 907"/>
                <a:gd name="T2" fmla="*/ 453 w 454"/>
                <a:gd name="T3" fmla="*/ 902 h 907"/>
                <a:gd name="T4" fmla="*/ 3 w 454"/>
                <a:gd name="T5" fmla="*/ 749 h 907"/>
                <a:gd name="T6" fmla="*/ 3 w 454"/>
                <a:gd name="T7" fmla="*/ 5 h 907"/>
                <a:gd name="T8" fmla="*/ 451 w 454"/>
                <a:gd name="T9" fmla="*/ 158 h 907"/>
                <a:gd name="T10" fmla="*/ 451 w 454"/>
                <a:gd name="T11" fmla="*/ 904 h 907"/>
                <a:gd name="T12" fmla="*/ 453 w 454"/>
                <a:gd name="T13" fmla="*/ 904 h 907"/>
                <a:gd name="T14" fmla="*/ 453 w 454"/>
                <a:gd name="T15" fmla="*/ 902 h 907"/>
                <a:gd name="T16" fmla="*/ 453 w 454"/>
                <a:gd name="T17" fmla="*/ 904 h 907"/>
                <a:gd name="T18" fmla="*/ 454 w 454"/>
                <a:gd name="T19" fmla="*/ 904 h 907"/>
                <a:gd name="T20" fmla="*/ 454 w 454"/>
                <a:gd name="T21" fmla="*/ 155 h 907"/>
                <a:gd name="T22" fmla="*/ 0 w 454"/>
                <a:gd name="T23" fmla="*/ 0 h 907"/>
                <a:gd name="T24" fmla="*/ 0 w 454"/>
                <a:gd name="T25" fmla="*/ 752 h 907"/>
                <a:gd name="T26" fmla="*/ 454 w 454"/>
                <a:gd name="T27" fmla="*/ 907 h 907"/>
                <a:gd name="T28" fmla="*/ 454 w 454"/>
                <a:gd name="T29" fmla="*/ 904 h 907"/>
                <a:gd name="T30" fmla="*/ 453 w 454"/>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4" h="907">
                  <a:moveTo>
                    <a:pt x="453" y="904"/>
                  </a:moveTo>
                  <a:lnTo>
                    <a:pt x="453" y="902"/>
                  </a:lnTo>
                  <a:lnTo>
                    <a:pt x="3" y="749"/>
                  </a:lnTo>
                  <a:lnTo>
                    <a:pt x="3" y="5"/>
                  </a:lnTo>
                  <a:lnTo>
                    <a:pt x="451" y="158"/>
                  </a:lnTo>
                  <a:lnTo>
                    <a:pt x="451" y="904"/>
                  </a:lnTo>
                  <a:lnTo>
                    <a:pt x="453" y="904"/>
                  </a:lnTo>
                  <a:lnTo>
                    <a:pt x="453" y="902"/>
                  </a:lnTo>
                  <a:lnTo>
                    <a:pt x="453" y="904"/>
                  </a:lnTo>
                  <a:lnTo>
                    <a:pt x="454" y="904"/>
                  </a:lnTo>
                  <a:lnTo>
                    <a:pt x="454" y="155"/>
                  </a:lnTo>
                  <a:lnTo>
                    <a:pt x="0" y="0"/>
                  </a:lnTo>
                  <a:lnTo>
                    <a:pt x="0" y="752"/>
                  </a:lnTo>
                  <a:lnTo>
                    <a:pt x="454" y="907"/>
                  </a:lnTo>
                  <a:lnTo>
                    <a:pt x="454" y="904"/>
                  </a:lnTo>
                  <a:lnTo>
                    <a:pt x="453"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80" name="Freeform 14"/>
            <p:cNvSpPr>
              <a:spLocks/>
            </p:cNvSpPr>
            <p:nvPr/>
          </p:nvSpPr>
          <p:spPr bwMode="gray">
            <a:xfrm>
              <a:off x="8972656" y="3437669"/>
              <a:ext cx="14405" cy="10291"/>
            </a:xfrm>
            <a:custGeom>
              <a:avLst/>
              <a:gdLst>
                <a:gd name="T0" fmla="*/ 6 w 7"/>
                <a:gd name="T1" fmla="*/ 2 h 5"/>
                <a:gd name="T2" fmla="*/ 7 w 7"/>
                <a:gd name="T3" fmla="*/ 2 h 5"/>
                <a:gd name="T4" fmla="*/ 7 w 7"/>
                <a:gd name="T5" fmla="*/ 2 h 5"/>
                <a:gd name="T6" fmla="*/ 7 w 7"/>
                <a:gd name="T7" fmla="*/ 0 h 5"/>
                <a:gd name="T8" fmla="*/ 5 w 7"/>
                <a:gd name="T9" fmla="*/ 1 h 5"/>
                <a:gd name="T10" fmla="*/ 0 w 7"/>
                <a:gd name="T11" fmla="*/ 2 h 5"/>
                <a:gd name="T12" fmla="*/ 7 w 7"/>
                <a:gd name="T13" fmla="*/ 5 h 5"/>
                <a:gd name="T14" fmla="*/ 7 w 7"/>
                <a:gd name="T15" fmla="*/ 2 h 5"/>
                <a:gd name="T16" fmla="*/ 6 w 7"/>
                <a:gd name="T17" fmla="*/ 2 h 5"/>
                <a:gd name="T18" fmla="*/ 7 w 7"/>
                <a:gd name="T19" fmla="*/ 1 h 5"/>
                <a:gd name="T20" fmla="*/ 6 w 7"/>
                <a:gd name="T21" fmla="*/ 1 h 5"/>
                <a:gd name="T22" fmla="*/ 6 w 7"/>
                <a:gd name="T23" fmla="*/ 2 h 5"/>
                <a:gd name="T24" fmla="*/ 6 w 7"/>
                <a:gd name="T25" fmla="*/ 4 h 5"/>
                <a:gd name="T26" fmla="*/ 7 w 7"/>
                <a:gd name="T27" fmla="*/ 4 h 5"/>
                <a:gd name="T28" fmla="*/ 6 w 7"/>
                <a:gd name="T29" fmla="*/ 2 h 5"/>
                <a:gd name="T30" fmla="*/ 4 w 7"/>
                <a:gd name="T31" fmla="*/ 2 h 5"/>
                <a:gd name="T32" fmla="*/ 4 w 7"/>
                <a:gd name="T33" fmla="*/ 2 h 5"/>
                <a:gd name="T34" fmla="*/ 6 w 7"/>
                <a:gd name="T35" fmla="*/ 2 h 5"/>
                <a:gd name="T36" fmla="*/ 7 w 7"/>
                <a:gd name="T37" fmla="*/ 1 h 5"/>
                <a:gd name="T38" fmla="*/ 6 w 7"/>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2"/>
                  </a:moveTo>
                  <a:lnTo>
                    <a:pt x="7" y="2"/>
                  </a:lnTo>
                  <a:lnTo>
                    <a:pt x="7" y="2"/>
                  </a:lnTo>
                  <a:lnTo>
                    <a:pt x="7" y="0"/>
                  </a:lnTo>
                  <a:lnTo>
                    <a:pt x="5" y="1"/>
                  </a:lnTo>
                  <a:lnTo>
                    <a:pt x="0" y="2"/>
                  </a:lnTo>
                  <a:lnTo>
                    <a:pt x="7" y="5"/>
                  </a:lnTo>
                  <a:lnTo>
                    <a:pt x="7" y="2"/>
                  </a:lnTo>
                  <a:lnTo>
                    <a:pt x="6" y="2"/>
                  </a:lnTo>
                  <a:lnTo>
                    <a:pt x="7" y="1"/>
                  </a:lnTo>
                  <a:lnTo>
                    <a:pt x="6" y="1"/>
                  </a:lnTo>
                  <a:lnTo>
                    <a:pt x="6" y="2"/>
                  </a:lnTo>
                  <a:lnTo>
                    <a:pt x="6" y="4"/>
                  </a:lnTo>
                  <a:lnTo>
                    <a:pt x="7" y="4"/>
                  </a:lnTo>
                  <a:lnTo>
                    <a:pt x="6" y="2"/>
                  </a:lnTo>
                  <a:lnTo>
                    <a:pt x="4" y="2"/>
                  </a:lnTo>
                  <a:lnTo>
                    <a:pt x="4" y="2"/>
                  </a:lnTo>
                  <a:lnTo>
                    <a:pt x="6" y="2"/>
                  </a:lnTo>
                  <a:lnTo>
                    <a:pt x="7" y="1"/>
                  </a:lnTo>
                  <a:lnTo>
                    <a:pt x="6"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81" name="Freeform 15"/>
            <p:cNvSpPr>
              <a:spLocks/>
            </p:cNvSpPr>
            <p:nvPr/>
          </p:nvSpPr>
          <p:spPr bwMode="gray">
            <a:xfrm>
              <a:off x="7126628" y="3437669"/>
              <a:ext cx="16464" cy="10291"/>
            </a:xfrm>
            <a:custGeom>
              <a:avLst/>
              <a:gdLst>
                <a:gd name="T0" fmla="*/ 1 w 8"/>
                <a:gd name="T1" fmla="*/ 2 h 5"/>
                <a:gd name="T2" fmla="*/ 2 w 8"/>
                <a:gd name="T3" fmla="*/ 4 h 5"/>
                <a:gd name="T4" fmla="*/ 3 w 8"/>
                <a:gd name="T5" fmla="*/ 4 h 5"/>
                <a:gd name="T6" fmla="*/ 8 w 8"/>
                <a:gd name="T7" fmla="*/ 2 h 5"/>
                <a:gd name="T8" fmla="*/ 0 w 8"/>
                <a:gd name="T9" fmla="*/ 0 h 5"/>
                <a:gd name="T10" fmla="*/ 0 w 8"/>
                <a:gd name="T11" fmla="*/ 2 h 5"/>
                <a:gd name="T12" fmla="*/ 0 w 8"/>
                <a:gd name="T13" fmla="*/ 5 h 5"/>
                <a:gd name="T14" fmla="*/ 2 w 8"/>
                <a:gd name="T15" fmla="*/ 4 h 5"/>
                <a:gd name="T16" fmla="*/ 1 w 8"/>
                <a:gd name="T17" fmla="*/ 2 h 5"/>
                <a:gd name="T18" fmla="*/ 3 w 8"/>
                <a:gd name="T19" fmla="*/ 2 h 5"/>
                <a:gd name="T20" fmla="*/ 3 w 8"/>
                <a:gd name="T21" fmla="*/ 2 h 5"/>
                <a:gd name="T22" fmla="*/ 1 w 8"/>
                <a:gd name="T23" fmla="*/ 2 h 5"/>
                <a:gd name="T24" fmla="*/ 1 w 8"/>
                <a:gd name="T25" fmla="*/ 4 h 5"/>
                <a:gd name="T26" fmla="*/ 1 w 8"/>
                <a:gd name="T27" fmla="*/ 4 h 5"/>
                <a:gd name="T28" fmla="*/ 2 w 8"/>
                <a:gd name="T29" fmla="*/ 2 h 5"/>
                <a:gd name="T30" fmla="*/ 1 w 8"/>
                <a:gd name="T31" fmla="*/ 1 h 5"/>
                <a:gd name="T32" fmla="*/ 1 w 8"/>
                <a:gd name="T33" fmla="*/ 1 h 5"/>
                <a:gd name="T34" fmla="*/ 1 w 8"/>
                <a:gd name="T35" fmla="*/ 2 h 5"/>
                <a:gd name="T36" fmla="*/ 3 w 8"/>
                <a:gd name="T37" fmla="*/ 2 h 5"/>
                <a:gd name="T38" fmla="*/ 1 w 8"/>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2"/>
                  </a:moveTo>
                  <a:lnTo>
                    <a:pt x="2" y="4"/>
                  </a:lnTo>
                  <a:lnTo>
                    <a:pt x="3" y="4"/>
                  </a:lnTo>
                  <a:lnTo>
                    <a:pt x="8" y="2"/>
                  </a:lnTo>
                  <a:lnTo>
                    <a:pt x="0" y="0"/>
                  </a:lnTo>
                  <a:lnTo>
                    <a:pt x="0" y="2"/>
                  </a:lnTo>
                  <a:lnTo>
                    <a:pt x="0" y="5"/>
                  </a:lnTo>
                  <a:lnTo>
                    <a:pt x="2" y="4"/>
                  </a:lnTo>
                  <a:lnTo>
                    <a:pt x="1" y="2"/>
                  </a:lnTo>
                  <a:lnTo>
                    <a:pt x="3" y="2"/>
                  </a:lnTo>
                  <a:lnTo>
                    <a:pt x="3" y="2"/>
                  </a:lnTo>
                  <a:lnTo>
                    <a:pt x="1" y="2"/>
                  </a:lnTo>
                  <a:lnTo>
                    <a:pt x="1" y="4"/>
                  </a:lnTo>
                  <a:lnTo>
                    <a:pt x="1" y="4"/>
                  </a:lnTo>
                  <a:lnTo>
                    <a:pt x="2" y="2"/>
                  </a:lnTo>
                  <a:lnTo>
                    <a:pt x="1" y="1"/>
                  </a:lnTo>
                  <a:lnTo>
                    <a:pt x="1" y="1"/>
                  </a:lnTo>
                  <a:lnTo>
                    <a:pt x="1" y="2"/>
                  </a:lnTo>
                  <a:lnTo>
                    <a:pt x="3" y="2"/>
                  </a:lnTo>
                  <a:lnTo>
                    <a:pt x="1"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83" name="Freeform 17"/>
            <p:cNvSpPr>
              <a:spLocks/>
            </p:cNvSpPr>
            <p:nvPr/>
          </p:nvSpPr>
          <p:spPr bwMode="gray">
            <a:xfrm>
              <a:off x="8054787" y="4981170"/>
              <a:ext cx="932274" cy="821143"/>
            </a:xfrm>
            <a:custGeom>
              <a:avLst/>
              <a:gdLst>
                <a:gd name="T0" fmla="*/ 0 w 453"/>
                <a:gd name="T1" fmla="*/ 154 h 399"/>
                <a:gd name="T2" fmla="*/ 0 w 453"/>
                <a:gd name="T3" fmla="*/ 399 h 399"/>
                <a:gd name="T4" fmla="*/ 453 w 453"/>
                <a:gd name="T5" fmla="*/ 244 h 399"/>
                <a:gd name="T6" fmla="*/ 453 w 453"/>
                <a:gd name="T7" fmla="*/ 0 h 399"/>
                <a:gd name="T8" fmla="*/ 450 w 453"/>
                <a:gd name="T9" fmla="*/ 0 h 399"/>
                <a:gd name="T10" fmla="*/ 450 w 453"/>
                <a:gd name="T11" fmla="*/ 241 h 399"/>
                <a:gd name="T12" fmla="*/ 3 w 453"/>
                <a:gd name="T13" fmla="*/ 394 h 399"/>
                <a:gd name="T14" fmla="*/ 3 w 453"/>
                <a:gd name="T15" fmla="*/ 154 h 399"/>
                <a:gd name="T16" fmla="*/ 0 w 453"/>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399">
                  <a:moveTo>
                    <a:pt x="0" y="154"/>
                  </a:moveTo>
                  <a:lnTo>
                    <a:pt x="0" y="399"/>
                  </a:lnTo>
                  <a:lnTo>
                    <a:pt x="453" y="244"/>
                  </a:lnTo>
                  <a:lnTo>
                    <a:pt x="453" y="0"/>
                  </a:lnTo>
                  <a:lnTo>
                    <a:pt x="450" y="0"/>
                  </a:lnTo>
                  <a:lnTo>
                    <a:pt x="450" y="241"/>
                  </a:lnTo>
                  <a:lnTo>
                    <a:pt x="3" y="394"/>
                  </a:lnTo>
                  <a:lnTo>
                    <a:pt x="3" y="154"/>
                  </a:lnTo>
                  <a:lnTo>
                    <a:pt x="0"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84" name="Freeform 18"/>
            <p:cNvSpPr>
              <a:spLocks/>
            </p:cNvSpPr>
            <p:nvPr/>
          </p:nvSpPr>
          <p:spPr bwMode="gray">
            <a:xfrm>
              <a:off x="7126628" y="4981170"/>
              <a:ext cx="934332" cy="821143"/>
            </a:xfrm>
            <a:custGeom>
              <a:avLst/>
              <a:gdLst>
                <a:gd name="T0" fmla="*/ 451 w 454"/>
                <a:gd name="T1" fmla="*/ 154 h 399"/>
                <a:gd name="T2" fmla="*/ 451 w 454"/>
                <a:gd name="T3" fmla="*/ 394 h 399"/>
                <a:gd name="T4" fmla="*/ 3 w 454"/>
                <a:gd name="T5" fmla="*/ 241 h 399"/>
                <a:gd name="T6" fmla="*/ 3 w 454"/>
                <a:gd name="T7" fmla="*/ 0 h 399"/>
                <a:gd name="T8" fmla="*/ 0 w 454"/>
                <a:gd name="T9" fmla="*/ 0 h 399"/>
                <a:gd name="T10" fmla="*/ 0 w 454"/>
                <a:gd name="T11" fmla="*/ 244 h 399"/>
                <a:gd name="T12" fmla="*/ 454 w 454"/>
                <a:gd name="T13" fmla="*/ 399 h 399"/>
                <a:gd name="T14" fmla="*/ 454 w 454"/>
                <a:gd name="T15" fmla="*/ 154 h 399"/>
                <a:gd name="T16" fmla="*/ 451 w 454"/>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399">
                  <a:moveTo>
                    <a:pt x="451" y="154"/>
                  </a:moveTo>
                  <a:lnTo>
                    <a:pt x="451" y="394"/>
                  </a:lnTo>
                  <a:lnTo>
                    <a:pt x="3" y="241"/>
                  </a:lnTo>
                  <a:lnTo>
                    <a:pt x="3" y="0"/>
                  </a:lnTo>
                  <a:lnTo>
                    <a:pt x="0" y="0"/>
                  </a:lnTo>
                  <a:lnTo>
                    <a:pt x="0" y="244"/>
                  </a:lnTo>
                  <a:lnTo>
                    <a:pt x="454" y="399"/>
                  </a:lnTo>
                  <a:lnTo>
                    <a:pt x="454" y="154"/>
                  </a:lnTo>
                  <a:lnTo>
                    <a:pt x="451"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85" name="Freeform 20"/>
            <p:cNvSpPr>
              <a:spLocks/>
            </p:cNvSpPr>
            <p:nvPr/>
          </p:nvSpPr>
          <p:spPr bwMode="gray">
            <a:xfrm>
              <a:off x="8972656" y="4977054"/>
              <a:ext cx="14405" cy="10291"/>
            </a:xfrm>
            <a:custGeom>
              <a:avLst/>
              <a:gdLst>
                <a:gd name="T0" fmla="*/ 6 w 7"/>
                <a:gd name="T1" fmla="*/ 3 h 5"/>
                <a:gd name="T2" fmla="*/ 7 w 7"/>
                <a:gd name="T3" fmla="*/ 3 h 5"/>
                <a:gd name="T4" fmla="*/ 7 w 7"/>
                <a:gd name="T5" fmla="*/ 2 h 5"/>
                <a:gd name="T6" fmla="*/ 7 w 7"/>
                <a:gd name="T7" fmla="*/ 0 h 5"/>
                <a:gd name="T8" fmla="*/ 5 w 7"/>
                <a:gd name="T9" fmla="*/ 1 h 5"/>
                <a:gd name="T10" fmla="*/ 0 w 7"/>
                <a:gd name="T11" fmla="*/ 3 h 5"/>
                <a:gd name="T12" fmla="*/ 7 w 7"/>
                <a:gd name="T13" fmla="*/ 5 h 5"/>
                <a:gd name="T14" fmla="*/ 7 w 7"/>
                <a:gd name="T15" fmla="*/ 3 h 5"/>
                <a:gd name="T16" fmla="*/ 6 w 7"/>
                <a:gd name="T17" fmla="*/ 3 h 5"/>
                <a:gd name="T18" fmla="*/ 7 w 7"/>
                <a:gd name="T19" fmla="*/ 1 h 5"/>
                <a:gd name="T20" fmla="*/ 6 w 7"/>
                <a:gd name="T21" fmla="*/ 1 h 5"/>
                <a:gd name="T22" fmla="*/ 6 w 7"/>
                <a:gd name="T23" fmla="*/ 3 h 5"/>
                <a:gd name="T24" fmla="*/ 6 w 7"/>
                <a:gd name="T25" fmla="*/ 4 h 5"/>
                <a:gd name="T26" fmla="*/ 7 w 7"/>
                <a:gd name="T27" fmla="*/ 4 h 5"/>
                <a:gd name="T28" fmla="*/ 6 w 7"/>
                <a:gd name="T29" fmla="*/ 2 h 5"/>
                <a:gd name="T30" fmla="*/ 4 w 7"/>
                <a:gd name="T31" fmla="*/ 2 h 5"/>
                <a:gd name="T32" fmla="*/ 4 w 7"/>
                <a:gd name="T33" fmla="*/ 3 h 5"/>
                <a:gd name="T34" fmla="*/ 6 w 7"/>
                <a:gd name="T35" fmla="*/ 3 h 5"/>
                <a:gd name="T36" fmla="*/ 7 w 7"/>
                <a:gd name="T37" fmla="*/ 1 h 5"/>
                <a:gd name="T38" fmla="*/ 6 w 7"/>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5">
                  <a:moveTo>
                    <a:pt x="6" y="3"/>
                  </a:moveTo>
                  <a:lnTo>
                    <a:pt x="7" y="3"/>
                  </a:lnTo>
                  <a:lnTo>
                    <a:pt x="7" y="2"/>
                  </a:lnTo>
                  <a:lnTo>
                    <a:pt x="7" y="0"/>
                  </a:lnTo>
                  <a:lnTo>
                    <a:pt x="5" y="1"/>
                  </a:lnTo>
                  <a:lnTo>
                    <a:pt x="0" y="3"/>
                  </a:lnTo>
                  <a:lnTo>
                    <a:pt x="7" y="5"/>
                  </a:lnTo>
                  <a:lnTo>
                    <a:pt x="7" y="3"/>
                  </a:lnTo>
                  <a:lnTo>
                    <a:pt x="6" y="3"/>
                  </a:lnTo>
                  <a:lnTo>
                    <a:pt x="7" y="1"/>
                  </a:lnTo>
                  <a:lnTo>
                    <a:pt x="6" y="1"/>
                  </a:lnTo>
                  <a:lnTo>
                    <a:pt x="6" y="3"/>
                  </a:lnTo>
                  <a:lnTo>
                    <a:pt x="6" y="4"/>
                  </a:lnTo>
                  <a:lnTo>
                    <a:pt x="7" y="4"/>
                  </a:lnTo>
                  <a:lnTo>
                    <a:pt x="6" y="2"/>
                  </a:lnTo>
                  <a:lnTo>
                    <a:pt x="4" y="2"/>
                  </a:lnTo>
                  <a:lnTo>
                    <a:pt x="4" y="3"/>
                  </a:lnTo>
                  <a:lnTo>
                    <a:pt x="6" y="3"/>
                  </a:lnTo>
                  <a:lnTo>
                    <a:pt x="7" y="1"/>
                  </a:lnTo>
                  <a:lnTo>
                    <a:pt x="6"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86" name="Freeform 21"/>
            <p:cNvSpPr>
              <a:spLocks/>
            </p:cNvSpPr>
            <p:nvPr/>
          </p:nvSpPr>
          <p:spPr bwMode="gray">
            <a:xfrm>
              <a:off x="7126628" y="4977054"/>
              <a:ext cx="16464" cy="10291"/>
            </a:xfrm>
            <a:custGeom>
              <a:avLst/>
              <a:gdLst>
                <a:gd name="T0" fmla="*/ 1 w 8"/>
                <a:gd name="T1" fmla="*/ 3 h 5"/>
                <a:gd name="T2" fmla="*/ 2 w 8"/>
                <a:gd name="T3" fmla="*/ 4 h 5"/>
                <a:gd name="T4" fmla="*/ 3 w 8"/>
                <a:gd name="T5" fmla="*/ 4 h 5"/>
                <a:gd name="T6" fmla="*/ 8 w 8"/>
                <a:gd name="T7" fmla="*/ 3 h 5"/>
                <a:gd name="T8" fmla="*/ 0 w 8"/>
                <a:gd name="T9" fmla="*/ 0 h 5"/>
                <a:gd name="T10" fmla="*/ 0 w 8"/>
                <a:gd name="T11" fmla="*/ 3 h 5"/>
                <a:gd name="T12" fmla="*/ 0 w 8"/>
                <a:gd name="T13" fmla="*/ 5 h 5"/>
                <a:gd name="T14" fmla="*/ 2 w 8"/>
                <a:gd name="T15" fmla="*/ 4 h 5"/>
                <a:gd name="T16" fmla="*/ 1 w 8"/>
                <a:gd name="T17" fmla="*/ 3 h 5"/>
                <a:gd name="T18" fmla="*/ 3 w 8"/>
                <a:gd name="T19" fmla="*/ 3 h 5"/>
                <a:gd name="T20" fmla="*/ 3 w 8"/>
                <a:gd name="T21" fmla="*/ 2 h 5"/>
                <a:gd name="T22" fmla="*/ 1 w 8"/>
                <a:gd name="T23" fmla="*/ 2 h 5"/>
                <a:gd name="T24" fmla="*/ 1 w 8"/>
                <a:gd name="T25" fmla="*/ 4 h 5"/>
                <a:gd name="T26" fmla="*/ 1 w 8"/>
                <a:gd name="T27" fmla="*/ 4 h 5"/>
                <a:gd name="T28" fmla="*/ 2 w 8"/>
                <a:gd name="T29" fmla="*/ 3 h 5"/>
                <a:gd name="T30" fmla="*/ 1 w 8"/>
                <a:gd name="T31" fmla="*/ 1 h 5"/>
                <a:gd name="T32" fmla="*/ 1 w 8"/>
                <a:gd name="T33" fmla="*/ 1 h 5"/>
                <a:gd name="T34" fmla="*/ 1 w 8"/>
                <a:gd name="T35" fmla="*/ 3 h 5"/>
                <a:gd name="T36" fmla="*/ 3 w 8"/>
                <a:gd name="T37" fmla="*/ 3 h 5"/>
                <a:gd name="T38" fmla="*/ 1 w 8"/>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3"/>
                  </a:moveTo>
                  <a:lnTo>
                    <a:pt x="2" y="4"/>
                  </a:lnTo>
                  <a:lnTo>
                    <a:pt x="3" y="4"/>
                  </a:lnTo>
                  <a:lnTo>
                    <a:pt x="8" y="3"/>
                  </a:lnTo>
                  <a:lnTo>
                    <a:pt x="0" y="0"/>
                  </a:lnTo>
                  <a:lnTo>
                    <a:pt x="0" y="3"/>
                  </a:lnTo>
                  <a:lnTo>
                    <a:pt x="0" y="5"/>
                  </a:lnTo>
                  <a:lnTo>
                    <a:pt x="2" y="4"/>
                  </a:lnTo>
                  <a:lnTo>
                    <a:pt x="1" y="3"/>
                  </a:lnTo>
                  <a:lnTo>
                    <a:pt x="3" y="3"/>
                  </a:lnTo>
                  <a:lnTo>
                    <a:pt x="3" y="2"/>
                  </a:lnTo>
                  <a:lnTo>
                    <a:pt x="1" y="2"/>
                  </a:lnTo>
                  <a:lnTo>
                    <a:pt x="1" y="4"/>
                  </a:lnTo>
                  <a:lnTo>
                    <a:pt x="1" y="4"/>
                  </a:lnTo>
                  <a:lnTo>
                    <a:pt x="2" y="3"/>
                  </a:lnTo>
                  <a:lnTo>
                    <a:pt x="1" y="1"/>
                  </a:lnTo>
                  <a:lnTo>
                    <a:pt x="1" y="1"/>
                  </a:lnTo>
                  <a:lnTo>
                    <a:pt x="1" y="3"/>
                  </a:lnTo>
                  <a:lnTo>
                    <a:pt x="3" y="3"/>
                  </a:lnTo>
                  <a:lnTo>
                    <a:pt x="1"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04" name="Rechteck 103"/>
            <p:cNvSpPr/>
            <p:nvPr/>
          </p:nvSpPr>
          <p:spPr bwMode="gray">
            <a:xfrm>
              <a:off x="8049907" y="5185617"/>
              <a:ext cx="932275" cy="400014"/>
            </a:xfrm>
            <a:prstGeom prst="rect">
              <a:avLst/>
            </a:prstGeom>
            <a:noFill/>
            <a:ln>
              <a:noFill/>
            </a:ln>
            <a:scene3d>
              <a:camera prst="isometricRightUp">
                <a:rot lat="1200002" lon="18899985"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latin typeface="Bebas Neue" panose="020B0506020202020201" pitchFamily="34" charset="0"/>
                </a:rPr>
                <a:t>82</a:t>
              </a:r>
              <a:r>
                <a:rPr lang="en-US" sz="2000" dirty="0" smtClean="0">
                  <a:latin typeface="Bebas Neue" panose="020B0506020202020201" pitchFamily="34" charset="0"/>
                </a:rPr>
                <a:t>%</a:t>
              </a:r>
            </a:p>
          </p:txBody>
        </p:sp>
      </p:gr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sp>
        <p:nvSpPr>
          <p:cNvPr id="109" name="Rechteck 108"/>
          <p:cNvSpPr/>
          <p:nvPr/>
        </p:nvSpPr>
        <p:spPr bwMode="gray">
          <a:xfrm>
            <a:off x="9090660" y="2261078"/>
            <a:ext cx="2526666"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cxnSp>
        <p:nvCxnSpPr>
          <p:cNvPr id="110" name="Gerade Verbindung 109"/>
          <p:cNvCxnSpPr/>
          <p:nvPr/>
        </p:nvCxnSpPr>
        <p:spPr bwMode="gray">
          <a:xfrm flipH="1">
            <a:off x="5775960" y="4448458"/>
            <a:ext cx="3314701"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11" name="Rechteck 110"/>
          <p:cNvSpPr/>
          <p:nvPr/>
        </p:nvSpPr>
        <p:spPr bwMode="gray">
          <a:xfrm>
            <a:off x="9090660" y="3919862"/>
            <a:ext cx="2526666"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grpSp>
        <p:nvGrpSpPr>
          <p:cNvPr id="3089" name="Gruppieren 3088"/>
          <p:cNvGrpSpPr/>
          <p:nvPr/>
        </p:nvGrpSpPr>
        <p:grpSpPr bwMode="gray">
          <a:xfrm>
            <a:off x="3195288" y="3120737"/>
            <a:ext cx="1860433" cy="2681576"/>
            <a:chOff x="3195288" y="3120737"/>
            <a:chExt cx="1860433" cy="2681576"/>
          </a:xfrm>
        </p:grpSpPr>
        <p:sp>
          <p:nvSpPr>
            <p:cNvPr id="88" name="Freeform 19"/>
            <p:cNvSpPr>
              <a:spLocks/>
            </p:cNvSpPr>
            <p:nvPr/>
          </p:nvSpPr>
          <p:spPr bwMode="gray">
            <a:xfrm>
              <a:off x="3197347" y="4660122"/>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89" name="Freeform 12"/>
            <p:cNvSpPr>
              <a:spLocks/>
            </p:cNvSpPr>
            <p:nvPr/>
          </p:nvSpPr>
          <p:spPr bwMode="gray">
            <a:xfrm>
              <a:off x="3197347" y="3120737"/>
              <a:ext cx="1856317" cy="325164"/>
            </a:xfrm>
            <a:custGeom>
              <a:avLst/>
              <a:gdLst>
                <a:gd name="T0" fmla="*/ 902 w 902"/>
                <a:gd name="T1" fmla="*/ 155 h 158"/>
                <a:gd name="T2" fmla="*/ 452 w 902"/>
                <a:gd name="T3" fmla="*/ 0 h 158"/>
                <a:gd name="T4" fmla="*/ 0 w 902"/>
                <a:gd name="T5" fmla="*/ 155 h 158"/>
                <a:gd name="T6" fmla="*/ 2 w 902"/>
                <a:gd name="T7" fmla="*/ 158 h 158"/>
                <a:gd name="T8" fmla="*/ 452 w 902"/>
                <a:gd name="T9" fmla="*/ 4 h 158"/>
                <a:gd name="T10" fmla="*/ 901 w 902"/>
                <a:gd name="T11" fmla="*/ 158 h 158"/>
                <a:gd name="T12" fmla="*/ 902 w 902"/>
                <a:gd name="T13" fmla="*/ 155 h 158"/>
              </a:gdLst>
              <a:ahLst/>
              <a:cxnLst>
                <a:cxn ang="0">
                  <a:pos x="T0" y="T1"/>
                </a:cxn>
                <a:cxn ang="0">
                  <a:pos x="T2" y="T3"/>
                </a:cxn>
                <a:cxn ang="0">
                  <a:pos x="T4" y="T5"/>
                </a:cxn>
                <a:cxn ang="0">
                  <a:pos x="T6" y="T7"/>
                </a:cxn>
                <a:cxn ang="0">
                  <a:pos x="T8" y="T9"/>
                </a:cxn>
                <a:cxn ang="0">
                  <a:pos x="T10" y="T11"/>
                </a:cxn>
                <a:cxn ang="0">
                  <a:pos x="T12" y="T13"/>
                </a:cxn>
              </a:cxnLst>
              <a:rect l="0" t="0" r="r" b="b"/>
              <a:pathLst>
                <a:path w="902" h="158">
                  <a:moveTo>
                    <a:pt x="902" y="155"/>
                  </a:moveTo>
                  <a:lnTo>
                    <a:pt x="452" y="0"/>
                  </a:lnTo>
                  <a:lnTo>
                    <a:pt x="0" y="155"/>
                  </a:lnTo>
                  <a:lnTo>
                    <a:pt x="2" y="158"/>
                  </a:lnTo>
                  <a:lnTo>
                    <a:pt x="452" y="4"/>
                  </a:lnTo>
                  <a:lnTo>
                    <a:pt x="901" y="158"/>
                  </a:lnTo>
                  <a:lnTo>
                    <a:pt x="902" y="155"/>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17" name="Rechteck 116"/>
            <p:cNvSpPr/>
            <p:nvPr/>
          </p:nvSpPr>
          <p:spPr bwMode="gray">
            <a:xfrm rot="10800000">
              <a:off x="3678283" y="4517315"/>
              <a:ext cx="919926" cy="916290"/>
            </a:xfrm>
            <a:prstGeom prst="rect">
              <a:avLst/>
            </a:prstGeom>
            <a:solidFill>
              <a:schemeClr val="bg1">
                <a:lumMod val="85000"/>
              </a:schemeClr>
            </a:solidFill>
            <a:ln>
              <a:noFill/>
            </a:ln>
            <a:scene3d>
              <a:camera prst="isometricTopUp">
                <a:rot lat="19101507" lon="14565820" rev="6532898"/>
              </a:camera>
              <a:lightRig rig="threePt" dir="t"/>
            </a:scene3d>
            <a:sp3d extrusionH="2584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92" name="Freeform 10"/>
            <p:cNvSpPr>
              <a:spLocks/>
            </p:cNvSpPr>
            <p:nvPr/>
          </p:nvSpPr>
          <p:spPr bwMode="gray">
            <a:xfrm>
              <a:off x="4123447" y="3437669"/>
              <a:ext cx="932274" cy="1866608"/>
            </a:xfrm>
            <a:custGeom>
              <a:avLst/>
              <a:gdLst>
                <a:gd name="T0" fmla="*/ 2 w 453"/>
                <a:gd name="T1" fmla="*/ 904 h 907"/>
                <a:gd name="T2" fmla="*/ 2 w 453"/>
                <a:gd name="T3" fmla="*/ 906 h 907"/>
                <a:gd name="T4" fmla="*/ 453 w 453"/>
                <a:gd name="T5" fmla="*/ 752 h 907"/>
                <a:gd name="T6" fmla="*/ 453 w 453"/>
                <a:gd name="T7" fmla="*/ 0 h 907"/>
                <a:gd name="T8" fmla="*/ 0 w 453"/>
                <a:gd name="T9" fmla="*/ 155 h 907"/>
                <a:gd name="T10" fmla="*/ 0 w 453"/>
                <a:gd name="T11" fmla="*/ 907 h 907"/>
                <a:gd name="T12" fmla="*/ 2 w 453"/>
                <a:gd name="T13" fmla="*/ 906 h 907"/>
                <a:gd name="T14" fmla="*/ 2 w 453"/>
                <a:gd name="T15" fmla="*/ 904 h 907"/>
                <a:gd name="T16" fmla="*/ 3 w 453"/>
                <a:gd name="T17" fmla="*/ 904 h 907"/>
                <a:gd name="T18" fmla="*/ 3 w 453"/>
                <a:gd name="T19" fmla="*/ 158 h 907"/>
                <a:gd name="T20" fmla="*/ 450 w 453"/>
                <a:gd name="T21" fmla="*/ 5 h 907"/>
                <a:gd name="T22" fmla="*/ 450 w 453"/>
                <a:gd name="T23" fmla="*/ 749 h 907"/>
                <a:gd name="T24" fmla="*/ 1 w 453"/>
                <a:gd name="T25" fmla="*/ 902 h 907"/>
                <a:gd name="T26" fmla="*/ 2 w 453"/>
                <a:gd name="T27" fmla="*/ 904 h 907"/>
                <a:gd name="T28" fmla="*/ 3 w 453"/>
                <a:gd name="T29" fmla="*/ 904 h 907"/>
                <a:gd name="T30" fmla="*/ 2 w 453"/>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3" h="907">
                  <a:moveTo>
                    <a:pt x="2" y="904"/>
                  </a:moveTo>
                  <a:lnTo>
                    <a:pt x="2" y="906"/>
                  </a:lnTo>
                  <a:lnTo>
                    <a:pt x="453" y="752"/>
                  </a:lnTo>
                  <a:lnTo>
                    <a:pt x="453" y="0"/>
                  </a:lnTo>
                  <a:lnTo>
                    <a:pt x="0" y="155"/>
                  </a:lnTo>
                  <a:lnTo>
                    <a:pt x="0" y="907"/>
                  </a:lnTo>
                  <a:lnTo>
                    <a:pt x="2" y="906"/>
                  </a:lnTo>
                  <a:lnTo>
                    <a:pt x="2" y="904"/>
                  </a:lnTo>
                  <a:lnTo>
                    <a:pt x="3" y="904"/>
                  </a:lnTo>
                  <a:lnTo>
                    <a:pt x="3" y="158"/>
                  </a:lnTo>
                  <a:lnTo>
                    <a:pt x="450" y="5"/>
                  </a:lnTo>
                  <a:lnTo>
                    <a:pt x="450" y="749"/>
                  </a:lnTo>
                  <a:lnTo>
                    <a:pt x="1" y="902"/>
                  </a:lnTo>
                  <a:lnTo>
                    <a:pt x="2" y="904"/>
                  </a:lnTo>
                  <a:lnTo>
                    <a:pt x="3" y="904"/>
                  </a:lnTo>
                  <a:lnTo>
                    <a:pt x="2"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93" name="Freeform 11"/>
            <p:cNvSpPr>
              <a:spLocks/>
            </p:cNvSpPr>
            <p:nvPr/>
          </p:nvSpPr>
          <p:spPr bwMode="gray">
            <a:xfrm>
              <a:off x="3195288" y="3437669"/>
              <a:ext cx="934332" cy="1866608"/>
            </a:xfrm>
            <a:custGeom>
              <a:avLst/>
              <a:gdLst>
                <a:gd name="T0" fmla="*/ 453 w 454"/>
                <a:gd name="T1" fmla="*/ 904 h 907"/>
                <a:gd name="T2" fmla="*/ 453 w 454"/>
                <a:gd name="T3" fmla="*/ 902 h 907"/>
                <a:gd name="T4" fmla="*/ 3 w 454"/>
                <a:gd name="T5" fmla="*/ 749 h 907"/>
                <a:gd name="T6" fmla="*/ 3 w 454"/>
                <a:gd name="T7" fmla="*/ 5 h 907"/>
                <a:gd name="T8" fmla="*/ 451 w 454"/>
                <a:gd name="T9" fmla="*/ 158 h 907"/>
                <a:gd name="T10" fmla="*/ 451 w 454"/>
                <a:gd name="T11" fmla="*/ 904 h 907"/>
                <a:gd name="T12" fmla="*/ 453 w 454"/>
                <a:gd name="T13" fmla="*/ 904 h 907"/>
                <a:gd name="T14" fmla="*/ 453 w 454"/>
                <a:gd name="T15" fmla="*/ 902 h 907"/>
                <a:gd name="T16" fmla="*/ 453 w 454"/>
                <a:gd name="T17" fmla="*/ 904 h 907"/>
                <a:gd name="T18" fmla="*/ 454 w 454"/>
                <a:gd name="T19" fmla="*/ 904 h 907"/>
                <a:gd name="T20" fmla="*/ 454 w 454"/>
                <a:gd name="T21" fmla="*/ 155 h 907"/>
                <a:gd name="T22" fmla="*/ 0 w 454"/>
                <a:gd name="T23" fmla="*/ 0 h 907"/>
                <a:gd name="T24" fmla="*/ 0 w 454"/>
                <a:gd name="T25" fmla="*/ 752 h 907"/>
                <a:gd name="T26" fmla="*/ 454 w 454"/>
                <a:gd name="T27" fmla="*/ 907 h 907"/>
                <a:gd name="T28" fmla="*/ 454 w 454"/>
                <a:gd name="T29" fmla="*/ 904 h 907"/>
                <a:gd name="T30" fmla="*/ 453 w 454"/>
                <a:gd name="T31" fmla="*/ 904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4" h="907">
                  <a:moveTo>
                    <a:pt x="453" y="904"/>
                  </a:moveTo>
                  <a:lnTo>
                    <a:pt x="453" y="902"/>
                  </a:lnTo>
                  <a:lnTo>
                    <a:pt x="3" y="749"/>
                  </a:lnTo>
                  <a:lnTo>
                    <a:pt x="3" y="5"/>
                  </a:lnTo>
                  <a:lnTo>
                    <a:pt x="451" y="158"/>
                  </a:lnTo>
                  <a:lnTo>
                    <a:pt x="451" y="904"/>
                  </a:lnTo>
                  <a:lnTo>
                    <a:pt x="453" y="904"/>
                  </a:lnTo>
                  <a:lnTo>
                    <a:pt x="453" y="902"/>
                  </a:lnTo>
                  <a:lnTo>
                    <a:pt x="453" y="904"/>
                  </a:lnTo>
                  <a:lnTo>
                    <a:pt x="454" y="904"/>
                  </a:lnTo>
                  <a:lnTo>
                    <a:pt x="454" y="155"/>
                  </a:lnTo>
                  <a:lnTo>
                    <a:pt x="0" y="0"/>
                  </a:lnTo>
                  <a:lnTo>
                    <a:pt x="0" y="752"/>
                  </a:lnTo>
                  <a:lnTo>
                    <a:pt x="454" y="907"/>
                  </a:lnTo>
                  <a:lnTo>
                    <a:pt x="454" y="904"/>
                  </a:lnTo>
                  <a:lnTo>
                    <a:pt x="453" y="90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95" name="Freeform 15"/>
            <p:cNvSpPr>
              <a:spLocks/>
            </p:cNvSpPr>
            <p:nvPr/>
          </p:nvSpPr>
          <p:spPr bwMode="gray">
            <a:xfrm>
              <a:off x="3195288" y="3437669"/>
              <a:ext cx="16464" cy="10291"/>
            </a:xfrm>
            <a:custGeom>
              <a:avLst/>
              <a:gdLst>
                <a:gd name="T0" fmla="*/ 1 w 8"/>
                <a:gd name="T1" fmla="*/ 2 h 5"/>
                <a:gd name="T2" fmla="*/ 2 w 8"/>
                <a:gd name="T3" fmla="*/ 4 h 5"/>
                <a:gd name="T4" fmla="*/ 3 w 8"/>
                <a:gd name="T5" fmla="*/ 4 h 5"/>
                <a:gd name="T6" fmla="*/ 8 w 8"/>
                <a:gd name="T7" fmla="*/ 2 h 5"/>
                <a:gd name="T8" fmla="*/ 0 w 8"/>
                <a:gd name="T9" fmla="*/ 0 h 5"/>
                <a:gd name="T10" fmla="*/ 0 w 8"/>
                <a:gd name="T11" fmla="*/ 2 h 5"/>
                <a:gd name="T12" fmla="*/ 0 w 8"/>
                <a:gd name="T13" fmla="*/ 5 h 5"/>
                <a:gd name="T14" fmla="*/ 2 w 8"/>
                <a:gd name="T15" fmla="*/ 4 h 5"/>
                <a:gd name="T16" fmla="*/ 1 w 8"/>
                <a:gd name="T17" fmla="*/ 2 h 5"/>
                <a:gd name="T18" fmla="*/ 3 w 8"/>
                <a:gd name="T19" fmla="*/ 2 h 5"/>
                <a:gd name="T20" fmla="*/ 3 w 8"/>
                <a:gd name="T21" fmla="*/ 2 h 5"/>
                <a:gd name="T22" fmla="*/ 1 w 8"/>
                <a:gd name="T23" fmla="*/ 2 h 5"/>
                <a:gd name="T24" fmla="*/ 1 w 8"/>
                <a:gd name="T25" fmla="*/ 4 h 5"/>
                <a:gd name="T26" fmla="*/ 1 w 8"/>
                <a:gd name="T27" fmla="*/ 4 h 5"/>
                <a:gd name="T28" fmla="*/ 2 w 8"/>
                <a:gd name="T29" fmla="*/ 2 h 5"/>
                <a:gd name="T30" fmla="*/ 1 w 8"/>
                <a:gd name="T31" fmla="*/ 1 h 5"/>
                <a:gd name="T32" fmla="*/ 1 w 8"/>
                <a:gd name="T33" fmla="*/ 1 h 5"/>
                <a:gd name="T34" fmla="*/ 1 w 8"/>
                <a:gd name="T35" fmla="*/ 2 h 5"/>
                <a:gd name="T36" fmla="*/ 3 w 8"/>
                <a:gd name="T37" fmla="*/ 2 h 5"/>
                <a:gd name="T38" fmla="*/ 1 w 8"/>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2"/>
                  </a:moveTo>
                  <a:lnTo>
                    <a:pt x="2" y="4"/>
                  </a:lnTo>
                  <a:lnTo>
                    <a:pt x="3" y="4"/>
                  </a:lnTo>
                  <a:lnTo>
                    <a:pt x="8" y="2"/>
                  </a:lnTo>
                  <a:lnTo>
                    <a:pt x="0" y="0"/>
                  </a:lnTo>
                  <a:lnTo>
                    <a:pt x="0" y="2"/>
                  </a:lnTo>
                  <a:lnTo>
                    <a:pt x="0" y="5"/>
                  </a:lnTo>
                  <a:lnTo>
                    <a:pt x="2" y="4"/>
                  </a:lnTo>
                  <a:lnTo>
                    <a:pt x="1" y="2"/>
                  </a:lnTo>
                  <a:lnTo>
                    <a:pt x="3" y="2"/>
                  </a:lnTo>
                  <a:lnTo>
                    <a:pt x="3" y="2"/>
                  </a:lnTo>
                  <a:lnTo>
                    <a:pt x="1" y="2"/>
                  </a:lnTo>
                  <a:lnTo>
                    <a:pt x="1" y="4"/>
                  </a:lnTo>
                  <a:lnTo>
                    <a:pt x="1" y="4"/>
                  </a:lnTo>
                  <a:lnTo>
                    <a:pt x="2" y="2"/>
                  </a:lnTo>
                  <a:lnTo>
                    <a:pt x="1" y="1"/>
                  </a:lnTo>
                  <a:lnTo>
                    <a:pt x="1" y="1"/>
                  </a:lnTo>
                  <a:lnTo>
                    <a:pt x="1" y="2"/>
                  </a:lnTo>
                  <a:lnTo>
                    <a:pt x="3" y="2"/>
                  </a:lnTo>
                  <a:lnTo>
                    <a:pt x="1" y="2"/>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97" name="Freeform 17"/>
            <p:cNvSpPr>
              <a:spLocks/>
            </p:cNvSpPr>
            <p:nvPr/>
          </p:nvSpPr>
          <p:spPr bwMode="gray">
            <a:xfrm>
              <a:off x="4123447" y="4981170"/>
              <a:ext cx="932274" cy="821143"/>
            </a:xfrm>
            <a:custGeom>
              <a:avLst/>
              <a:gdLst>
                <a:gd name="T0" fmla="*/ 0 w 453"/>
                <a:gd name="T1" fmla="*/ 154 h 399"/>
                <a:gd name="T2" fmla="*/ 0 w 453"/>
                <a:gd name="T3" fmla="*/ 399 h 399"/>
                <a:gd name="T4" fmla="*/ 453 w 453"/>
                <a:gd name="T5" fmla="*/ 244 h 399"/>
                <a:gd name="T6" fmla="*/ 453 w 453"/>
                <a:gd name="T7" fmla="*/ 0 h 399"/>
                <a:gd name="T8" fmla="*/ 450 w 453"/>
                <a:gd name="T9" fmla="*/ 0 h 399"/>
                <a:gd name="T10" fmla="*/ 450 w 453"/>
                <a:gd name="T11" fmla="*/ 241 h 399"/>
                <a:gd name="T12" fmla="*/ 3 w 453"/>
                <a:gd name="T13" fmla="*/ 394 h 399"/>
                <a:gd name="T14" fmla="*/ 3 w 453"/>
                <a:gd name="T15" fmla="*/ 154 h 399"/>
                <a:gd name="T16" fmla="*/ 0 w 453"/>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399">
                  <a:moveTo>
                    <a:pt x="0" y="154"/>
                  </a:moveTo>
                  <a:lnTo>
                    <a:pt x="0" y="399"/>
                  </a:lnTo>
                  <a:lnTo>
                    <a:pt x="453" y="244"/>
                  </a:lnTo>
                  <a:lnTo>
                    <a:pt x="453" y="0"/>
                  </a:lnTo>
                  <a:lnTo>
                    <a:pt x="450" y="0"/>
                  </a:lnTo>
                  <a:lnTo>
                    <a:pt x="450" y="241"/>
                  </a:lnTo>
                  <a:lnTo>
                    <a:pt x="3" y="394"/>
                  </a:lnTo>
                  <a:lnTo>
                    <a:pt x="3" y="154"/>
                  </a:lnTo>
                  <a:lnTo>
                    <a:pt x="0"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98" name="Freeform 18"/>
            <p:cNvSpPr>
              <a:spLocks/>
            </p:cNvSpPr>
            <p:nvPr/>
          </p:nvSpPr>
          <p:spPr bwMode="gray">
            <a:xfrm>
              <a:off x="3195288" y="4981170"/>
              <a:ext cx="934332" cy="821143"/>
            </a:xfrm>
            <a:custGeom>
              <a:avLst/>
              <a:gdLst>
                <a:gd name="T0" fmla="*/ 451 w 454"/>
                <a:gd name="T1" fmla="*/ 154 h 399"/>
                <a:gd name="T2" fmla="*/ 451 w 454"/>
                <a:gd name="T3" fmla="*/ 394 h 399"/>
                <a:gd name="T4" fmla="*/ 3 w 454"/>
                <a:gd name="T5" fmla="*/ 241 h 399"/>
                <a:gd name="T6" fmla="*/ 3 w 454"/>
                <a:gd name="T7" fmla="*/ 0 h 399"/>
                <a:gd name="T8" fmla="*/ 0 w 454"/>
                <a:gd name="T9" fmla="*/ 0 h 399"/>
                <a:gd name="T10" fmla="*/ 0 w 454"/>
                <a:gd name="T11" fmla="*/ 244 h 399"/>
                <a:gd name="T12" fmla="*/ 454 w 454"/>
                <a:gd name="T13" fmla="*/ 399 h 399"/>
                <a:gd name="T14" fmla="*/ 454 w 454"/>
                <a:gd name="T15" fmla="*/ 154 h 399"/>
                <a:gd name="T16" fmla="*/ 451 w 454"/>
                <a:gd name="T17" fmla="*/ 15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399">
                  <a:moveTo>
                    <a:pt x="451" y="154"/>
                  </a:moveTo>
                  <a:lnTo>
                    <a:pt x="451" y="394"/>
                  </a:lnTo>
                  <a:lnTo>
                    <a:pt x="3" y="241"/>
                  </a:lnTo>
                  <a:lnTo>
                    <a:pt x="3" y="0"/>
                  </a:lnTo>
                  <a:lnTo>
                    <a:pt x="0" y="0"/>
                  </a:lnTo>
                  <a:lnTo>
                    <a:pt x="0" y="244"/>
                  </a:lnTo>
                  <a:lnTo>
                    <a:pt x="454" y="399"/>
                  </a:lnTo>
                  <a:lnTo>
                    <a:pt x="454" y="154"/>
                  </a:lnTo>
                  <a:lnTo>
                    <a:pt x="451" y="154"/>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00" name="Freeform 21"/>
            <p:cNvSpPr>
              <a:spLocks/>
            </p:cNvSpPr>
            <p:nvPr/>
          </p:nvSpPr>
          <p:spPr bwMode="gray">
            <a:xfrm>
              <a:off x="3195288" y="4977054"/>
              <a:ext cx="16464" cy="10291"/>
            </a:xfrm>
            <a:custGeom>
              <a:avLst/>
              <a:gdLst>
                <a:gd name="T0" fmla="*/ 1 w 8"/>
                <a:gd name="T1" fmla="*/ 3 h 5"/>
                <a:gd name="T2" fmla="*/ 2 w 8"/>
                <a:gd name="T3" fmla="*/ 4 h 5"/>
                <a:gd name="T4" fmla="*/ 3 w 8"/>
                <a:gd name="T5" fmla="*/ 4 h 5"/>
                <a:gd name="T6" fmla="*/ 8 w 8"/>
                <a:gd name="T7" fmla="*/ 3 h 5"/>
                <a:gd name="T8" fmla="*/ 0 w 8"/>
                <a:gd name="T9" fmla="*/ 0 h 5"/>
                <a:gd name="T10" fmla="*/ 0 w 8"/>
                <a:gd name="T11" fmla="*/ 3 h 5"/>
                <a:gd name="T12" fmla="*/ 0 w 8"/>
                <a:gd name="T13" fmla="*/ 5 h 5"/>
                <a:gd name="T14" fmla="*/ 2 w 8"/>
                <a:gd name="T15" fmla="*/ 4 h 5"/>
                <a:gd name="T16" fmla="*/ 1 w 8"/>
                <a:gd name="T17" fmla="*/ 3 h 5"/>
                <a:gd name="T18" fmla="*/ 3 w 8"/>
                <a:gd name="T19" fmla="*/ 3 h 5"/>
                <a:gd name="T20" fmla="*/ 3 w 8"/>
                <a:gd name="T21" fmla="*/ 2 h 5"/>
                <a:gd name="T22" fmla="*/ 1 w 8"/>
                <a:gd name="T23" fmla="*/ 2 h 5"/>
                <a:gd name="T24" fmla="*/ 1 w 8"/>
                <a:gd name="T25" fmla="*/ 4 h 5"/>
                <a:gd name="T26" fmla="*/ 1 w 8"/>
                <a:gd name="T27" fmla="*/ 4 h 5"/>
                <a:gd name="T28" fmla="*/ 2 w 8"/>
                <a:gd name="T29" fmla="*/ 3 h 5"/>
                <a:gd name="T30" fmla="*/ 1 w 8"/>
                <a:gd name="T31" fmla="*/ 1 h 5"/>
                <a:gd name="T32" fmla="*/ 1 w 8"/>
                <a:gd name="T33" fmla="*/ 1 h 5"/>
                <a:gd name="T34" fmla="*/ 1 w 8"/>
                <a:gd name="T35" fmla="*/ 3 h 5"/>
                <a:gd name="T36" fmla="*/ 3 w 8"/>
                <a:gd name="T37" fmla="*/ 3 h 5"/>
                <a:gd name="T38" fmla="*/ 1 w 8"/>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1" y="3"/>
                  </a:moveTo>
                  <a:lnTo>
                    <a:pt x="2" y="4"/>
                  </a:lnTo>
                  <a:lnTo>
                    <a:pt x="3" y="4"/>
                  </a:lnTo>
                  <a:lnTo>
                    <a:pt x="8" y="3"/>
                  </a:lnTo>
                  <a:lnTo>
                    <a:pt x="0" y="0"/>
                  </a:lnTo>
                  <a:lnTo>
                    <a:pt x="0" y="3"/>
                  </a:lnTo>
                  <a:lnTo>
                    <a:pt x="0" y="5"/>
                  </a:lnTo>
                  <a:lnTo>
                    <a:pt x="2" y="4"/>
                  </a:lnTo>
                  <a:lnTo>
                    <a:pt x="1" y="3"/>
                  </a:lnTo>
                  <a:lnTo>
                    <a:pt x="3" y="3"/>
                  </a:lnTo>
                  <a:lnTo>
                    <a:pt x="3" y="2"/>
                  </a:lnTo>
                  <a:lnTo>
                    <a:pt x="1" y="2"/>
                  </a:lnTo>
                  <a:lnTo>
                    <a:pt x="1" y="4"/>
                  </a:lnTo>
                  <a:lnTo>
                    <a:pt x="1" y="4"/>
                  </a:lnTo>
                  <a:lnTo>
                    <a:pt x="2" y="3"/>
                  </a:lnTo>
                  <a:lnTo>
                    <a:pt x="1" y="1"/>
                  </a:lnTo>
                  <a:lnTo>
                    <a:pt x="1" y="1"/>
                  </a:lnTo>
                  <a:lnTo>
                    <a:pt x="1" y="3"/>
                  </a:lnTo>
                  <a:lnTo>
                    <a:pt x="3" y="3"/>
                  </a:lnTo>
                  <a:lnTo>
                    <a:pt x="1" y="3"/>
                  </a:lnTo>
                  <a:close/>
                </a:path>
              </a:pathLst>
            </a:custGeom>
            <a:solidFill>
              <a:srgbClr val="000000"/>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02" name="Rechteck 101"/>
            <p:cNvSpPr/>
            <p:nvPr/>
          </p:nvSpPr>
          <p:spPr bwMode="gray">
            <a:xfrm>
              <a:off x="4123446" y="5185617"/>
              <a:ext cx="932275" cy="400014"/>
            </a:xfrm>
            <a:prstGeom prst="rect">
              <a:avLst/>
            </a:prstGeom>
            <a:noFill/>
            <a:ln>
              <a:noFill/>
            </a:ln>
            <a:scene3d>
              <a:camera prst="isometricRightUp">
                <a:rot lat="1200002" lon="18899985"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800" dirty="0" smtClean="0">
                  <a:latin typeface="Bebas Neue" panose="020B0506020202020201" pitchFamily="34" charset="0"/>
                </a:rPr>
                <a:t>77</a:t>
              </a:r>
              <a:r>
                <a:rPr lang="en-US" sz="2000" dirty="0" smtClean="0">
                  <a:latin typeface="Bebas Neue" panose="020B0506020202020201" pitchFamily="34" charset="0"/>
                </a:rPr>
                <a:t>%</a:t>
              </a:r>
            </a:p>
          </p:txBody>
        </p:sp>
      </p:grpSp>
      <p:sp>
        <p:nvSpPr>
          <p:cNvPr id="114" name="Rechteck 113"/>
          <p:cNvSpPr/>
          <p:nvPr/>
        </p:nvSpPr>
        <p:spPr bwMode="gray">
          <a:xfrm>
            <a:off x="590551" y="3916066"/>
            <a:ext cx="2381250"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cxnSp>
        <p:nvCxnSpPr>
          <p:cNvPr id="122" name="Gerade Verbindung 121"/>
          <p:cNvCxnSpPr/>
          <p:nvPr/>
        </p:nvCxnSpPr>
        <p:spPr bwMode="gray">
          <a:xfrm flipH="1">
            <a:off x="7765457" y="2789674"/>
            <a:ext cx="1325203"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126" name="Gerade Verbindung 125"/>
          <p:cNvCxnSpPr/>
          <p:nvPr/>
        </p:nvCxnSpPr>
        <p:spPr bwMode="gray">
          <a:xfrm>
            <a:off x="2971801" y="4445070"/>
            <a:ext cx="792479"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488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hteck 50"/>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45" name="Gruppieren 44"/>
          <p:cNvGrpSpPr/>
          <p:nvPr/>
        </p:nvGrpSpPr>
        <p:grpSpPr bwMode="gray">
          <a:xfrm>
            <a:off x="5524498" y="2402642"/>
            <a:ext cx="1148812" cy="3396784"/>
            <a:chOff x="5524498" y="2402642"/>
            <a:chExt cx="1148812" cy="3396784"/>
          </a:xfrm>
        </p:grpSpPr>
        <p:grpSp>
          <p:nvGrpSpPr>
            <p:cNvPr id="5" name="Gruppieren 4"/>
            <p:cNvGrpSpPr/>
            <p:nvPr/>
          </p:nvGrpSpPr>
          <p:grpSpPr bwMode="gray">
            <a:xfrm>
              <a:off x="5529604" y="2402642"/>
              <a:ext cx="1143706" cy="3396784"/>
              <a:chOff x="6671059" y="2402642"/>
              <a:chExt cx="1143706" cy="3396784"/>
            </a:xfrm>
          </p:grpSpPr>
          <p:sp>
            <p:nvSpPr>
              <p:cNvPr id="7" name="Freeform 34"/>
              <p:cNvSpPr>
                <a:spLocks/>
              </p:cNvSpPr>
              <p:nvPr/>
            </p:nvSpPr>
            <p:spPr bwMode="gray">
              <a:xfrm>
                <a:off x="6671059" y="4981084"/>
                <a:ext cx="1143706" cy="418327"/>
              </a:xfrm>
              <a:custGeom>
                <a:avLst/>
                <a:gdLst>
                  <a:gd name="T0" fmla="*/ 344 w 344"/>
                  <a:gd name="T1" fmla="*/ 61 h 126"/>
                  <a:gd name="T2" fmla="*/ 172 w 344"/>
                  <a:gd name="T3" fmla="*/ 0 h 126"/>
                  <a:gd name="T4" fmla="*/ 1 w 344"/>
                  <a:gd name="T5" fmla="*/ 61 h 126"/>
                  <a:gd name="T6" fmla="*/ 0 w 344"/>
                  <a:gd name="T7" fmla="*/ 63 h 126"/>
                  <a:gd name="T8" fmla="*/ 172 w 344"/>
                  <a:gd name="T9" fmla="*/ 126 h 126"/>
                  <a:gd name="T10" fmla="*/ 344 w 344"/>
                  <a:gd name="T11" fmla="*/ 63 h 126"/>
                  <a:gd name="T12" fmla="*/ 344 w 344"/>
                  <a:gd name="T13" fmla="*/ 61 h 126"/>
                </a:gdLst>
                <a:ahLst/>
                <a:cxnLst>
                  <a:cxn ang="0">
                    <a:pos x="T0" y="T1"/>
                  </a:cxn>
                  <a:cxn ang="0">
                    <a:pos x="T2" y="T3"/>
                  </a:cxn>
                  <a:cxn ang="0">
                    <a:pos x="T4" y="T5"/>
                  </a:cxn>
                  <a:cxn ang="0">
                    <a:pos x="T6" y="T7"/>
                  </a:cxn>
                  <a:cxn ang="0">
                    <a:pos x="T8" y="T9"/>
                  </a:cxn>
                  <a:cxn ang="0">
                    <a:pos x="T10" y="T11"/>
                  </a:cxn>
                  <a:cxn ang="0">
                    <a:pos x="T12" y="T13"/>
                  </a:cxn>
                </a:cxnLst>
                <a:rect l="0" t="0" r="r" b="b"/>
                <a:pathLst>
                  <a:path w="344" h="126">
                    <a:moveTo>
                      <a:pt x="344" y="61"/>
                    </a:moveTo>
                    <a:cubicBezTo>
                      <a:pt x="341" y="27"/>
                      <a:pt x="265" y="0"/>
                      <a:pt x="172" y="0"/>
                    </a:cubicBezTo>
                    <a:cubicBezTo>
                      <a:pt x="79" y="0"/>
                      <a:pt x="4" y="27"/>
                      <a:pt x="1" y="61"/>
                    </a:cubicBezTo>
                    <a:cubicBezTo>
                      <a:pt x="1" y="62"/>
                      <a:pt x="0" y="62"/>
                      <a:pt x="0" y="63"/>
                    </a:cubicBezTo>
                    <a:cubicBezTo>
                      <a:pt x="0" y="98"/>
                      <a:pt x="77" y="126"/>
                      <a:pt x="172" y="126"/>
                    </a:cubicBezTo>
                    <a:cubicBezTo>
                      <a:pt x="267" y="126"/>
                      <a:pt x="344" y="98"/>
                      <a:pt x="344" y="63"/>
                    </a:cubicBezTo>
                    <a:cubicBezTo>
                      <a:pt x="344" y="62"/>
                      <a:pt x="344" y="62"/>
                      <a:pt x="344" y="61"/>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8" name="Freeform 32"/>
              <p:cNvSpPr>
                <a:spLocks/>
              </p:cNvSpPr>
              <p:nvPr/>
            </p:nvSpPr>
            <p:spPr bwMode="gray">
              <a:xfrm>
                <a:off x="6671059" y="3130308"/>
                <a:ext cx="1143706" cy="209868"/>
              </a:xfrm>
              <a:custGeom>
                <a:avLst/>
                <a:gdLst>
                  <a:gd name="T0" fmla="*/ 344 w 344"/>
                  <a:gd name="T1" fmla="*/ 63 h 63"/>
                  <a:gd name="T2" fmla="*/ 344 w 344"/>
                  <a:gd name="T3" fmla="*/ 61 h 63"/>
                  <a:gd name="T4" fmla="*/ 172 w 344"/>
                  <a:gd name="T5" fmla="*/ 0 h 63"/>
                  <a:gd name="T6" fmla="*/ 1 w 344"/>
                  <a:gd name="T7" fmla="*/ 61 h 63"/>
                  <a:gd name="T8" fmla="*/ 0 w 344"/>
                  <a:gd name="T9" fmla="*/ 63 h 63"/>
                </a:gdLst>
                <a:ahLst/>
                <a:cxnLst>
                  <a:cxn ang="0">
                    <a:pos x="T0" y="T1"/>
                  </a:cxn>
                  <a:cxn ang="0">
                    <a:pos x="T2" y="T3"/>
                  </a:cxn>
                  <a:cxn ang="0">
                    <a:pos x="T4" y="T5"/>
                  </a:cxn>
                  <a:cxn ang="0">
                    <a:pos x="T6" y="T7"/>
                  </a:cxn>
                  <a:cxn ang="0">
                    <a:pos x="T8" y="T9"/>
                  </a:cxn>
                </a:cxnLst>
                <a:rect l="0" t="0" r="r" b="b"/>
                <a:pathLst>
                  <a:path w="344" h="63">
                    <a:moveTo>
                      <a:pt x="344" y="63"/>
                    </a:moveTo>
                    <a:cubicBezTo>
                      <a:pt x="344" y="62"/>
                      <a:pt x="344" y="62"/>
                      <a:pt x="344" y="61"/>
                    </a:cubicBezTo>
                    <a:cubicBezTo>
                      <a:pt x="341" y="27"/>
                      <a:pt x="265" y="0"/>
                      <a:pt x="172" y="0"/>
                    </a:cubicBezTo>
                    <a:cubicBezTo>
                      <a:pt x="79" y="0"/>
                      <a:pt x="4" y="27"/>
                      <a:pt x="1" y="61"/>
                    </a:cubicBezTo>
                    <a:cubicBezTo>
                      <a:pt x="1" y="62"/>
                      <a:pt x="0" y="62"/>
                      <a:pt x="0" y="63"/>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9" name="Gruppieren 8"/>
              <p:cNvGrpSpPr/>
              <p:nvPr/>
            </p:nvGrpSpPr>
            <p:grpSpPr bwMode="gray">
              <a:xfrm>
                <a:off x="6790665" y="2402642"/>
                <a:ext cx="904494" cy="2906651"/>
                <a:chOff x="5688634" y="2622459"/>
                <a:chExt cx="787019" cy="2529139"/>
              </a:xfrm>
            </p:grpSpPr>
            <p:sp>
              <p:nvSpPr>
                <p:cNvPr id="14" name="Rectangle 12"/>
                <p:cNvSpPr>
                  <a:spLocks noChangeArrowheads="1"/>
                </p:cNvSpPr>
                <p:nvPr/>
              </p:nvSpPr>
              <p:spPr bwMode="gray">
                <a:xfrm>
                  <a:off x="5688634" y="2989850"/>
                  <a:ext cx="787019" cy="1796046"/>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5" name="Rectangle 11"/>
                <p:cNvSpPr>
                  <a:spLocks noChangeArrowheads="1"/>
                </p:cNvSpPr>
                <p:nvPr/>
              </p:nvSpPr>
              <p:spPr bwMode="gray">
                <a:xfrm>
                  <a:off x="5688634" y="2767395"/>
                  <a:ext cx="787019" cy="22245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6" name="Oval 13"/>
                <p:cNvSpPr>
                  <a:spLocks noChangeArrowheads="1"/>
                </p:cNvSpPr>
                <p:nvPr/>
              </p:nvSpPr>
              <p:spPr bwMode="gray">
                <a:xfrm>
                  <a:off x="5688634" y="2622459"/>
                  <a:ext cx="787019" cy="293236"/>
                </a:xfrm>
                <a:prstGeom prst="ellipse">
                  <a:avLst/>
                </a:pr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17" name="Freeform 14"/>
                <p:cNvSpPr>
                  <a:spLocks/>
                </p:cNvSpPr>
                <p:nvPr/>
              </p:nvSpPr>
              <p:spPr bwMode="gray">
                <a:xfrm>
                  <a:off x="5688634" y="4785896"/>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10" name="Freeform 27"/>
              <p:cNvSpPr>
                <a:spLocks/>
              </p:cNvSpPr>
              <p:nvPr/>
            </p:nvSpPr>
            <p:spPr bwMode="gray">
              <a:xfrm>
                <a:off x="6671059" y="5179684"/>
                <a:ext cx="1143706" cy="619742"/>
              </a:xfrm>
              <a:custGeom>
                <a:avLst/>
                <a:gdLst>
                  <a:gd name="T0" fmla="*/ 0 w 344"/>
                  <a:gd name="T1" fmla="*/ 0 h 186"/>
                  <a:gd name="T2" fmla="*/ 0 w 344"/>
                  <a:gd name="T3" fmla="*/ 67 h 186"/>
                  <a:gd name="T4" fmla="*/ 0 w 344"/>
                  <a:gd name="T5" fmla="*/ 83 h 186"/>
                  <a:gd name="T6" fmla="*/ 0 w 344"/>
                  <a:gd name="T7" fmla="*/ 103 h 186"/>
                  <a:gd name="T8" fmla="*/ 0 w 344"/>
                  <a:gd name="T9" fmla="*/ 107 h 186"/>
                  <a:gd name="T10" fmla="*/ 0 w 344"/>
                  <a:gd name="T11" fmla="*/ 125 h 186"/>
                  <a:gd name="T12" fmla="*/ 173 w 344"/>
                  <a:gd name="T13" fmla="*/ 186 h 186"/>
                  <a:gd name="T14" fmla="*/ 344 w 344"/>
                  <a:gd name="T15" fmla="*/ 125 h 186"/>
                  <a:gd name="T16" fmla="*/ 344 w 344"/>
                  <a:gd name="T17" fmla="*/ 107 h 186"/>
                  <a:gd name="T18" fmla="*/ 344 w 344"/>
                  <a:gd name="T19" fmla="*/ 103 h 186"/>
                  <a:gd name="T20" fmla="*/ 344 w 344"/>
                  <a:gd name="T21" fmla="*/ 83 h 186"/>
                  <a:gd name="T22" fmla="*/ 344 w 344"/>
                  <a:gd name="T23" fmla="*/ 67 h 186"/>
                  <a:gd name="T24" fmla="*/ 344 w 344"/>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186">
                    <a:moveTo>
                      <a:pt x="0" y="0"/>
                    </a:moveTo>
                    <a:cubicBezTo>
                      <a:pt x="0" y="67"/>
                      <a:pt x="0" y="67"/>
                      <a:pt x="0" y="67"/>
                    </a:cubicBezTo>
                    <a:cubicBezTo>
                      <a:pt x="0" y="83"/>
                      <a:pt x="0" y="83"/>
                      <a:pt x="0" y="83"/>
                    </a:cubicBezTo>
                    <a:cubicBezTo>
                      <a:pt x="0" y="103"/>
                      <a:pt x="0" y="103"/>
                      <a:pt x="0" y="103"/>
                    </a:cubicBezTo>
                    <a:cubicBezTo>
                      <a:pt x="0" y="107"/>
                      <a:pt x="0" y="107"/>
                      <a:pt x="0" y="107"/>
                    </a:cubicBezTo>
                    <a:cubicBezTo>
                      <a:pt x="0" y="125"/>
                      <a:pt x="0" y="125"/>
                      <a:pt x="0" y="125"/>
                    </a:cubicBezTo>
                    <a:cubicBezTo>
                      <a:pt x="0" y="159"/>
                      <a:pt x="77" y="186"/>
                      <a:pt x="173" y="186"/>
                    </a:cubicBezTo>
                    <a:cubicBezTo>
                      <a:pt x="267" y="186"/>
                      <a:pt x="344" y="159"/>
                      <a:pt x="344" y="125"/>
                    </a:cubicBezTo>
                    <a:cubicBezTo>
                      <a:pt x="344" y="107"/>
                      <a:pt x="344" y="107"/>
                      <a:pt x="344" y="107"/>
                    </a:cubicBezTo>
                    <a:cubicBezTo>
                      <a:pt x="344" y="103"/>
                      <a:pt x="344" y="103"/>
                      <a:pt x="344" y="103"/>
                    </a:cubicBezTo>
                    <a:cubicBezTo>
                      <a:pt x="344" y="83"/>
                      <a:pt x="344" y="83"/>
                      <a:pt x="344" y="83"/>
                    </a:cubicBezTo>
                    <a:cubicBezTo>
                      <a:pt x="344" y="67"/>
                      <a:pt x="344" y="67"/>
                      <a:pt x="344" y="67"/>
                    </a:cubicBezTo>
                    <a:cubicBezTo>
                      <a:pt x="344" y="32"/>
                      <a:pt x="344" y="12"/>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1" name="Freeform 30"/>
              <p:cNvSpPr>
                <a:spLocks/>
              </p:cNvSpPr>
              <p:nvPr/>
            </p:nvSpPr>
            <p:spPr bwMode="gray">
              <a:xfrm>
                <a:off x="7814765" y="3340176"/>
                <a:ext cx="0" cy="1839508"/>
              </a:xfrm>
              <a:custGeom>
                <a:avLst/>
                <a:gdLst>
                  <a:gd name="T0" fmla="*/ 1306 h 1306"/>
                  <a:gd name="T1" fmla="*/ 1271 h 1306"/>
                  <a:gd name="T2" fmla="*/ 0 h 1306"/>
                </a:gdLst>
                <a:ahLst/>
                <a:cxnLst>
                  <a:cxn ang="0">
                    <a:pos x="0" y="T0"/>
                  </a:cxn>
                  <a:cxn ang="0">
                    <a:pos x="0" y="T1"/>
                  </a:cxn>
                  <a:cxn ang="0">
                    <a:pos x="0" y="T2"/>
                  </a:cxn>
                </a:cxnLst>
                <a:rect l="0" t="0" r="r" b="b"/>
                <a:pathLst>
                  <a:path h="1306">
                    <a:moveTo>
                      <a:pt x="0" y="1306"/>
                    </a:moveTo>
                    <a:lnTo>
                      <a:pt x="0" y="1271"/>
                    </a:lnTo>
                    <a:lnTo>
                      <a:pt x="0" y="0"/>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2" name="Freeform 31"/>
              <p:cNvSpPr>
                <a:spLocks/>
              </p:cNvSpPr>
              <p:nvPr/>
            </p:nvSpPr>
            <p:spPr bwMode="gray">
              <a:xfrm>
                <a:off x="6671059" y="3340176"/>
                <a:ext cx="0" cy="1839508"/>
              </a:xfrm>
              <a:custGeom>
                <a:avLst/>
                <a:gdLst>
                  <a:gd name="T0" fmla="*/ 0 h 1306"/>
                  <a:gd name="T1" fmla="*/ 1271 h 1306"/>
                  <a:gd name="T2" fmla="*/ 1306 h 1306"/>
                </a:gdLst>
                <a:ahLst/>
                <a:cxnLst>
                  <a:cxn ang="0">
                    <a:pos x="0" y="T0"/>
                  </a:cxn>
                  <a:cxn ang="0">
                    <a:pos x="0" y="T1"/>
                  </a:cxn>
                  <a:cxn ang="0">
                    <a:pos x="0" y="T2"/>
                  </a:cxn>
                </a:cxnLst>
                <a:rect l="0" t="0" r="r" b="b"/>
                <a:pathLst>
                  <a:path h="1306">
                    <a:moveTo>
                      <a:pt x="0" y="0"/>
                    </a:moveTo>
                    <a:lnTo>
                      <a:pt x="0" y="1271"/>
                    </a:lnTo>
                    <a:lnTo>
                      <a:pt x="0" y="1306"/>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13" name="Freeform 33"/>
              <p:cNvSpPr>
                <a:spLocks/>
              </p:cNvSpPr>
              <p:nvPr/>
            </p:nvSpPr>
            <p:spPr bwMode="gray">
              <a:xfrm>
                <a:off x="6671059" y="3340176"/>
                <a:ext cx="1143706" cy="209868"/>
              </a:xfrm>
              <a:custGeom>
                <a:avLst/>
                <a:gdLst>
                  <a:gd name="T0" fmla="*/ 0 w 344"/>
                  <a:gd name="T1" fmla="*/ 0 h 63"/>
                  <a:gd name="T2" fmla="*/ 172 w 344"/>
                  <a:gd name="T3" fmla="*/ 63 h 63"/>
                  <a:gd name="T4" fmla="*/ 344 w 344"/>
                  <a:gd name="T5" fmla="*/ 0 h 63"/>
                </a:gdLst>
                <a:ahLst/>
                <a:cxnLst>
                  <a:cxn ang="0">
                    <a:pos x="T0" y="T1"/>
                  </a:cxn>
                  <a:cxn ang="0">
                    <a:pos x="T2" y="T3"/>
                  </a:cxn>
                  <a:cxn ang="0">
                    <a:pos x="T4" y="T5"/>
                  </a:cxn>
                </a:cxnLst>
                <a:rect l="0" t="0" r="r" b="b"/>
                <a:pathLst>
                  <a:path w="344" h="63">
                    <a:moveTo>
                      <a:pt x="0" y="0"/>
                    </a:moveTo>
                    <a:cubicBezTo>
                      <a:pt x="0" y="35"/>
                      <a:pt x="77" y="63"/>
                      <a:pt x="172" y="63"/>
                    </a:cubicBezTo>
                    <a:cubicBezTo>
                      <a:pt x="267" y="63"/>
                      <a:pt x="344" y="35"/>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42" name="Rechteck 41"/>
            <p:cNvSpPr/>
            <p:nvPr/>
          </p:nvSpPr>
          <p:spPr bwMode="gray">
            <a:xfrm>
              <a:off x="5524498" y="5399412"/>
              <a:ext cx="1148812" cy="4000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latin typeface="Bebas Neue" panose="020B0506020202020201" pitchFamily="34" charset="0"/>
                </a:rPr>
                <a:t>72</a:t>
              </a:r>
              <a:r>
                <a:rPr lang="en-US" sz="1600" dirty="0" smtClean="0">
                  <a:latin typeface="Bebas Neue" panose="020B0506020202020201" pitchFamily="34" charset="0"/>
                </a:rPr>
                <a:t>%</a:t>
              </a:r>
            </a:p>
          </p:txBody>
        </p:sp>
      </p:grpSp>
      <p:grpSp>
        <p:nvGrpSpPr>
          <p:cNvPr id="46" name="Gruppieren 45"/>
          <p:cNvGrpSpPr/>
          <p:nvPr/>
        </p:nvGrpSpPr>
        <p:grpSpPr bwMode="gray">
          <a:xfrm>
            <a:off x="6941183" y="1603254"/>
            <a:ext cx="1148812" cy="4196172"/>
            <a:chOff x="6941183" y="1603254"/>
            <a:chExt cx="1148812" cy="4196172"/>
          </a:xfrm>
        </p:grpSpPr>
        <p:grpSp>
          <p:nvGrpSpPr>
            <p:cNvPr id="18" name="Gruppieren 17"/>
            <p:cNvGrpSpPr/>
            <p:nvPr/>
          </p:nvGrpSpPr>
          <p:grpSpPr bwMode="gray">
            <a:xfrm>
              <a:off x="6946289" y="1603254"/>
              <a:ext cx="1143706" cy="4196172"/>
              <a:chOff x="6671059" y="1603254"/>
              <a:chExt cx="1143706" cy="4196172"/>
            </a:xfrm>
          </p:grpSpPr>
          <p:sp>
            <p:nvSpPr>
              <p:cNvPr id="19" name="Freeform 34"/>
              <p:cNvSpPr>
                <a:spLocks/>
              </p:cNvSpPr>
              <p:nvPr/>
            </p:nvSpPr>
            <p:spPr bwMode="gray">
              <a:xfrm>
                <a:off x="6671059" y="4981084"/>
                <a:ext cx="1143706" cy="418327"/>
              </a:xfrm>
              <a:custGeom>
                <a:avLst/>
                <a:gdLst>
                  <a:gd name="T0" fmla="*/ 344 w 344"/>
                  <a:gd name="T1" fmla="*/ 61 h 126"/>
                  <a:gd name="T2" fmla="*/ 172 w 344"/>
                  <a:gd name="T3" fmla="*/ 0 h 126"/>
                  <a:gd name="T4" fmla="*/ 1 w 344"/>
                  <a:gd name="T5" fmla="*/ 61 h 126"/>
                  <a:gd name="T6" fmla="*/ 0 w 344"/>
                  <a:gd name="T7" fmla="*/ 63 h 126"/>
                  <a:gd name="T8" fmla="*/ 172 w 344"/>
                  <a:gd name="T9" fmla="*/ 126 h 126"/>
                  <a:gd name="T10" fmla="*/ 344 w 344"/>
                  <a:gd name="T11" fmla="*/ 63 h 126"/>
                  <a:gd name="T12" fmla="*/ 344 w 344"/>
                  <a:gd name="T13" fmla="*/ 61 h 126"/>
                </a:gdLst>
                <a:ahLst/>
                <a:cxnLst>
                  <a:cxn ang="0">
                    <a:pos x="T0" y="T1"/>
                  </a:cxn>
                  <a:cxn ang="0">
                    <a:pos x="T2" y="T3"/>
                  </a:cxn>
                  <a:cxn ang="0">
                    <a:pos x="T4" y="T5"/>
                  </a:cxn>
                  <a:cxn ang="0">
                    <a:pos x="T6" y="T7"/>
                  </a:cxn>
                  <a:cxn ang="0">
                    <a:pos x="T8" y="T9"/>
                  </a:cxn>
                  <a:cxn ang="0">
                    <a:pos x="T10" y="T11"/>
                  </a:cxn>
                  <a:cxn ang="0">
                    <a:pos x="T12" y="T13"/>
                  </a:cxn>
                </a:cxnLst>
                <a:rect l="0" t="0" r="r" b="b"/>
                <a:pathLst>
                  <a:path w="344" h="126">
                    <a:moveTo>
                      <a:pt x="344" y="61"/>
                    </a:moveTo>
                    <a:cubicBezTo>
                      <a:pt x="341" y="27"/>
                      <a:pt x="265" y="0"/>
                      <a:pt x="172" y="0"/>
                    </a:cubicBezTo>
                    <a:cubicBezTo>
                      <a:pt x="79" y="0"/>
                      <a:pt x="4" y="27"/>
                      <a:pt x="1" y="61"/>
                    </a:cubicBezTo>
                    <a:cubicBezTo>
                      <a:pt x="1" y="62"/>
                      <a:pt x="0" y="62"/>
                      <a:pt x="0" y="63"/>
                    </a:cubicBezTo>
                    <a:cubicBezTo>
                      <a:pt x="0" y="98"/>
                      <a:pt x="77" y="126"/>
                      <a:pt x="172" y="126"/>
                    </a:cubicBezTo>
                    <a:cubicBezTo>
                      <a:pt x="267" y="126"/>
                      <a:pt x="344" y="98"/>
                      <a:pt x="344" y="63"/>
                    </a:cubicBezTo>
                    <a:cubicBezTo>
                      <a:pt x="344" y="62"/>
                      <a:pt x="344" y="62"/>
                      <a:pt x="344" y="61"/>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0" name="Freeform 32"/>
              <p:cNvSpPr>
                <a:spLocks/>
              </p:cNvSpPr>
              <p:nvPr/>
            </p:nvSpPr>
            <p:spPr bwMode="gray">
              <a:xfrm>
                <a:off x="6671059" y="3130308"/>
                <a:ext cx="1143706" cy="209868"/>
              </a:xfrm>
              <a:custGeom>
                <a:avLst/>
                <a:gdLst>
                  <a:gd name="T0" fmla="*/ 344 w 344"/>
                  <a:gd name="T1" fmla="*/ 63 h 63"/>
                  <a:gd name="T2" fmla="*/ 344 w 344"/>
                  <a:gd name="T3" fmla="*/ 61 h 63"/>
                  <a:gd name="T4" fmla="*/ 172 w 344"/>
                  <a:gd name="T5" fmla="*/ 0 h 63"/>
                  <a:gd name="T6" fmla="*/ 1 w 344"/>
                  <a:gd name="T7" fmla="*/ 61 h 63"/>
                  <a:gd name="T8" fmla="*/ 0 w 344"/>
                  <a:gd name="T9" fmla="*/ 63 h 63"/>
                </a:gdLst>
                <a:ahLst/>
                <a:cxnLst>
                  <a:cxn ang="0">
                    <a:pos x="T0" y="T1"/>
                  </a:cxn>
                  <a:cxn ang="0">
                    <a:pos x="T2" y="T3"/>
                  </a:cxn>
                  <a:cxn ang="0">
                    <a:pos x="T4" y="T5"/>
                  </a:cxn>
                  <a:cxn ang="0">
                    <a:pos x="T6" y="T7"/>
                  </a:cxn>
                  <a:cxn ang="0">
                    <a:pos x="T8" y="T9"/>
                  </a:cxn>
                </a:cxnLst>
                <a:rect l="0" t="0" r="r" b="b"/>
                <a:pathLst>
                  <a:path w="344" h="63">
                    <a:moveTo>
                      <a:pt x="344" y="63"/>
                    </a:moveTo>
                    <a:cubicBezTo>
                      <a:pt x="344" y="62"/>
                      <a:pt x="344" y="62"/>
                      <a:pt x="344" y="61"/>
                    </a:cubicBezTo>
                    <a:cubicBezTo>
                      <a:pt x="341" y="27"/>
                      <a:pt x="265" y="0"/>
                      <a:pt x="172" y="0"/>
                    </a:cubicBezTo>
                    <a:cubicBezTo>
                      <a:pt x="79" y="0"/>
                      <a:pt x="4" y="27"/>
                      <a:pt x="1" y="61"/>
                    </a:cubicBezTo>
                    <a:cubicBezTo>
                      <a:pt x="1" y="62"/>
                      <a:pt x="0" y="62"/>
                      <a:pt x="0" y="63"/>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21" name="Gruppieren 20"/>
              <p:cNvGrpSpPr/>
              <p:nvPr/>
            </p:nvGrpSpPr>
            <p:grpSpPr bwMode="gray">
              <a:xfrm>
                <a:off x="6790665" y="1603254"/>
                <a:ext cx="904494" cy="3706038"/>
                <a:chOff x="5688634" y="1926895"/>
                <a:chExt cx="787019" cy="3224703"/>
              </a:xfrm>
            </p:grpSpPr>
            <p:sp>
              <p:nvSpPr>
                <p:cNvPr id="26" name="Rectangle 12"/>
                <p:cNvSpPr>
                  <a:spLocks noChangeArrowheads="1"/>
                </p:cNvSpPr>
                <p:nvPr/>
              </p:nvSpPr>
              <p:spPr bwMode="gray">
                <a:xfrm>
                  <a:off x="5688634" y="2294287"/>
                  <a:ext cx="787019" cy="249161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7" name="Rectangle 11"/>
                <p:cNvSpPr>
                  <a:spLocks noChangeArrowheads="1"/>
                </p:cNvSpPr>
                <p:nvPr/>
              </p:nvSpPr>
              <p:spPr bwMode="gray">
                <a:xfrm>
                  <a:off x="5688634" y="2071831"/>
                  <a:ext cx="787019" cy="222455"/>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8" name="Oval 13"/>
                <p:cNvSpPr>
                  <a:spLocks noChangeArrowheads="1"/>
                </p:cNvSpPr>
                <p:nvPr/>
              </p:nvSpPr>
              <p:spPr bwMode="gray">
                <a:xfrm>
                  <a:off x="5688634" y="1926895"/>
                  <a:ext cx="787019" cy="293236"/>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29" name="Freeform 14"/>
                <p:cNvSpPr>
                  <a:spLocks/>
                </p:cNvSpPr>
                <p:nvPr/>
              </p:nvSpPr>
              <p:spPr bwMode="gray">
                <a:xfrm>
                  <a:off x="5688634" y="4785896"/>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22" name="Freeform 27"/>
              <p:cNvSpPr>
                <a:spLocks/>
              </p:cNvSpPr>
              <p:nvPr/>
            </p:nvSpPr>
            <p:spPr bwMode="gray">
              <a:xfrm>
                <a:off x="6671059" y="5179684"/>
                <a:ext cx="1143706" cy="619742"/>
              </a:xfrm>
              <a:custGeom>
                <a:avLst/>
                <a:gdLst>
                  <a:gd name="T0" fmla="*/ 0 w 344"/>
                  <a:gd name="T1" fmla="*/ 0 h 186"/>
                  <a:gd name="T2" fmla="*/ 0 w 344"/>
                  <a:gd name="T3" fmla="*/ 67 h 186"/>
                  <a:gd name="T4" fmla="*/ 0 w 344"/>
                  <a:gd name="T5" fmla="*/ 83 h 186"/>
                  <a:gd name="T6" fmla="*/ 0 w 344"/>
                  <a:gd name="T7" fmla="*/ 103 h 186"/>
                  <a:gd name="T8" fmla="*/ 0 w 344"/>
                  <a:gd name="T9" fmla="*/ 107 h 186"/>
                  <a:gd name="T10" fmla="*/ 0 w 344"/>
                  <a:gd name="T11" fmla="*/ 125 h 186"/>
                  <a:gd name="T12" fmla="*/ 173 w 344"/>
                  <a:gd name="T13" fmla="*/ 186 h 186"/>
                  <a:gd name="T14" fmla="*/ 344 w 344"/>
                  <a:gd name="T15" fmla="*/ 125 h 186"/>
                  <a:gd name="T16" fmla="*/ 344 w 344"/>
                  <a:gd name="T17" fmla="*/ 107 h 186"/>
                  <a:gd name="T18" fmla="*/ 344 w 344"/>
                  <a:gd name="T19" fmla="*/ 103 h 186"/>
                  <a:gd name="T20" fmla="*/ 344 w 344"/>
                  <a:gd name="T21" fmla="*/ 83 h 186"/>
                  <a:gd name="T22" fmla="*/ 344 w 344"/>
                  <a:gd name="T23" fmla="*/ 67 h 186"/>
                  <a:gd name="T24" fmla="*/ 344 w 344"/>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186">
                    <a:moveTo>
                      <a:pt x="0" y="0"/>
                    </a:moveTo>
                    <a:cubicBezTo>
                      <a:pt x="0" y="67"/>
                      <a:pt x="0" y="67"/>
                      <a:pt x="0" y="67"/>
                    </a:cubicBezTo>
                    <a:cubicBezTo>
                      <a:pt x="0" y="83"/>
                      <a:pt x="0" y="83"/>
                      <a:pt x="0" y="83"/>
                    </a:cubicBezTo>
                    <a:cubicBezTo>
                      <a:pt x="0" y="103"/>
                      <a:pt x="0" y="103"/>
                      <a:pt x="0" y="103"/>
                    </a:cubicBezTo>
                    <a:cubicBezTo>
                      <a:pt x="0" y="107"/>
                      <a:pt x="0" y="107"/>
                      <a:pt x="0" y="107"/>
                    </a:cubicBezTo>
                    <a:cubicBezTo>
                      <a:pt x="0" y="125"/>
                      <a:pt x="0" y="125"/>
                      <a:pt x="0" y="125"/>
                    </a:cubicBezTo>
                    <a:cubicBezTo>
                      <a:pt x="0" y="159"/>
                      <a:pt x="77" y="186"/>
                      <a:pt x="173" y="186"/>
                    </a:cubicBezTo>
                    <a:cubicBezTo>
                      <a:pt x="267" y="186"/>
                      <a:pt x="344" y="159"/>
                      <a:pt x="344" y="125"/>
                    </a:cubicBezTo>
                    <a:cubicBezTo>
                      <a:pt x="344" y="107"/>
                      <a:pt x="344" y="107"/>
                      <a:pt x="344" y="107"/>
                    </a:cubicBezTo>
                    <a:cubicBezTo>
                      <a:pt x="344" y="103"/>
                      <a:pt x="344" y="103"/>
                      <a:pt x="344" y="103"/>
                    </a:cubicBezTo>
                    <a:cubicBezTo>
                      <a:pt x="344" y="83"/>
                      <a:pt x="344" y="83"/>
                      <a:pt x="344" y="83"/>
                    </a:cubicBezTo>
                    <a:cubicBezTo>
                      <a:pt x="344" y="67"/>
                      <a:pt x="344" y="67"/>
                      <a:pt x="344" y="67"/>
                    </a:cubicBezTo>
                    <a:cubicBezTo>
                      <a:pt x="344" y="32"/>
                      <a:pt x="344" y="12"/>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3" name="Freeform 30"/>
              <p:cNvSpPr>
                <a:spLocks/>
              </p:cNvSpPr>
              <p:nvPr/>
            </p:nvSpPr>
            <p:spPr bwMode="gray">
              <a:xfrm>
                <a:off x="7814765" y="3340176"/>
                <a:ext cx="0" cy="1839508"/>
              </a:xfrm>
              <a:custGeom>
                <a:avLst/>
                <a:gdLst>
                  <a:gd name="T0" fmla="*/ 1306 h 1306"/>
                  <a:gd name="T1" fmla="*/ 1271 h 1306"/>
                  <a:gd name="T2" fmla="*/ 0 h 1306"/>
                </a:gdLst>
                <a:ahLst/>
                <a:cxnLst>
                  <a:cxn ang="0">
                    <a:pos x="0" y="T0"/>
                  </a:cxn>
                  <a:cxn ang="0">
                    <a:pos x="0" y="T1"/>
                  </a:cxn>
                  <a:cxn ang="0">
                    <a:pos x="0" y="T2"/>
                  </a:cxn>
                </a:cxnLst>
                <a:rect l="0" t="0" r="r" b="b"/>
                <a:pathLst>
                  <a:path h="1306">
                    <a:moveTo>
                      <a:pt x="0" y="1306"/>
                    </a:moveTo>
                    <a:lnTo>
                      <a:pt x="0" y="1271"/>
                    </a:lnTo>
                    <a:lnTo>
                      <a:pt x="0" y="0"/>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4" name="Freeform 31"/>
              <p:cNvSpPr>
                <a:spLocks/>
              </p:cNvSpPr>
              <p:nvPr/>
            </p:nvSpPr>
            <p:spPr bwMode="gray">
              <a:xfrm>
                <a:off x="6671059" y="3340176"/>
                <a:ext cx="0" cy="1839508"/>
              </a:xfrm>
              <a:custGeom>
                <a:avLst/>
                <a:gdLst>
                  <a:gd name="T0" fmla="*/ 0 h 1306"/>
                  <a:gd name="T1" fmla="*/ 1271 h 1306"/>
                  <a:gd name="T2" fmla="*/ 1306 h 1306"/>
                </a:gdLst>
                <a:ahLst/>
                <a:cxnLst>
                  <a:cxn ang="0">
                    <a:pos x="0" y="T0"/>
                  </a:cxn>
                  <a:cxn ang="0">
                    <a:pos x="0" y="T1"/>
                  </a:cxn>
                  <a:cxn ang="0">
                    <a:pos x="0" y="T2"/>
                  </a:cxn>
                </a:cxnLst>
                <a:rect l="0" t="0" r="r" b="b"/>
                <a:pathLst>
                  <a:path h="1306">
                    <a:moveTo>
                      <a:pt x="0" y="0"/>
                    </a:moveTo>
                    <a:lnTo>
                      <a:pt x="0" y="1271"/>
                    </a:lnTo>
                    <a:lnTo>
                      <a:pt x="0" y="1306"/>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25" name="Freeform 33"/>
              <p:cNvSpPr>
                <a:spLocks/>
              </p:cNvSpPr>
              <p:nvPr/>
            </p:nvSpPr>
            <p:spPr bwMode="gray">
              <a:xfrm>
                <a:off x="6671059" y="3340176"/>
                <a:ext cx="1143706" cy="209868"/>
              </a:xfrm>
              <a:custGeom>
                <a:avLst/>
                <a:gdLst>
                  <a:gd name="T0" fmla="*/ 0 w 344"/>
                  <a:gd name="T1" fmla="*/ 0 h 63"/>
                  <a:gd name="T2" fmla="*/ 172 w 344"/>
                  <a:gd name="T3" fmla="*/ 63 h 63"/>
                  <a:gd name="T4" fmla="*/ 344 w 344"/>
                  <a:gd name="T5" fmla="*/ 0 h 63"/>
                </a:gdLst>
                <a:ahLst/>
                <a:cxnLst>
                  <a:cxn ang="0">
                    <a:pos x="T0" y="T1"/>
                  </a:cxn>
                  <a:cxn ang="0">
                    <a:pos x="T2" y="T3"/>
                  </a:cxn>
                  <a:cxn ang="0">
                    <a:pos x="T4" y="T5"/>
                  </a:cxn>
                </a:cxnLst>
                <a:rect l="0" t="0" r="r" b="b"/>
                <a:pathLst>
                  <a:path w="344" h="63">
                    <a:moveTo>
                      <a:pt x="0" y="0"/>
                    </a:moveTo>
                    <a:cubicBezTo>
                      <a:pt x="0" y="35"/>
                      <a:pt x="77" y="63"/>
                      <a:pt x="172" y="63"/>
                    </a:cubicBezTo>
                    <a:cubicBezTo>
                      <a:pt x="267" y="63"/>
                      <a:pt x="344" y="35"/>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43" name="Rechteck 42"/>
            <p:cNvSpPr/>
            <p:nvPr/>
          </p:nvSpPr>
          <p:spPr bwMode="gray">
            <a:xfrm>
              <a:off x="6941183" y="5399412"/>
              <a:ext cx="1148812" cy="4000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latin typeface="Bebas Neue" panose="020B0506020202020201" pitchFamily="34" charset="0"/>
                </a:rPr>
                <a:t>98</a:t>
              </a:r>
              <a:r>
                <a:rPr lang="en-US" sz="1600" dirty="0" smtClean="0">
                  <a:latin typeface="Bebas Neue" panose="020B0506020202020201" pitchFamily="34" charset="0"/>
                </a:rPr>
                <a:t>%</a:t>
              </a:r>
            </a:p>
          </p:txBody>
        </p:sp>
      </p:grpSp>
      <p:grpSp>
        <p:nvGrpSpPr>
          <p:cNvPr id="3" name="Gruppieren 2"/>
          <p:cNvGrpSpPr/>
          <p:nvPr/>
        </p:nvGrpSpPr>
        <p:grpSpPr bwMode="gray">
          <a:xfrm>
            <a:off x="4107813" y="2114020"/>
            <a:ext cx="1148812" cy="3685406"/>
            <a:chOff x="4107813" y="2114020"/>
            <a:chExt cx="1148812" cy="3685406"/>
          </a:xfrm>
        </p:grpSpPr>
        <p:grpSp>
          <p:nvGrpSpPr>
            <p:cNvPr id="30" name="Gruppieren 29"/>
            <p:cNvGrpSpPr/>
            <p:nvPr/>
          </p:nvGrpSpPr>
          <p:grpSpPr bwMode="gray">
            <a:xfrm>
              <a:off x="4112919" y="2114020"/>
              <a:ext cx="1143706" cy="3685406"/>
              <a:chOff x="6671059" y="2114020"/>
              <a:chExt cx="1143706" cy="3685406"/>
            </a:xfrm>
          </p:grpSpPr>
          <p:sp>
            <p:nvSpPr>
              <p:cNvPr id="31" name="Freeform 34"/>
              <p:cNvSpPr>
                <a:spLocks/>
              </p:cNvSpPr>
              <p:nvPr/>
            </p:nvSpPr>
            <p:spPr bwMode="gray">
              <a:xfrm>
                <a:off x="6671059" y="4981084"/>
                <a:ext cx="1143706" cy="418327"/>
              </a:xfrm>
              <a:custGeom>
                <a:avLst/>
                <a:gdLst>
                  <a:gd name="T0" fmla="*/ 344 w 344"/>
                  <a:gd name="T1" fmla="*/ 61 h 126"/>
                  <a:gd name="T2" fmla="*/ 172 w 344"/>
                  <a:gd name="T3" fmla="*/ 0 h 126"/>
                  <a:gd name="T4" fmla="*/ 1 w 344"/>
                  <a:gd name="T5" fmla="*/ 61 h 126"/>
                  <a:gd name="T6" fmla="*/ 0 w 344"/>
                  <a:gd name="T7" fmla="*/ 63 h 126"/>
                  <a:gd name="T8" fmla="*/ 172 w 344"/>
                  <a:gd name="T9" fmla="*/ 126 h 126"/>
                  <a:gd name="T10" fmla="*/ 344 w 344"/>
                  <a:gd name="T11" fmla="*/ 63 h 126"/>
                  <a:gd name="T12" fmla="*/ 344 w 344"/>
                  <a:gd name="T13" fmla="*/ 61 h 126"/>
                </a:gdLst>
                <a:ahLst/>
                <a:cxnLst>
                  <a:cxn ang="0">
                    <a:pos x="T0" y="T1"/>
                  </a:cxn>
                  <a:cxn ang="0">
                    <a:pos x="T2" y="T3"/>
                  </a:cxn>
                  <a:cxn ang="0">
                    <a:pos x="T4" y="T5"/>
                  </a:cxn>
                  <a:cxn ang="0">
                    <a:pos x="T6" y="T7"/>
                  </a:cxn>
                  <a:cxn ang="0">
                    <a:pos x="T8" y="T9"/>
                  </a:cxn>
                  <a:cxn ang="0">
                    <a:pos x="T10" y="T11"/>
                  </a:cxn>
                  <a:cxn ang="0">
                    <a:pos x="T12" y="T13"/>
                  </a:cxn>
                </a:cxnLst>
                <a:rect l="0" t="0" r="r" b="b"/>
                <a:pathLst>
                  <a:path w="344" h="126">
                    <a:moveTo>
                      <a:pt x="344" y="61"/>
                    </a:moveTo>
                    <a:cubicBezTo>
                      <a:pt x="341" y="27"/>
                      <a:pt x="265" y="0"/>
                      <a:pt x="172" y="0"/>
                    </a:cubicBezTo>
                    <a:cubicBezTo>
                      <a:pt x="79" y="0"/>
                      <a:pt x="4" y="27"/>
                      <a:pt x="1" y="61"/>
                    </a:cubicBezTo>
                    <a:cubicBezTo>
                      <a:pt x="1" y="62"/>
                      <a:pt x="0" y="62"/>
                      <a:pt x="0" y="63"/>
                    </a:cubicBezTo>
                    <a:cubicBezTo>
                      <a:pt x="0" y="98"/>
                      <a:pt x="77" y="126"/>
                      <a:pt x="172" y="126"/>
                    </a:cubicBezTo>
                    <a:cubicBezTo>
                      <a:pt x="267" y="126"/>
                      <a:pt x="344" y="98"/>
                      <a:pt x="344" y="63"/>
                    </a:cubicBezTo>
                    <a:cubicBezTo>
                      <a:pt x="344" y="62"/>
                      <a:pt x="344" y="62"/>
                      <a:pt x="344" y="61"/>
                    </a:cubicBezTo>
                    <a:close/>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2" name="Freeform 32"/>
              <p:cNvSpPr>
                <a:spLocks/>
              </p:cNvSpPr>
              <p:nvPr/>
            </p:nvSpPr>
            <p:spPr bwMode="gray">
              <a:xfrm>
                <a:off x="6671059" y="3130308"/>
                <a:ext cx="1143706" cy="209868"/>
              </a:xfrm>
              <a:custGeom>
                <a:avLst/>
                <a:gdLst>
                  <a:gd name="T0" fmla="*/ 344 w 344"/>
                  <a:gd name="T1" fmla="*/ 63 h 63"/>
                  <a:gd name="T2" fmla="*/ 344 w 344"/>
                  <a:gd name="T3" fmla="*/ 61 h 63"/>
                  <a:gd name="T4" fmla="*/ 172 w 344"/>
                  <a:gd name="T5" fmla="*/ 0 h 63"/>
                  <a:gd name="T6" fmla="*/ 1 w 344"/>
                  <a:gd name="T7" fmla="*/ 61 h 63"/>
                  <a:gd name="T8" fmla="*/ 0 w 344"/>
                  <a:gd name="T9" fmla="*/ 63 h 63"/>
                </a:gdLst>
                <a:ahLst/>
                <a:cxnLst>
                  <a:cxn ang="0">
                    <a:pos x="T0" y="T1"/>
                  </a:cxn>
                  <a:cxn ang="0">
                    <a:pos x="T2" y="T3"/>
                  </a:cxn>
                  <a:cxn ang="0">
                    <a:pos x="T4" y="T5"/>
                  </a:cxn>
                  <a:cxn ang="0">
                    <a:pos x="T6" y="T7"/>
                  </a:cxn>
                  <a:cxn ang="0">
                    <a:pos x="T8" y="T9"/>
                  </a:cxn>
                </a:cxnLst>
                <a:rect l="0" t="0" r="r" b="b"/>
                <a:pathLst>
                  <a:path w="344" h="63">
                    <a:moveTo>
                      <a:pt x="344" y="63"/>
                    </a:moveTo>
                    <a:cubicBezTo>
                      <a:pt x="344" y="62"/>
                      <a:pt x="344" y="62"/>
                      <a:pt x="344" y="61"/>
                    </a:cubicBezTo>
                    <a:cubicBezTo>
                      <a:pt x="341" y="27"/>
                      <a:pt x="265" y="0"/>
                      <a:pt x="172" y="0"/>
                    </a:cubicBezTo>
                    <a:cubicBezTo>
                      <a:pt x="79" y="0"/>
                      <a:pt x="4" y="27"/>
                      <a:pt x="1" y="61"/>
                    </a:cubicBezTo>
                    <a:cubicBezTo>
                      <a:pt x="1" y="62"/>
                      <a:pt x="0" y="62"/>
                      <a:pt x="0" y="63"/>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nvGrpSpPr>
              <p:cNvPr id="33" name="Gruppieren 32"/>
              <p:cNvGrpSpPr/>
              <p:nvPr/>
            </p:nvGrpSpPr>
            <p:grpSpPr bwMode="gray">
              <a:xfrm>
                <a:off x="6790665" y="2114020"/>
                <a:ext cx="904494" cy="3195273"/>
                <a:chOff x="5688634" y="2371323"/>
                <a:chExt cx="787019" cy="2780275"/>
              </a:xfrm>
            </p:grpSpPr>
            <p:sp>
              <p:nvSpPr>
                <p:cNvPr id="38" name="Rectangle 12"/>
                <p:cNvSpPr>
                  <a:spLocks noChangeArrowheads="1"/>
                </p:cNvSpPr>
                <p:nvPr/>
              </p:nvSpPr>
              <p:spPr bwMode="gray">
                <a:xfrm>
                  <a:off x="5688634" y="2693356"/>
                  <a:ext cx="787019" cy="2092541"/>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39" name="Rectangle 11"/>
                <p:cNvSpPr>
                  <a:spLocks noChangeArrowheads="1"/>
                </p:cNvSpPr>
                <p:nvPr/>
              </p:nvSpPr>
              <p:spPr bwMode="gray">
                <a:xfrm>
                  <a:off x="5688634" y="2516259"/>
                  <a:ext cx="787019" cy="222455"/>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0" name="Oval 13"/>
                <p:cNvSpPr>
                  <a:spLocks noChangeArrowheads="1"/>
                </p:cNvSpPr>
                <p:nvPr/>
              </p:nvSpPr>
              <p:spPr bwMode="gray">
                <a:xfrm>
                  <a:off x="5688634" y="2371323"/>
                  <a:ext cx="787019" cy="293236"/>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sp>
              <p:nvSpPr>
                <p:cNvPr id="41" name="Freeform 14"/>
                <p:cNvSpPr>
                  <a:spLocks/>
                </p:cNvSpPr>
                <p:nvPr/>
              </p:nvSpPr>
              <p:spPr bwMode="gray">
                <a:xfrm>
                  <a:off x="5688634" y="4785896"/>
                  <a:ext cx="787019" cy="365702"/>
                </a:xfrm>
                <a:custGeom>
                  <a:avLst/>
                  <a:gdLst>
                    <a:gd name="T0" fmla="*/ 0 w 277"/>
                    <a:gd name="T1" fmla="*/ 0 h 129"/>
                    <a:gd name="T2" fmla="*/ 0 w 277"/>
                    <a:gd name="T3" fmla="*/ 77 h 129"/>
                    <a:gd name="T4" fmla="*/ 139 w 277"/>
                    <a:gd name="T5" fmla="*/ 129 h 129"/>
                    <a:gd name="T6" fmla="*/ 277 w 277"/>
                    <a:gd name="T7" fmla="*/ 77 h 129"/>
                    <a:gd name="T8" fmla="*/ 277 w 277"/>
                    <a:gd name="T9" fmla="*/ 0 h 129"/>
                    <a:gd name="T10" fmla="*/ 0 w 277"/>
                    <a:gd name="T11" fmla="*/ 0 h 129"/>
                  </a:gdLst>
                  <a:ahLst/>
                  <a:cxnLst>
                    <a:cxn ang="0">
                      <a:pos x="T0" y="T1"/>
                    </a:cxn>
                    <a:cxn ang="0">
                      <a:pos x="T2" y="T3"/>
                    </a:cxn>
                    <a:cxn ang="0">
                      <a:pos x="T4" y="T5"/>
                    </a:cxn>
                    <a:cxn ang="0">
                      <a:pos x="T6" y="T7"/>
                    </a:cxn>
                    <a:cxn ang="0">
                      <a:pos x="T8" y="T9"/>
                    </a:cxn>
                    <a:cxn ang="0">
                      <a:pos x="T10" y="T11"/>
                    </a:cxn>
                  </a:cxnLst>
                  <a:rect l="0" t="0" r="r" b="b"/>
                  <a:pathLst>
                    <a:path w="277" h="129">
                      <a:moveTo>
                        <a:pt x="0" y="0"/>
                      </a:moveTo>
                      <a:cubicBezTo>
                        <a:pt x="0" y="77"/>
                        <a:pt x="0" y="77"/>
                        <a:pt x="0" y="77"/>
                      </a:cubicBezTo>
                      <a:cubicBezTo>
                        <a:pt x="0" y="106"/>
                        <a:pt x="62" y="129"/>
                        <a:pt x="139" y="129"/>
                      </a:cubicBezTo>
                      <a:cubicBezTo>
                        <a:pt x="215" y="129"/>
                        <a:pt x="277" y="106"/>
                        <a:pt x="277" y="77"/>
                      </a:cubicBezTo>
                      <a:cubicBezTo>
                        <a:pt x="277" y="0"/>
                        <a:pt x="277" y="0"/>
                        <a:pt x="277" y="0"/>
                      </a:cubicBezTo>
                      <a:lnTo>
                        <a:pt x="0"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sz="2400" dirty="0"/>
                </a:p>
              </p:txBody>
            </p:sp>
          </p:grpSp>
          <p:sp>
            <p:nvSpPr>
              <p:cNvPr id="34" name="Freeform 27"/>
              <p:cNvSpPr>
                <a:spLocks/>
              </p:cNvSpPr>
              <p:nvPr/>
            </p:nvSpPr>
            <p:spPr bwMode="gray">
              <a:xfrm>
                <a:off x="6671059" y="5179684"/>
                <a:ext cx="1143706" cy="619742"/>
              </a:xfrm>
              <a:custGeom>
                <a:avLst/>
                <a:gdLst>
                  <a:gd name="T0" fmla="*/ 0 w 344"/>
                  <a:gd name="T1" fmla="*/ 0 h 186"/>
                  <a:gd name="T2" fmla="*/ 0 w 344"/>
                  <a:gd name="T3" fmla="*/ 67 h 186"/>
                  <a:gd name="T4" fmla="*/ 0 w 344"/>
                  <a:gd name="T5" fmla="*/ 83 h 186"/>
                  <a:gd name="T6" fmla="*/ 0 w 344"/>
                  <a:gd name="T7" fmla="*/ 103 h 186"/>
                  <a:gd name="T8" fmla="*/ 0 w 344"/>
                  <a:gd name="T9" fmla="*/ 107 h 186"/>
                  <a:gd name="T10" fmla="*/ 0 w 344"/>
                  <a:gd name="T11" fmla="*/ 125 h 186"/>
                  <a:gd name="T12" fmla="*/ 173 w 344"/>
                  <a:gd name="T13" fmla="*/ 186 h 186"/>
                  <a:gd name="T14" fmla="*/ 344 w 344"/>
                  <a:gd name="T15" fmla="*/ 125 h 186"/>
                  <a:gd name="T16" fmla="*/ 344 w 344"/>
                  <a:gd name="T17" fmla="*/ 107 h 186"/>
                  <a:gd name="T18" fmla="*/ 344 w 344"/>
                  <a:gd name="T19" fmla="*/ 103 h 186"/>
                  <a:gd name="T20" fmla="*/ 344 w 344"/>
                  <a:gd name="T21" fmla="*/ 83 h 186"/>
                  <a:gd name="T22" fmla="*/ 344 w 344"/>
                  <a:gd name="T23" fmla="*/ 67 h 186"/>
                  <a:gd name="T24" fmla="*/ 344 w 344"/>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186">
                    <a:moveTo>
                      <a:pt x="0" y="0"/>
                    </a:moveTo>
                    <a:cubicBezTo>
                      <a:pt x="0" y="67"/>
                      <a:pt x="0" y="67"/>
                      <a:pt x="0" y="67"/>
                    </a:cubicBezTo>
                    <a:cubicBezTo>
                      <a:pt x="0" y="83"/>
                      <a:pt x="0" y="83"/>
                      <a:pt x="0" y="83"/>
                    </a:cubicBezTo>
                    <a:cubicBezTo>
                      <a:pt x="0" y="103"/>
                      <a:pt x="0" y="103"/>
                      <a:pt x="0" y="103"/>
                    </a:cubicBezTo>
                    <a:cubicBezTo>
                      <a:pt x="0" y="107"/>
                      <a:pt x="0" y="107"/>
                      <a:pt x="0" y="107"/>
                    </a:cubicBezTo>
                    <a:cubicBezTo>
                      <a:pt x="0" y="125"/>
                      <a:pt x="0" y="125"/>
                      <a:pt x="0" y="125"/>
                    </a:cubicBezTo>
                    <a:cubicBezTo>
                      <a:pt x="0" y="159"/>
                      <a:pt x="77" y="186"/>
                      <a:pt x="173" y="186"/>
                    </a:cubicBezTo>
                    <a:cubicBezTo>
                      <a:pt x="267" y="186"/>
                      <a:pt x="344" y="159"/>
                      <a:pt x="344" y="125"/>
                    </a:cubicBezTo>
                    <a:cubicBezTo>
                      <a:pt x="344" y="107"/>
                      <a:pt x="344" y="107"/>
                      <a:pt x="344" y="107"/>
                    </a:cubicBezTo>
                    <a:cubicBezTo>
                      <a:pt x="344" y="103"/>
                      <a:pt x="344" y="103"/>
                      <a:pt x="344" y="103"/>
                    </a:cubicBezTo>
                    <a:cubicBezTo>
                      <a:pt x="344" y="83"/>
                      <a:pt x="344" y="83"/>
                      <a:pt x="344" y="83"/>
                    </a:cubicBezTo>
                    <a:cubicBezTo>
                      <a:pt x="344" y="67"/>
                      <a:pt x="344" y="67"/>
                      <a:pt x="344" y="67"/>
                    </a:cubicBezTo>
                    <a:cubicBezTo>
                      <a:pt x="344" y="32"/>
                      <a:pt x="344" y="12"/>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5" name="Freeform 30"/>
              <p:cNvSpPr>
                <a:spLocks/>
              </p:cNvSpPr>
              <p:nvPr/>
            </p:nvSpPr>
            <p:spPr bwMode="gray">
              <a:xfrm>
                <a:off x="7814765" y="3340176"/>
                <a:ext cx="0" cy="1839508"/>
              </a:xfrm>
              <a:custGeom>
                <a:avLst/>
                <a:gdLst>
                  <a:gd name="T0" fmla="*/ 1306 h 1306"/>
                  <a:gd name="T1" fmla="*/ 1271 h 1306"/>
                  <a:gd name="T2" fmla="*/ 0 h 1306"/>
                </a:gdLst>
                <a:ahLst/>
                <a:cxnLst>
                  <a:cxn ang="0">
                    <a:pos x="0" y="T0"/>
                  </a:cxn>
                  <a:cxn ang="0">
                    <a:pos x="0" y="T1"/>
                  </a:cxn>
                  <a:cxn ang="0">
                    <a:pos x="0" y="T2"/>
                  </a:cxn>
                </a:cxnLst>
                <a:rect l="0" t="0" r="r" b="b"/>
                <a:pathLst>
                  <a:path h="1306">
                    <a:moveTo>
                      <a:pt x="0" y="1306"/>
                    </a:moveTo>
                    <a:lnTo>
                      <a:pt x="0" y="1271"/>
                    </a:lnTo>
                    <a:lnTo>
                      <a:pt x="0" y="0"/>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6" name="Freeform 31"/>
              <p:cNvSpPr>
                <a:spLocks/>
              </p:cNvSpPr>
              <p:nvPr/>
            </p:nvSpPr>
            <p:spPr bwMode="gray">
              <a:xfrm>
                <a:off x="6671059" y="3340176"/>
                <a:ext cx="0" cy="1839508"/>
              </a:xfrm>
              <a:custGeom>
                <a:avLst/>
                <a:gdLst>
                  <a:gd name="T0" fmla="*/ 0 h 1306"/>
                  <a:gd name="T1" fmla="*/ 1271 h 1306"/>
                  <a:gd name="T2" fmla="*/ 1306 h 1306"/>
                </a:gdLst>
                <a:ahLst/>
                <a:cxnLst>
                  <a:cxn ang="0">
                    <a:pos x="0" y="T0"/>
                  </a:cxn>
                  <a:cxn ang="0">
                    <a:pos x="0" y="T1"/>
                  </a:cxn>
                  <a:cxn ang="0">
                    <a:pos x="0" y="T2"/>
                  </a:cxn>
                </a:cxnLst>
                <a:rect l="0" t="0" r="r" b="b"/>
                <a:pathLst>
                  <a:path h="1306">
                    <a:moveTo>
                      <a:pt x="0" y="0"/>
                    </a:moveTo>
                    <a:lnTo>
                      <a:pt x="0" y="1271"/>
                    </a:lnTo>
                    <a:lnTo>
                      <a:pt x="0" y="1306"/>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7" name="Freeform 33"/>
              <p:cNvSpPr>
                <a:spLocks/>
              </p:cNvSpPr>
              <p:nvPr/>
            </p:nvSpPr>
            <p:spPr bwMode="gray">
              <a:xfrm>
                <a:off x="6671059" y="3340176"/>
                <a:ext cx="1143706" cy="209868"/>
              </a:xfrm>
              <a:custGeom>
                <a:avLst/>
                <a:gdLst>
                  <a:gd name="T0" fmla="*/ 0 w 344"/>
                  <a:gd name="T1" fmla="*/ 0 h 63"/>
                  <a:gd name="T2" fmla="*/ 172 w 344"/>
                  <a:gd name="T3" fmla="*/ 63 h 63"/>
                  <a:gd name="T4" fmla="*/ 344 w 344"/>
                  <a:gd name="T5" fmla="*/ 0 h 63"/>
                </a:gdLst>
                <a:ahLst/>
                <a:cxnLst>
                  <a:cxn ang="0">
                    <a:pos x="T0" y="T1"/>
                  </a:cxn>
                  <a:cxn ang="0">
                    <a:pos x="T2" y="T3"/>
                  </a:cxn>
                  <a:cxn ang="0">
                    <a:pos x="T4" y="T5"/>
                  </a:cxn>
                </a:cxnLst>
                <a:rect l="0" t="0" r="r" b="b"/>
                <a:pathLst>
                  <a:path w="344" h="63">
                    <a:moveTo>
                      <a:pt x="0" y="0"/>
                    </a:moveTo>
                    <a:cubicBezTo>
                      <a:pt x="0" y="35"/>
                      <a:pt x="77" y="63"/>
                      <a:pt x="172" y="63"/>
                    </a:cubicBezTo>
                    <a:cubicBezTo>
                      <a:pt x="267" y="63"/>
                      <a:pt x="344" y="35"/>
                      <a:pt x="344"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44" name="Rechteck 43"/>
            <p:cNvSpPr/>
            <p:nvPr/>
          </p:nvSpPr>
          <p:spPr bwMode="gray">
            <a:xfrm>
              <a:off x="4107813" y="5399412"/>
              <a:ext cx="1148812" cy="4000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sz="2000" dirty="0" smtClean="0">
                  <a:latin typeface="Bebas Neue" panose="020B0506020202020201" pitchFamily="34" charset="0"/>
                </a:rPr>
                <a:t>82</a:t>
              </a:r>
              <a:r>
                <a:rPr lang="en-US" sz="1600" dirty="0" smtClean="0">
                  <a:latin typeface="Bebas Neue" panose="020B0506020202020201" pitchFamily="34" charset="0"/>
                </a:rPr>
                <a:t>%</a:t>
              </a:r>
            </a:p>
          </p:txBody>
        </p:sp>
      </p:grpSp>
      <p:cxnSp>
        <p:nvCxnSpPr>
          <p:cNvPr id="81" name="Gerade Verbindung 80"/>
          <p:cNvCxnSpPr/>
          <p:nvPr/>
        </p:nvCxnSpPr>
        <p:spPr bwMode="gray">
          <a:xfrm flipH="1">
            <a:off x="6098904" y="4986090"/>
            <a:ext cx="2709816"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84" name="Gerade Verbindung 83"/>
          <p:cNvCxnSpPr/>
          <p:nvPr/>
        </p:nvCxnSpPr>
        <p:spPr bwMode="gray">
          <a:xfrm>
            <a:off x="3399155" y="4445070"/>
            <a:ext cx="1275757"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86" name="Gerade Verbindung 85"/>
          <p:cNvCxnSpPr/>
          <p:nvPr/>
        </p:nvCxnSpPr>
        <p:spPr bwMode="gray">
          <a:xfrm flipH="1">
            <a:off x="7483517" y="2809186"/>
            <a:ext cx="1325203"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88" name="Rechteck 87"/>
          <p:cNvSpPr/>
          <p:nvPr/>
        </p:nvSpPr>
        <p:spPr bwMode="gray">
          <a:xfrm>
            <a:off x="8808719" y="4457494"/>
            <a:ext cx="2808605"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sp>
        <p:nvSpPr>
          <p:cNvPr id="90" name="Rechteck 89"/>
          <p:cNvSpPr/>
          <p:nvPr/>
        </p:nvSpPr>
        <p:spPr bwMode="gray">
          <a:xfrm>
            <a:off x="8808719" y="2280590"/>
            <a:ext cx="2808605"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sp>
        <p:nvSpPr>
          <p:cNvPr id="91" name="Rechteck 90"/>
          <p:cNvSpPr/>
          <p:nvPr/>
        </p:nvSpPr>
        <p:spPr bwMode="gray">
          <a:xfrm>
            <a:off x="590550" y="3916066"/>
            <a:ext cx="2808605"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spTree>
    <p:extLst>
      <p:ext uri="{BB962C8B-B14F-4D97-AF65-F5344CB8AC3E}">
        <p14:creationId xmlns:p14="http://schemas.microsoft.com/office/powerpoint/2010/main" val="3590429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hteck 2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184" name="Gruppieren 183"/>
          <p:cNvGrpSpPr/>
          <p:nvPr/>
        </p:nvGrpSpPr>
        <p:grpSpPr bwMode="gray">
          <a:xfrm>
            <a:off x="5174491" y="4190558"/>
            <a:ext cx="6798664" cy="2019913"/>
            <a:chOff x="512916" y="4190558"/>
            <a:chExt cx="6798664" cy="2019913"/>
          </a:xfrm>
        </p:grpSpPr>
        <p:sp>
          <p:nvSpPr>
            <p:cNvPr id="185" name="Rechteck 184"/>
            <p:cNvSpPr/>
            <p:nvPr/>
          </p:nvSpPr>
          <p:spPr bwMode="gray">
            <a:xfrm rot="10800000">
              <a:off x="1232777" y="4190558"/>
              <a:ext cx="1018124" cy="1014100"/>
            </a:xfrm>
            <a:prstGeom prst="rect">
              <a:avLst/>
            </a:prstGeom>
            <a:solidFill>
              <a:schemeClr val="bg1"/>
            </a:solidFill>
            <a:ln>
              <a:noFill/>
            </a:ln>
            <a:scene3d>
              <a:camera prst="isometricTopUp">
                <a:rot lat="19101507" lon="14565820" rev="6532898"/>
              </a:camera>
              <a:lightRig rig="threePt" dir="t"/>
            </a:scene3d>
            <a:sp3d extrusionH="3302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86" name="Rechteck 185"/>
            <p:cNvSpPr/>
            <p:nvPr/>
          </p:nvSpPr>
          <p:spPr bwMode="gray">
            <a:xfrm rot="10800000">
              <a:off x="1957618" y="4441671"/>
              <a:ext cx="1018124" cy="1014100"/>
            </a:xfrm>
            <a:prstGeom prst="rect">
              <a:avLst/>
            </a:prstGeom>
            <a:solidFill>
              <a:schemeClr val="bg1">
                <a:lumMod val="95000"/>
              </a:schemeClr>
            </a:solidFill>
            <a:ln>
              <a:noFill/>
            </a:ln>
            <a:scene3d>
              <a:camera prst="isometricTopUp">
                <a:rot lat="19101507" lon="14565820" rev="6532898"/>
              </a:camera>
              <a:lightRig rig="threePt" dir="t"/>
            </a:scene3d>
            <a:sp3d extrusionH="5461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87" name="Rechteck 186"/>
            <p:cNvSpPr/>
            <p:nvPr/>
          </p:nvSpPr>
          <p:spPr bwMode="gray">
            <a:xfrm rot="10800000">
              <a:off x="3406944" y="4433045"/>
              <a:ext cx="1018124" cy="1014100"/>
            </a:xfrm>
            <a:prstGeom prst="rect">
              <a:avLst/>
            </a:prstGeom>
            <a:solidFill>
              <a:schemeClr val="bg1">
                <a:lumMod val="95000"/>
              </a:schemeClr>
            </a:solidFill>
            <a:ln>
              <a:noFill/>
            </a:ln>
            <a:scene3d>
              <a:camera prst="isometricTopUp">
                <a:rot lat="19101507" lon="14565820" rev="6532898"/>
              </a:camera>
              <a:lightRig rig="threePt" dir="t"/>
            </a:scene3d>
            <a:sp3d extrusionH="1250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88" name="Rechteck 187"/>
            <p:cNvSpPr/>
            <p:nvPr/>
          </p:nvSpPr>
          <p:spPr bwMode="gray">
            <a:xfrm rot="10800000">
              <a:off x="4131779" y="4689314"/>
              <a:ext cx="1018124" cy="1014100"/>
            </a:xfrm>
            <a:prstGeom prst="rect">
              <a:avLst/>
            </a:prstGeom>
            <a:solidFill>
              <a:schemeClr val="bg1"/>
            </a:solidFill>
            <a:ln>
              <a:noFill/>
            </a:ln>
            <a:scene3d>
              <a:camera prst="isometricTopUp">
                <a:rot lat="19101507" lon="14565820" rev="6532898"/>
              </a:camera>
              <a:lightRig rig="threePt" dir="t"/>
            </a:scene3d>
            <a:sp3d extrusionH="16065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93" name="Rechteck 192"/>
            <p:cNvSpPr/>
            <p:nvPr/>
          </p:nvSpPr>
          <p:spPr bwMode="gray">
            <a:xfrm rot="10800000">
              <a:off x="5575906" y="4708152"/>
              <a:ext cx="1018124" cy="1014100"/>
            </a:xfrm>
            <a:prstGeom prst="rect">
              <a:avLst/>
            </a:prstGeom>
            <a:solidFill>
              <a:schemeClr val="accent3"/>
            </a:solidFill>
            <a:ln>
              <a:noFill/>
            </a:ln>
            <a:scene3d>
              <a:camera prst="isometricTopUp">
                <a:rot lat="19101507" lon="14565820" rev="6532898"/>
              </a:camera>
              <a:lightRig rig="threePt" dir="t"/>
            </a:scene3d>
            <a:sp3d extrusionH="31940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94" name="Rechteck 193"/>
            <p:cNvSpPr/>
            <p:nvPr/>
          </p:nvSpPr>
          <p:spPr bwMode="gray">
            <a:xfrm rot="10800000">
              <a:off x="4858356" y="4948721"/>
              <a:ext cx="1018124" cy="1014100"/>
            </a:xfrm>
            <a:prstGeom prst="rect">
              <a:avLst/>
            </a:prstGeom>
            <a:solidFill>
              <a:schemeClr val="accent6"/>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95" name="Rechteck 194"/>
            <p:cNvSpPr/>
            <p:nvPr/>
          </p:nvSpPr>
          <p:spPr bwMode="gray">
            <a:xfrm rot="10800000">
              <a:off x="6293456" y="4948721"/>
              <a:ext cx="1018124" cy="1014100"/>
            </a:xfrm>
            <a:prstGeom prst="rect">
              <a:avLst/>
            </a:prstGeom>
            <a:solidFill>
              <a:schemeClr val="tx2">
                <a:lumMod val="40000"/>
                <a:lumOff val="60000"/>
              </a:schemeClr>
            </a:solidFill>
            <a:ln>
              <a:noFill/>
            </a:ln>
            <a:scene3d>
              <a:camera prst="isometricTopUp">
                <a:rot lat="19101507" lon="14565820" rev="6532898"/>
              </a:camera>
              <a:lightRig rig="threePt" dir="t"/>
            </a:scene3d>
            <a:sp3d extrusionH="1905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96" name="Rechteck 195"/>
            <p:cNvSpPr/>
            <p:nvPr/>
          </p:nvSpPr>
          <p:spPr bwMode="gray">
            <a:xfrm rot="10800000">
              <a:off x="5575906" y="5196371"/>
              <a:ext cx="1018124" cy="1014100"/>
            </a:xfrm>
            <a:prstGeom prst="rect">
              <a:avLst/>
            </a:prstGeom>
            <a:solidFill>
              <a:schemeClr val="accent1"/>
            </a:solidFill>
            <a:ln>
              <a:noFill/>
            </a:ln>
            <a:scene3d>
              <a:camera prst="isometricTopUp">
                <a:rot lat="19101507" lon="14565820" rev="6532898"/>
              </a:camera>
              <a:lightRig rig="threePt" dir="t"/>
            </a:scene3d>
            <a:sp3d extrusionH="12827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01" name="Rechteck 200"/>
            <p:cNvSpPr/>
            <p:nvPr/>
          </p:nvSpPr>
          <p:spPr bwMode="gray">
            <a:xfrm rot="10800000">
              <a:off x="2682449" y="4695705"/>
              <a:ext cx="1018124" cy="1014100"/>
            </a:xfrm>
            <a:prstGeom prst="rect">
              <a:avLst/>
            </a:prstGeom>
            <a:solidFill>
              <a:schemeClr val="accent3">
                <a:lumMod val="50000"/>
              </a:schemeClr>
            </a:solidFill>
            <a:ln>
              <a:noFill/>
            </a:ln>
            <a:scene3d>
              <a:camera prst="isometricTopUp">
                <a:rot lat="19101507" lon="14565820" rev="6532898"/>
              </a:camera>
              <a:lightRig rig="threePt" dir="t"/>
            </a:scene3d>
            <a:sp3d extrusionH="793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02" name="Rechteck 201"/>
            <p:cNvSpPr/>
            <p:nvPr/>
          </p:nvSpPr>
          <p:spPr bwMode="gray">
            <a:xfrm rot="10800000">
              <a:off x="3407066" y="4945877"/>
              <a:ext cx="1018124" cy="1014100"/>
            </a:xfrm>
            <a:prstGeom prst="rect">
              <a:avLst/>
            </a:prstGeom>
            <a:solidFill>
              <a:schemeClr val="accent3">
                <a:lumMod val="75000"/>
              </a:schemeClr>
            </a:solidFill>
            <a:ln>
              <a:noFill/>
            </a:ln>
            <a:scene3d>
              <a:camera prst="isometricTopUp">
                <a:rot lat="19101507" lon="14565820" rev="6532898"/>
              </a:camera>
              <a:lightRig rig="threePt" dir="t"/>
            </a:scene3d>
            <a:sp3d extrusionH="488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203" name="Rechteck 202"/>
            <p:cNvSpPr/>
            <p:nvPr/>
          </p:nvSpPr>
          <p:spPr bwMode="gray">
            <a:xfrm rot="10800000">
              <a:off x="512916" y="4441671"/>
              <a:ext cx="1018124" cy="1014100"/>
            </a:xfrm>
            <a:prstGeom prst="rect">
              <a:avLst/>
            </a:prstGeom>
            <a:solidFill>
              <a:schemeClr val="bg1"/>
            </a:solidFill>
            <a:ln>
              <a:noFill/>
            </a:ln>
            <a:scene3d>
              <a:camera prst="isometricTopUp">
                <a:rot lat="19101507" lon="14565820" rev="6532898"/>
              </a:camera>
              <a:lightRig rig="threePt" dir="t"/>
            </a:scene3d>
            <a:sp3d extrusionH="1206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2" name="Title"/>
          <p:cNvSpPr>
            <a:spLocks noGrp="1"/>
          </p:cNvSpPr>
          <p:nvPr>
            <p:ph type="title"/>
          </p:nvPr>
        </p:nvSpPr>
        <p:spPr>
          <a:xfrm>
            <a:off x="733963" y="433388"/>
            <a:ext cx="11109600" cy="1080000"/>
          </a:xfrm>
          <a:scene3d>
            <a:camera prst="orthographicFront"/>
            <a:lightRig rig="threePt" dir="t"/>
          </a:scene3d>
          <a:sp3d extrusionH="82550">
            <a:bevelT/>
          </a:sp3d>
        </p:spPr>
        <p:txBody>
          <a:bodyPr/>
          <a:lstStyle/>
          <a:p>
            <a:r>
              <a:rPr lang="en-US" dirty="0" smtClean="0"/>
              <a:t>Infographics – Diagrams</a:t>
            </a:r>
            <a:endParaRPr lang="en-US" dirty="0"/>
          </a:p>
        </p:txBody>
      </p:sp>
      <p:pic>
        <p:nvPicPr>
          <p:cNvPr id="80"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
        <p:nvSpPr>
          <p:cNvPr id="124" name="Rechteck 123"/>
          <p:cNvSpPr/>
          <p:nvPr/>
        </p:nvSpPr>
        <p:spPr>
          <a:xfrm>
            <a:off x="555625" y="1513389"/>
            <a:ext cx="5124739" cy="42921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grpSp>
        <p:nvGrpSpPr>
          <p:cNvPr id="204" name="Gruppieren 203"/>
          <p:cNvGrpSpPr/>
          <p:nvPr/>
        </p:nvGrpSpPr>
        <p:grpSpPr>
          <a:xfrm>
            <a:off x="7464390" y="1232986"/>
            <a:ext cx="4406059" cy="3745548"/>
            <a:chOff x="7464390" y="1232986"/>
            <a:chExt cx="4406059" cy="3745548"/>
          </a:xfrm>
        </p:grpSpPr>
        <p:cxnSp>
          <p:nvCxnSpPr>
            <p:cNvPr id="127" name="Gerade Verbindung 126"/>
            <p:cNvCxnSpPr/>
            <p:nvPr/>
          </p:nvCxnSpPr>
          <p:spPr>
            <a:xfrm>
              <a:off x="11467417" y="3248947"/>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28" name="Rechteck 127"/>
            <p:cNvSpPr/>
            <p:nvPr/>
          </p:nvSpPr>
          <p:spPr>
            <a:xfrm>
              <a:off x="11083435" y="2694524"/>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30%</a:t>
              </a:r>
              <a:endParaRPr lang="en-US" sz="2000" dirty="0">
                <a:solidFill>
                  <a:schemeClr val="tx1"/>
                </a:solidFill>
              </a:endParaRPr>
            </a:p>
          </p:txBody>
        </p:sp>
        <p:cxnSp>
          <p:nvCxnSpPr>
            <p:cNvPr id="129" name="Gerade Verbindung 128"/>
            <p:cNvCxnSpPr/>
            <p:nvPr/>
          </p:nvCxnSpPr>
          <p:spPr>
            <a:xfrm>
              <a:off x="10739130" y="4041816"/>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30" name="Rechteck 129"/>
            <p:cNvSpPr/>
            <p:nvPr/>
          </p:nvSpPr>
          <p:spPr>
            <a:xfrm>
              <a:off x="10336387" y="3487393"/>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25%</a:t>
              </a:r>
              <a:endParaRPr lang="en-US" sz="2000" dirty="0">
                <a:solidFill>
                  <a:schemeClr val="tx1"/>
                </a:solidFill>
              </a:endParaRPr>
            </a:p>
          </p:txBody>
        </p:sp>
        <p:cxnSp>
          <p:nvCxnSpPr>
            <p:cNvPr id="131" name="Gerade Verbindung 130"/>
            <p:cNvCxnSpPr/>
            <p:nvPr/>
          </p:nvCxnSpPr>
          <p:spPr>
            <a:xfrm>
              <a:off x="10027798" y="2843768"/>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32" name="Rechteck 131"/>
            <p:cNvSpPr/>
            <p:nvPr/>
          </p:nvSpPr>
          <p:spPr>
            <a:xfrm>
              <a:off x="9625055" y="2289345"/>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42%</a:t>
              </a:r>
              <a:endParaRPr lang="en-US" sz="2000" dirty="0">
                <a:solidFill>
                  <a:schemeClr val="tx1"/>
                </a:solidFill>
              </a:endParaRPr>
            </a:p>
          </p:txBody>
        </p:sp>
        <p:cxnSp>
          <p:nvCxnSpPr>
            <p:cNvPr id="133" name="Gerade Verbindung 132"/>
            <p:cNvCxnSpPr/>
            <p:nvPr/>
          </p:nvCxnSpPr>
          <p:spPr>
            <a:xfrm>
              <a:off x="10755772" y="1787409"/>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34" name="Rechteck 133"/>
            <p:cNvSpPr/>
            <p:nvPr/>
          </p:nvSpPr>
          <p:spPr>
            <a:xfrm>
              <a:off x="10362265" y="1232986"/>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61%</a:t>
              </a:r>
              <a:endParaRPr lang="en-US" sz="2000" dirty="0">
                <a:solidFill>
                  <a:schemeClr val="tx1"/>
                </a:solidFill>
              </a:endParaRPr>
            </a:p>
          </p:txBody>
        </p:sp>
        <p:cxnSp>
          <p:nvCxnSpPr>
            <p:cNvPr id="160" name="Gerade Verbindung 159"/>
            <p:cNvCxnSpPr/>
            <p:nvPr/>
          </p:nvCxnSpPr>
          <p:spPr>
            <a:xfrm>
              <a:off x="8578686" y="4565011"/>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61" name="Rechteck 160"/>
            <p:cNvSpPr/>
            <p:nvPr/>
          </p:nvSpPr>
          <p:spPr>
            <a:xfrm>
              <a:off x="8175943" y="401058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10%</a:t>
              </a:r>
              <a:endParaRPr lang="en-US" sz="2000" dirty="0">
                <a:solidFill>
                  <a:schemeClr val="tx1"/>
                </a:solidFill>
              </a:endParaRPr>
            </a:p>
          </p:txBody>
        </p:sp>
        <p:cxnSp>
          <p:nvCxnSpPr>
            <p:cNvPr id="162" name="Gerade Verbindung 161"/>
            <p:cNvCxnSpPr/>
            <p:nvPr/>
          </p:nvCxnSpPr>
          <p:spPr>
            <a:xfrm>
              <a:off x="7867133" y="4010202"/>
              <a:ext cx="0" cy="413523"/>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63" name="Rechteck 162"/>
            <p:cNvSpPr/>
            <p:nvPr/>
          </p:nvSpPr>
          <p:spPr>
            <a:xfrm>
              <a:off x="7464390" y="3455779"/>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tx1"/>
                  </a:solidFill>
                  <a:latin typeface="Bebas Neue" panose="020B0506020202020201" pitchFamily="34" charset="0"/>
                </a:rPr>
                <a:t>15%</a:t>
              </a:r>
              <a:endParaRPr lang="en-US" sz="2000" dirty="0">
                <a:solidFill>
                  <a:schemeClr val="tx1"/>
                </a:solidFill>
              </a:endParaRPr>
            </a:p>
          </p:txBody>
        </p:sp>
      </p:grpSp>
    </p:spTree>
    <p:extLst>
      <p:ext uri="{BB962C8B-B14F-4D97-AF65-F5344CB8AC3E}">
        <p14:creationId xmlns:p14="http://schemas.microsoft.com/office/powerpoint/2010/main" val="898580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hteck 20"/>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cxnSp>
        <p:nvCxnSpPr>
          <p:cNvPr id="25" name="Gerade Verbindung 24"/>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5" name="Diagramm 4"/>
          <p:cNvGraphicFramePr/>
          <p:nvPr>
            <p:extLst>
              <p:ext uri="{D42A27DB-BD31-4B8C-83A1-F6EECF244321}">
                <p14:modId xmlns:p14="http://schemas.microsoft.com/office/powerpoint/2010/main" val="346575229"/>
              </p:ext>
            </p:extLst>
          </p:nvPr>
        </p:nvGraphicFramePr>
        <p:xfrm>
          <a:off x="198408" y="1512000"/>
          <a:ext cx="11757803" cy="2886711"/>
        </p:xfrm>
        <a:graphic>
          <a:graphicData uri="http://schemas.openxmlformats.org/drawingml/2006/chart">
            <c:chart xmlns:c="http://schemas.openxmlformats.org/drawingml/2006/chart" xmlns:r="http://schemas.openxmlformats.org/officeDocument/2006/relationships" r:id="rId2"/>
          </a:graphicData>
        </a:graphic>
      </p:graphicFrame>
      <p:sp>
        <p:nvSpPr>
          <p:cNvPr id="13" name="Freeform 6"/>
          <p:cNvSpPr>
            <a:spLocks/>
          </p:cNvSpPr>
          <p:nvPr/>
        </p:nvSpPr>
        <p:spPr bwMode="gray">
          <a:xfrm>
            <a:off x="6193534" y="1752851"/>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2400" dirty="0" smtClean="0">
                <a:solidFill>
                  <a:schemeClr val="accent1"/>
                </a:solidFill>
                <a:latin typeface="Bebas Neue" panose="020B0506020202020201" pitchFamily="34" charset="0"/>
              </a:rPr>
              <a:t>5,0</a:t>
            </a:r>
            <a:endParaRPr lang="en-US" sz="2400" dirty="0">
              <a:solidFill>
                <a:schemeClr val="accent1"/>
              </a:solidFill>
            </a:endParaRPr>
          </a:p>
        </p:txBody>
      </p:sp>
      <p:sp>
        <p:nvSpPr>
          <p:cNvPr id="14" name="Freeform 6"/>
          <p:cNvSpPr>
            <a:spLocks/>
          </p:cNvSpPr>
          <p:nvPr/>
        </p:nvSpPr>
        <p:spPr bwMode="gray">
          <a:xfrm>
            <a:off x="9577023" y="1164605"/>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2400" dirty="0" smtClean="0">
                <a:solidFill>
                  <a:schemeClr val="accent1"/>
                </a:solidFill>
                <a:latin typeface="Bebas Neue" panose="020B0506020202020201" pitchFamily="34" charset="0"/>
              </a:rPr>
              <a:t>7,0</a:t>
            </a:r>
            <a:endParaRPr lang="en-US" sz="2400" dirty="0">
              <a:solidFill>
                <a:schemeClr val="accent1"/>
              </a:solidFill>
            </a:endParaRPr>
          </a:p>
        </p:txBody>
      </p:sp>
      <p:sp>
        <p:nvSpPr>
          <p:cNvPr id="15" name="Freeform 6"/>
          <p:cNvSpPr>
            <a:spLocks/>
          </p:cNvSpPr>
          <p:nvPr/>
        </p:nvSpPr>
        <p:spPr bwMode="gray">
          <a:xfrm>
            <a:off x="1899022" y="2667251"/>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2400" dirty="0" smtClean="0">
                <a:solidFill>
                  <a:schemeClr val="accent1"/>
                </a:solidFill>
                <a:latin typeface="Bebas Neue" panose="020B0506020202020201" pitchFamily="34" charset="0"/>
              </a:rPr>
              <a:t>2,0</a:t>
            </a:r>
            <a:endParaRPr lang="en-US" sz="2400" dirty="0">
              <a:solidFill>
                <a:schemeClr val="accent1"/>
              </a:solidFill>
            </a:endParaRPr>
          </a:p>
        </p:txBody>
      </p:sp>
      <p:sp>
        <p:nvSpPr>
          <p:cNvPr id="16" name="Freeform 6"/>
          <p:cNvSpPr>
            <a:spLocks/>
          </p:cNvSpPr>
          <p:nvPr/>
        </p:nvSpPr>
        <p:spPr bwMode="gray">
          <a:xfrm>
            <a:off x="3644430" y="2320209"/>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2400" dirty="0" smtClean="0">
                <a:solidFill>
                  <a:schemeClr val="accent1"/>
                </a:solidFill>
                <a:latin typeface="Bebas Neue" panose="020B0506020202020201" pitchFamily="34" charset="0"/>
              </a:rPr>
              <a:t>3,0</a:t>
            </a:r>
            <a:endParaRPr lang="en-US" sz="2400" dirty="0">
              <a:solidFill>
                <a:schemeClr val="accent1"/>
              </a:solidFill>
            </a:endParaRPr>
          </a:p>
        </p:txBody>
      </p:sp>
      <p:sp>
        <p:nvSpPr>
          <p:cNvPr id="18" name="Freeform 6"/>
          <p:cNvSpPr>
            <a:spLocks/>
          </p:cNvSpPr>
          <p:nvPr/>
        </p:nvSpPr>
        <p:spPr bwMode="gray">
          <a:xfrm>
            <a:off x="7900623" y="2320209"/>
            <a:ext cx="684634" cy="791816"/>
          </a:xfrm>
          <a:custGeom>
            <a:avLst/>
            <a:gdLst>
              <a:gd name="T0" fmla="*/ 349 w 349"/>
              <a:gd name="T1" fmla="*/ 175 h 403"/>
              <a:gd name="T2" fmla="*/ 175 w 349"/>
              <a:gd name="T3" fmla="*/ 0 h 403"/>
              <a:gd name="T4" fmla="*/ 0 w 349"/>
              <a:gd name="T5" fmla="*/ 175 h 403"/>
              <a:gd name="T6" fmla="*/ 142 w 349"/>
              <a:gd name="T7" fmla="*/ 346 h 403"/>
              <a:gd name="T8" fmla="*/ 150 w 349"/>
              <a:gd name="T9" fmla="*/ 361 h 403"/>
              <a:gd name="T10" fmla="*/ 175 w 349"/>
              <a:gd name="T11" fmla="*/ 403 h 403"/>
              <a:gd name="T12" fmla="*/ 199 w 349"/>
              <a:gd name="T13" fmla="*/ 361 h 403"/>
              <a:gd name="T14" fmla="*/ 207 w 349"/>
              <a:gd name="T15" fmla="*/ 346 h 403"/>
              <a:gd name="T16" fmla="*/ 349 w 349"/>
              <a:gd name="T17" fmla="*/ 1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9" h="403">
                <a:moveTo>
                  <a:pt x="349" y="175"/>
                </a:moveTo>
                <a:cubicBezTo>
                  <a:pt x="349" y="79"/>
                  <a:pt x="271" y="0"/>
                  <a:pt x="175" y="0"/>
                </a:cubicBezTo>
                <a:cubicBezTo>
                  <a:pt x="78" y="0"/>
                  <a:pt x="0" y="79"/>
                  <a:pt x="0" y="175"/>
                </a:cubicBezTo>
                <a:cubicBezTo>
                  <a:pt x="0" y="260"/>
                  <a:pt x="61" y="331"/>
                  <a:pt x="142" y="346"/>
                </a:cubicBezTo>
                <a:cubicBezTo>
                  <a:pt x="150" y="361"/>
                  <a:pt x="150" y="361"/>
                  <a:pt x="150" y="361"/>
                </a:cubicBezTo>
                <a:cubicBezTo>
                  <a:pt x="175" y="403"/>
                  <a:pt x="175" y="403"/>
                  <a:pt x="175" y="403"/>
                </a:cubicBezTo>
                <a:cubicBezTo>
                  <a:pt x="199" y="361"/>
                  <a:pt x="199" y="361"/>
                  <a:pt x="199" y="361"/>
                </a:cubicBezTo>
                <a:cubicBezTo>
                  <a:pt x="207" y="346"/>
                  <a:pt x="207" y="346"/>
                  <a:pt x="207" y="346"/>
                </a:cubicBezTo>
                <a:cubicBezTo>
                  <a:pt x="288" y="331"/>
                  <a:pt x="349" y="260"/>
                  <a:pt x="349" y="175"/>
                </a:cubicBezTo>
                <a:close/>
              </a:path>
            </a:pathLst>
          </a:custGeom>
          <a:solidFill>
            <a:schemeClr val="bg1"/>
          </a:solidFill>
          <a:ln>
            <a:noFill/>
          </a:ln>
        </p:spPr>
        <p:txBody>
          <a:bodyPr vert="horz" wrap="square" lIns="0" tIns="0" rIns="0" bIns="108000" numCol="1" anchor="ctr" anchorCtr="0" compatLnSpc="1">
            <a:prstTxWarp prst="textNoShape">
              <a:avLst/>
            </a:prstTxWarp>
          </a:bodyPr>
          <a:lstStyle/>
          <a:p>
            <a:pPr algn="ctr">
              <a:lnSpc>
                <a:spcPct val="90000"/>
              </a:lnSpc>
              <a:spcAft>
                <a:spcPts val="1000"/>
              </a:spcAft>
            </a:pPr>
            <a:r>
              <a:rPr lang="en-US" sz="2400" dirty="0" smtClean="0">
                <a:solidFill>
                  <a:schemeClr val="accent1"/>
                </a:solidFill>
                <a:latin typeface="Bebas Neue" panose="020B0506020202020201" pitchFamily="34" charset="0"/>
              </a:rPr>
              <a:t>3,0</a:t>
            </a:r>
            <a:endParaRPr lang="en-US" sz="2400" dirty="0">
              <a:solidFill>
                <a:schemeClr val="accent1"/>
              </a:solidFill>
            </a:endParaRPr>
          </a:p>
        </p:txBody>
      </p:sp>
      <p:cxnSp>
        <p:nvCxnSpPr>
          <p:cNvPr id="17" name="Gerade Verbindung 16"/>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2000" dirty="0" smtClean="0">
                <a:solidFill>
                  <a:schemeClr val="bg1"/>
                </a:solidFill>
                <a:latin typeface="Bebas Neue" panose="020B0506020202020201" pitchFamily="34" charset="0"/>
              </a:rPr>
              <a:t>If you don’t want to use the style and size of the fonts as used in this placeholder it is possible to replace it by selecting different options.</a:t>
            </a:r>
            <a:endParaRPr lang="en-US" sz="2000" dirty="0">
              <a:solidFill>
                <a:schemeClr val="bg1"/>
              </a:solidFill>
              <a:latin typeface="Bebas Neue" panose="020B0506020202020201" pitchFamily="34" charset="0"/>
            </a:endParaRPr>
          </a:p>
        </p:txBody>
      </p:sp>
      <p:sp>
        <p:nvSpPr>
          <p:cNvPr id="20"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grpSp>
        <p:nvGrpSpPr>
          <p:cNvPr id="22"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23" name="Rechteck 22"/>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4" name="Gruppieren 23"/>
            <p:cNvGrpSpPr/>
            <p:nvPr/>
          </p:nvGrpSpPr>
          <p:grpSpPr bwMode="gray">
            <a:xfrm>
              <a:off x="9144000" y="569121"/>
              <a:ext cx="297657" cy="962022"/>
              <a:chOff x="9144000" y="569121"/>
              <a:chExt cx="297657" cy="962022"/>
            </a:xfrm>
          </p:grpSpPr>
          <p:cxnSp>
            <p:nvCxnSpPr>
              <p:cNvPr id="26"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7"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8"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758354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hteck 1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3" name="Gruppieren 2"/>
          <p:cNvGrpSpPr/>
          <p:nvPr/>
        </p:nvGrpSpPr>
        <p:grpSpPr>
          <a:xfrm>
            <a:off x="4858356" y="4708152"/>
            <a:ext cx="2453224" cy="1502319"/>
            <a:chOff x="4858356" y="4708152"/>
            <a:chExt cx="2453224" cy="1502319"/>
          </a:xfrm>
        </p:grpSpPr>
        <p:sp>
          <p:nvSpPr>
            <p:cNvPr id="124" name="Rechteck 123"/>
            <p:cNvSpPr/>
            <p:nvPr/>
          </p:nvSpPr>
          <p:spPr>
            <a:xfrm rot="10800000">
              <a:off x="5575906" y="4708152"/>
              <a:ext cx="1018124" cy="1014100"/>
            </a:xfrm>
            <a:prstGeom prst="rect">
              <a:avLst/>
            </a:prstGeom>
            <a:solidFill>
              <a:schemeClr val="accent3"/>
            </a:solidFill>
            <a:ln>
              <a:noFill/>
            </a:ln>
            <a:scene3d>
              <a:camera prst="isometricTopUp">
                <a:rot lat="19101507" lon="14565820" rev="6532898"/>
              </a:camera>
              <a:lightRig rig="threePt" dir="t"/>
            </a:scene3d>
            <a:sp3d extrusionH="31940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25" name="Rechteck 124"/>
            <p:cNvSpPr/>
            <p:nvPr/>
          </p:nvSpPr>
          <p:spPr>
            <a:xfrm rot="10800000">
              <a:off x="4858356" y="4948721"/>
              <a:ext cx="1018124" cy="1014100"/>
            </a:xfrm>
            <a:prstGeom prst="rect">
              <a:avLst/>
            </a:prstGeom>
            <a:solidFill>
              <a:schemeClr val="accent6"/>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26" name="Rechteck 125"/>
            <p:cNvSpPr/>
            <p:nvPr/>
          </p:nvSpPr>
          <p:spPr>
            <a:xfrm rot="10800000">
              <a:off x="6293456" y="4948721"/>
              <a:ext cx="1018124" cy="1014100"/>
            </a:xfrm>
            <a:prstGeom prst="rect">
              <a:avLst/>
            </a:prstGeom>
            <a:solidFill>
              <a:schemeClr val="tx2"/>
            </a:solidFill>
            <a:ln>
              <a:noFill/>
            </a:ln>
            <a:scene3d>
              <a:camera prst="isometricTopUp">
                <a:rot lat="19101507" lon="14565820" rev="6532898"/>
              </a:camera>
              <a:lightRig rig="threePt" dir="t"/>
            </a:scene3d>
            <a:sp3d extrusionH="1905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27" name="Rechteck 126"/>
            <p:cNvSpPr/>
            <p:nvPr/>
          </p:nvSpPr>
          <p:spPr>
            <a:xfrm rot="10800000">
              <a:off x="5575906" y="5196371"/>
              <a:ext cx="1018124" cy="1014100"/>
            </a:xfrm>
            <a:prstGeom prst="rect">
              <a:avLst/>
            </a:prstGeom>
            <a:solidFill>
              <a:schemeClr val="accent1"/>
            </a:solidFill>
            <a:ln>
              <a:noFill/>
            </a:ln>
            <a:scene3d>
              <a:camera prst="isometricTopUp">
                <a:rot lat="19101507" lon="14565820" rev="6532898"/>
              </a:camera>
              <a:lightRig rig="threePt" dir="t"/>
            </a:scene3d>
            <a:sp3d extrusionH="12827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2" name="Title"/>
          <p:cNvSpPr>
            <a:spLocks noGrp="1"/>
          </p:cNvSpPr>
          <p:nvPr>
            <p:ph type="title"/>
          </p:nvPr>
        </p:nvSpPr>
        <p:spPr/>
        <p:txBody>
          <a:bodyPr/>
          <a:lstStyle/>
          <a:p>
            <a:r>
              <a:rPr lang="en-US" dirty="0" smtClean="0"/>
              <a:t>Infographics – Diagrams</a:t>
            </a:r>
            <a:endParaRPr lang="en-US" dirty="0"/>
          </a:p>
        </p:txBody>
      </p:sp>
      <p:sp>
        <p:nvSpPr>
          <p:cNvPr id="73" name="Freihandform 72"/>
          <p:cNvSpPr/>
          <p:nvPr/>
        </p:nvSpPr>
        <p:spPr>
          <a:xfrm>
            <a:off x="6805629" y="3173349"/>
            <a:ext cx="1580989" cy="493506"/>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tx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99" name="Freihandform 98"/>
          <p:cNvSpPr/>
          <p:nvPr/>
        </p:nvSpPr>
        <p:spPr>
          <a:xfrm>
            <a:off x="6096000" y="1892381"/>
            <a:ext cx="2290618" cy="314677"/>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tx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00" name="Freihandform 99"/>
          <p:cNvSpPr/>
          <p:nvPr/>
        </p:nvSpPr>
        <p:spPr>
          <a:xfrm flipH="1">
            <a:off x="3821255" y="3890156"/>
            <a:ext cx="2263712" cy="573894"/>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tx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02" name="Freihandform 101"/>
          <p:cNvSpPr/>
          <p:nvPr/>
        </p:nvSpPr>
        <p:spPr>
          <a:xfrm flipH="1">
            <a:off x="3821255" y="2594300"/>
            <a:ext cx="1546161" cy="646546"/>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tx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05" name="Rechteck 104"/>
          <p:cNvSpPr/>
          <p:nvPr/>
        </p:nvSpPr>
        <p:spPr>
          <a:xfrm>
            <a:off x="9474201" y="1363786"/>
            <a:ext cx="214312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106" name="Rechteck 105"/>
          <p:cNvSpPr/>
          <p:nvPr/>
        </p:nvSpPr>
        <p:spPr>
          <a:xfrm>
            <a:off x="8386618" y="1363786"/>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3"/>
                </a:solidFill>
                <a:latin typeface="Bebas Neue" panose="020B0506020202020201" pitchFamily="34" charset="0"/>
              </a:rPr>
              <a:t>85%</a:t>
            </a:r>
            <a:endParaRPr lang="en-US" sz="4800" dirty="0">
              <a:solidFill>
                <a:schemeClr val="accent3"/>
              </a:solidFill>
              <a:latin typeface="Bebas Neue" panose="020B0506020202020201" pitchFamily="34" charset="0"/>
            </a:endParaRPr>
          </a:p>
        </p:txBody>
      </p:sp>
      <p:sp>
        <p:nvSpPr>
          <p:cNvPr id="108" name="Rechteck 107"/>
          <p:cNvSpPr/>
          <p:nvPr/>
        </p:nvSpPr>
        <p:spPr>
          <a:xfrm>
            <a:off x="9474201" y="2671131"/>
            <a:ext cx="214312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110" name="Rechteck 109"/>
          <p:cNvSpPr/>
          <p:nvPr/>
        </p:nvSpPr>
        <p:spPr>
          <a:xfrm>
            <a:off x="8386618" y="2671131"/>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tx2"/>
                </a:solidFill>
                <a:latin typeface="Bebas Neue" panose="020B0506020202020201" pitchFamily="34" charset="0"/>
              </a:rPr>
              <a:t>42%</a:t>
            </a:r>
            <a:endParaRPr lang="en-US" sz="4800" dirty="0">
              <a:solidFill>
                <a:schemeClr val="tx2"/>
              </a:solidFill>
              <a:latin typeface="Bebas Neue" panose="020B0506020202020201" pitchFamily="34" charset="0"/>
            </a:endParaRPr>
          </a:p>
        </p:txBody>
      </p:sp>
      <p:sp>
        <p:nvSpPr>
          <p:cNvPr id="111" name="Rechteck 110"/>
          <p:cNvSpPr/>
          <p:nvPr/>
        </p:nvSpPr>
        <p:spPr>
          <a:xfrm>
            <a:off x="590550" y="2072044"/>
            <a:ext cx="214312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115" name="Rechteck 114"/>
          <p:cNvSpPr/>
          <p:nvPr/>
        </p:nvSpPr>
        <p:spPr>
          <a:xfrm>
            <a:off x="2733674" y="2072044"/>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3"/>
                </a:solidFill>
                <a:latin typeface="Bebas Neue" panose="020B0506020202020201" pitchFamily="34" charset="0"/>
              </a:rPr>
              <a:t>56%</a:t>
            </a:r>
            <a:endParaRPr lang="en-US" sz="4800" dirty="0">
              <a:solidFill>
                <a:schemeClr val="accent3"/>
              </a:solidFill>
              <a:latin typeface="Bebas Neue" panose="020B0506020202020201" pitchFamily="34" charset="0"/>
            </a:endParaRPr>
          </a:p>
        </p:txBody>
      </p:sp>
      <p:sp>
        <p:nvSpPr>
          <p:cNvPr id="116" name="Rechteck 115"/>
          <p:cNvSpPr/>
          <p:nvPr/>
        </p:nvSpPr>
        <p:spPr>
          <a:xfrm>
            <a:off x="590550" y="3361560"/>
            <a:ext cx="214312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sp>
        <p:nvSpPr>
          <p:cNvPr id="117" name="Rechteck 116"/>
          <p:cNvSpPr/>
          <p:nvPr/>
        </p:nvSpPr>
        <p:spPr>
          <a:xfrm>
            <a:off x="2733674" y="3361560"/>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1"/>
                </a:solidFill>
                <a:latin typeface="Bebas Neue" panose="020B0506020202020201" pitchFamily="34" charset="0"/>
              </a:rPr>
              <a:t>33%</a:t>
            </a:r>
            <a:endParaRPr lang="en-US" sz="4800" dirty="0">
              <a:solidFill>
                <a:schemeClr val="accent1"/>
              </a:solidFill>
              <a:latin typeface="Bebas Neue" panose="020B0506020202020201" pitchFamily="34" charset="0"/>
            </a:endParaRPr>
          </a:p>
        </p:txBody>
      </p:sp>
    </p:spTree>
    <p:extLst>
      <p:ext uri="{BB962C8B-B14F-4D97-AF65-F5344CB8AC3E}">
        <p14:creationId xmlns:p14="http://schemas.microsoft.com/office/powerpoint/2010/main" val="3242611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hteck 23"/>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118" name="Gruppieren 117"/>
          <p:cNvGrpSpPr/>
          <p:nvPr/>
        </p:nvGrpSpPr>
        <p:grpSpPr bwMode="gray">
          <a:xfrm>
            <a:off x="8209938" y="4692476"/>
            <a:ext cx="3184921" cy="1514408"/>
            <a:chOff x="4126659" y="4696063"/>
            <a:chExt cx="3184921" cy="1514408"/>
          </a:xfrm>
        </p:grpSpPr>
        <p:sp>
          <p:nvSpPr>
            <p:cNvPr id="123" name="Rechteck 122"/>
            <p:cNvSpPr/>
            <p:nvPr/>
          </p:nvSpPr>
          <p:spPr bwMode="gray">
            <a:xfrm rot="10800000">
              <a:off x="4135285" y="4696063"/>
              <a:ext cx="1018124" cy="1014100"/>
            </a:xfrm>
            <a:prstGeom prst="rect">
              <a:avLst/>
            </a:prstGeom>
            <a:solidFill>
              <a:schemeClr val="bg1">
                <a:lumMod val="65000"/>
              </a:schemeClr>
            </a:solidFill>
            <a:ln>
              <a:noFill/>
            </a:ln>
            <a:scene3d>
              <a:camera prst="isometricTopUp">
                <a:rot lat="19101507" lon="14565820" rev="6532898"/>
              </a:camera>
              <a:lightRig rig="threePt" dir="t"/>
            </a:scene3d>
            <a:sp3d extrusionH="14986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19" name="Rechteck 118"/>
            <p:cNvSpPr/>
            <p:nvPr/>
          </p:nvSpPr>
          <p:spPr bwMode="gray">
            <a:xfrm rot="10800000">
              <a:off x="5575906" y="4708152"/>
              <a:ext cx="1018124" cy="1014100"/>
            </a:xfrm>
            <a:prstGeom prst="rect">
              <a:avLst/>
            </a:prstGeom>
            <a:solidFill>
              <a:schemeClr val="tx2">
                <a:lumMod val="60000"/>
                <a:lumOff val="40000"/>
              </a:schemeClr>
            </a:solidFill>
            <a:ln>
              <a:noFill/>
            </a:ln>
            <a:scene3d>
              <a:camera prst="isometricTopUp">
                <a:rot lat="19101507" lon="14565820" rev="6532898"/>
              </a:camera>
              <a:lightRig rig="threePt" dir="t"/>
            </a:scene3d>
            <a:sp3d extrusionH="31940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20" name="Rechteck 119"/>
            <p:cNvSpPr/>
            <p:nvPr/>
          </p:nvSpPr>
          <p:spPr bwMode="gray">
            <a:xfrm rot="10800000">
              <a:off x="4858356" y="4948721"/>
              <a:ext cx="1018124" cy="1014100"/>
            </a:xfrm>
            <a:prstGeom prst="rect">
              <a:avLst/>
            </a:prstGeom>
            <a:solidFill>
              <a:schemeClr val="bg1">
                <a:lumMod val="85000"/>
              </a:schemeClr>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21" name="Rechteck 120"/>
            <p:cNvSpPr/>
            <p:nvPr/>
          </p:nvSpPr>
          <p:spPr bwMode="gray">
            <a:xfrm rot="10800000">
              <a:off x="6293456" y="4948721"/>
              <a:ext cx="1018124" cy="1014100"/>
            </a:xfrm>
            <a:prstGeom prst="rect">
              <a:avLst/>
            </a:prstGeom>
            <a:solidFill>
              <a:schemeClr val="tx2"/>
            </a:solidFill>
            <a:ln>
              <a:noFill/>
            </a:ln>
            <a:scene3d>
              <a:camera prst="isometricTopUp">
                <a:rot lat="19101507" lon="14565820" rev="6532898"/>
              </a:camera>
              <a:lightRig rig="threePt" dir="t"/>
            </a:scene3d>
            <a:sp3d extrusionH="1905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22" name="Rechteck 121"/>
            <p:cNvSpPr/>
            <p:nvPr/>
          </p:nvSpPr>
          <p:spPr bwMode="gray">
            <a:xfrm rot="10800000">
              <a:off x="5575906" y="5196371"/>
              <a:ext cx="1018124" cy="1014100"/>
            </a:xfrm>
            <a:prstGeom prst="rect">
              <a:avLst/>
            </a:prstGeom>
            <a:solidFill>
              <a:schemeClr val="bg1">
                <a:lumMod val="50000"/>
              </a:schemeClr>
            </a:solidFill>
            <a:ln>
              <a:noFill/>
            </a:ln>
            <a:scene3d>
              <a:camera prst="isometricTopUp">
                <a:rot lat="19101507" lon="14565820" rev="6532898"/>
              </a:camera>
              <a:lightRig rig="threePt" dir="t"/>
            </a:scene3d>
            <a:sp3d extrusionH="12827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124" name="Rechteck 123"/>
            <p:cNvSpPr/>
            <p:nvPr/>
          </p:nvSpPr>
          <p:spPr bwMode="gray">
            <a:xfrm rot="10800000">
              <a:off x="4126659" y="5188596"/>
              <a:ext cx="1018124" cy="1014100"/>
            </a:xfrm>
            <a:prstGeom prst="rect">
              <a:avLst/>
            </a:prstGeom>
            <a:solidFill>
              <a:schemeClr val="accent1">
                <a:lumMod val="50000"/>
              </a:schemeClr>
            </a:solidFill>
            <a:ln>
              <a:noFill/>
            </a:ln>
            <a:scene3d>
              <a:camera prst="isometricTopUp">
                <a:rot lat="19101507" lon="14565820" rev="6532898"/>
              </a:camera>
              <a:lightRig rig="threePt" dir="t"/>
            </a:scene3d>
            <a:sp3d extrusionH="6985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cxnSp>
        <p:nvCxnSpPr>
          <p:cNvPr id="104" name="Gerade Verbindung 103"/>
          <p:cNvCxnSpPr/>
          <p:nvPr/>
        </p:nvCxnSpPr>
        <p:spPr bwMode="gray">
          <a:xfrm>
            <a:off x="10159528" y="4086220"/>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05" name="Rechteck 104"/>
          <p:cNvSpPr/>
          <p:nvPr/>
        </p:nvSpPr>
        <p:spPr bwMode="gray">
          <a:xfrm>
            <a:off x="9784493" y="3531797"/>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45%</a:t>
            </a:r>
            <a:endParaRPr lang="en-US" sz="2000" dirty="0">
              <a:solidFill>
                <a:schemeClr val="bg1"/>
              </a:solidFill>
            </a:endParaRPr>
          </a:p>
        </p:txBody>
      </p:sp>
      <p:cxnSp>
        <p:nvCxnSpPr>
          <p:cNvPr id="106" name="Gerade Verbindung 105"/>
          <p:cNvCxnSpPr/>
          <p:nvPr/>
        </p:nvCxnSpPr>
        <p:spPr bwMode="gray">
          <a:xfrm>
            <a:off x="10897340" y="3220732"/>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07" name="Rechteck 106"/>
          <p:cNvSpPr/>
          <p:nvPr/>
        </p:nvSpPr>
        <p:spPr bwMode="gray">
          <a:xfrm>
            <a:off x="10522305" y="2666309"/>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57%</a:t>
            </a:r>
            <a:endParaRPr lang="en-US" sz="2000" dirty="0">
              <a:solidFill>
                <a:schemeClr val="bg1"/>
              </a:solidFill>
            </a:endParaRPr>
          </a:p>
        </p:txBody>
      </p:sp>
      <p:sp>
        <p:nvSpPr>
          <p:cNvPr id="108" name="Freihandform 107"/>
          <p:cNvSpPr/>
          <p:nvPr/>
        </p:nvSpPr>
        <p:spPr bwMode="gray">
          <a:xfrm flipH="1">
            <a:off x="3999344" y="4573632"/>
            <a:ext cx="4728282" cy="479252"/>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09" name="Rechteck 108"/>
          <p:cNvSpPr/>
          <p:nvPr/>
        </p:nvSpPr>
        <p:spPr bwMode="gray">
          <a:xfrm>
            <a:off x="540000" y="4045036"/>
            <a:ext cx="219367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10" name="Rechteck 109"/>
          <p:cNvSpPr/>
          <p:nvPr/>
        </p:nvSpPr>
        <p:spPr bwMode="gray">
          <a:xfrm>
            <a:off x="2733674" y="4045036"/>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bg2"/>
                </a:solidFill>
                <a:latin typeface="Bebas Neue" panose="020B0506020202020201" pitchFamily="34" charset="0"/>
              </a:rPr>
              <a:t>36%</a:t>
            </a:r>
            <a:endParaRPr lang="en-US" sz="4800" dirty="0">
              <a:solidFill>
                <a:schemeClr val="bg2"/>
              </a:solidFill>
              <a:latin typeface="Bebas Neue" panose="020B0506020202020201" pitchFamily="34" charset="0"/>
            </a:endParaRPr>
          </a:p>
        </p:txBody>
      </p:sp>
      <p:sp>
        <p:nvSpPr>
          <p:cNvPr id="111" name="Freihandform 110"/>
          <p:cNvSpPr/>
          <p:nvPr/>
        </p:nvSpPr>
        <p:spPr bwMode="gray">
          <a:xfrm flipH="1">
            <a:off x="4830617" y="2806132"/>
            <a:ext cx="4620080" cy="479252"/>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12" name="Rechteck 111"/>
          <p:cNvSpPr/>
          <p:nvPr/>
        </p:nvSpPr>
        <p:spPr bwMode="gray">
          <a:xfrm>
            <a:off x="1138687" y="2277536"/>
            <a:ext cx="2604347"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sp>
        <p:nvSpPr>
          <p:cNvPr id="113" name="Rechteck 112"/>
          <p:cNvSpPr/>
          <p:nvPr/>
        </p:nvSpPr>
        <p:spPr bwMode="gray">
          <a:xfrm>
            <a:off x="3743034" y="2277536"/>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bg1"/>
                </a:solidFill>
                <a:latin typeface="Bebas Neue" panose="020B0506020202020201" pitchFamily="34" charset="0"/>
              </a:rPr>
              <a:t>69%</a:t>
            </a:r>
            <a:endParaRPr lang="en-US" sz="4800" dirty="0">
              <a:solidFill>
                <a:schemeClr val="bg1"/>
              </a:solidFill>
              <a:latin typeface="Bebas Neue" panose="020B0506020202020201" pitchFamily="34" charset="0"/>
            </a:endParaRPr>
          </a:p>
        </p:txBody>
      </p:sp>
      <p:cxnSp>
        <p:nvCxnSpPr>
          <p:cNvPr id="114" name="Gerade Verbindung 113"/>
          <p:cNvCxnSpPr/>
          <p:nvPr/>
        </p:nvCxnSpPr>
        <p:spPr bwMode="gray">
          <a:xfrm>
            <a:off x="10185406" y="1789211"/>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15" name="Rechteck 114"/>
          <p:cNvSpPr/>
          <p:nvPr/>
        </p:nvSpPr>
        <p:spPr bwMode="gray">
          <a:xfrm>
            <a:off x="9810371" y="1234788"/>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80%</a:t>
            </a:r>
            <a:endParaRPr lang="en-US" sz="2000" dirty="0">
              <a:solidFill>
                <a:schemeClr val="bg1"/>
              </a:solidFill>
            </a:endParaRPr>
          </a:p>
        </p:txBody>
      </p:sp>
      <p:sp>
        <p:nvSpPr>
          <p:cNvPr id="116" name="Text Box 13"/>
          <p:cNvSpPr txBox="1">
            <a:spLocks noChangeArrowheads="1"/>
          </p:cNvSpPr>
          <p:nvPr/>
        </p:nvSpPr>
        <p:spPr bwMode="gray">
          <a:xfrm>
            <a:off x="5575589" y="2400107"/>
            <a:ext cx="2201430" cy="846446"/>
          </a:xfrm>
          <a:prstGeom prst="rect">
            <a:avLst/>
          </a:prstGeom>
          <a:solidFill>
            <a:schemeClr val="accent1">
              <a:lumMod val="75000"/>
            </a:schemeClr>
          </a:solidFill>
          <a:ln w="9525" algn="ctr">
            <a:noFill/>
            <a:miter lim="800000"/>
            <a:headEnd/>
            <a:tailEnd/>
          </a:ln>
        </p:spPr>
        <p:txBody>
          <a:bodyPr wrap="square" lIns="0" tIns="0" rIns="0" bIns="0" anchor="ctr" anchorCtr="0">
            <a:noAutofit/>
          </a:bodyPr>
          <a:lstStyle/>
          <a:p>
            <a:pPr algn="ctr" defTabSz="801688">
              <a:lnSpc>
                <a:spcPct val="90000"/>
              </a:lnSpc>
              <a:spcAft>
                <a:spcPts val="1000"/>
              </a:spcAft>
            </a:pPr>
            <a:r>
              <a:rPr lang="en-US" sz="3200" dirty="0" smtClean="0">
                <a:solidFill>
                  <a:schemeClr val="bg1"/>
                </a:solidFill>
                <a:latin typeface="Bebas Neue" panose="020B0506020202020201" pitchFamily="34" charset="0"/>
              </a:rPr>
              <a:t>Placeholder</a:t>
            </a:r>
            <a:endParaRPr lang="en-US" sz="1200" dirty="0">
              <a:solidFill>
                <a:schemeClr val="bg1"/>
              </a:solidFill>
              <a:latin typeface="Calibri Light" panose="020F0302020204030204" pitchFamily="34" charset="0"/>
            </a:endParaRPr>
          </a:p>
        </p:txBody>
      </p:sp>
      <p:sp>
        <p:nvSpPr>
          <p:cNvPr id="117" name="Text Box 13"/>
          <p:cNvSpPr txBox="1">
            <a:spLocks noChangeArrowheads="1"/>
          </p:cNvSpPr>
          <p:nvPr/>
        </p:nvSpPr>
        <p:spPr bwMode="gray">
          <a:xfrm>
            <a:off x="4830617" y="4160683"/>
            <a:ext cx="2201430" cy="846446"/>
          </a:xfrm>
          <a:prstGeom prst="rect">
            <a:avLst/>
          </a:prstGeom>
          <a:solidFill>
            <a:schemeClr val="accent1">
              <a:lumMod val="75000"/>
            </a:schemeClr>
          </a:solidFill>
          <a:ln w="9525" algn="ctr">
            <a:noFill/>
            <a:miter lim="800000"/>
            <a:headEnd/>
            <a:tailEnd/>
          </a:ln>
        </p:spPr>
        <p:txBody>
          <a:bodyPr wrap="square" lIns="0" tIns="0" rIns="0" bIns="0" anchor="ctr" anchorCtr="0">
            <a:noAutofit/>
          </a:bodyPr>
          <a:lstStyle/>
          <a:p>
            <a:pPr algn="ctr" defTabSz="801688">
              <a:lnSpc>
                <a:spcPct val="90000"/>
              </a:lnSpc>
              <a:spcAft>
                <a:spcPts val="1000"/>
              </a:spcAft>
            </a:pPr>
            <a:r>
              <a:rPr lang="en-US" sz="3200" dirty="0" smtClean="0">
                <a:solidFill>
                  <a:schemeClr val="bg1"/>
                </a:solidFill>
                <a:latin typeface="Bebas Neue" panose="020B0506020202020201" pitchFamily="34" charset="0"/>
              </a:rPr>
              <a:t>Placeholder</a:t>
            </a:r>
            <a:endParaRPr lang="en-US" sz="1200" dirty="0">
              <a:solidFill>
                <a:schemeClr val="bg1"/>
              </a:solidFill>
              <a:latin typeface="Calibri Light" panose="020F0302020204030204" pitchFamily="34" charset="0"/>
            </a:endParaRPr>
          </a:p>
        </p:txBody>
      </p:sp>
    </p:spTree>
    <p:extLst>
      <p:ext uri="{BB962C8B-B14F-4D97-AF65-F5344CB8AC3E}">
        <p14:creationId xmlns:p14="http://schemas.microsoft.com/office/powerpoint/2010/main" val="3410009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hteck 41"/>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5" name="Gruppieren 4"/>
          <p:cNvGrpSpPr/>
          <p:nvPr/>
        </p:nvGrpSpPr>
        <p:grpSpPr bwMode="gray">
          <a:xfrm>
            <a:off x="1232777" y="4190558"/>
            <a:ext cx="9675194" cy="2019913"/>
            <a:chOff x="1232777" y="4190558"/>
            <a:chExt cx="9675194" cy="2019913"/>
          </a:xfrm>
        </p:grpSpPr>
        <p:sp>
          <p:nvSpPr>
            <p:cNvPr id="92" name="Rechteck 91"/>
            <p:cNvSpPr/>
            <p:nvPr/>
          </p:nvSpPr>
          <p:spPr bwMode="gray">
            <a:xfrm rot="10800000">
              <a:off x="1232777" y="4190558"/>
              <a:ext cx="1018124" cy="1014100"/>
            </a:xfrm>
            <a:prstGeom prst="rect">
              <a:avLst/>
            </a:prstGeom>
            <a:solidFill>
              <a:schemeClr val="bg1"/>
            </a:solidFill>
            <a:ln>
              <a:noFill/>
            </a:ln>
            <a:scene3d>
              <a:camera prst="isometricTopUp">
                <a:rot lat="19101507" lon="14565820" rev="6532898"/>
              </a:camera>
              <a:lightRig rig="threePt" dir="t"/>
            </a:scene3d>
            <a:sp3d extrusionH="3302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91" name="Rechteck 90"/>
            <p:cNvSpPr/>
            <p:nvPr/>
          </p:nvSpPr>
          <p:spPr bwMode="gray">
            <a:xfrm rot="10800000">
              <a:off x="1957618" y="4441671"/>
              <a:ext cx="1018124" cy="1014100"/>
            </a:xfrm>
            <a:prstGeom prst="rect">
              <a:avLst/>
            </a:prstGeom>
            <a:solidFill>
              <a:schemeClr val="bg1">
                <a:lumMod val="95000"/>
              </a:schemeClr>
            </a:solidFill>
            <a:ln>
              <a:noFill/>
            </a:ln>
            <a:scene3d>
              <a:camera prst="isometricTopUp">
                <a:rot lat="19101507" lon="14565820" rev="6532898"/>
              </a:camera>
              <a:lightRig rig="threePt" dir="t"/>
            </a:scene3d>
            <a:sp3d extrusionH="5461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84" name="Rechteck 83"/>
            <p:cNvSpPr/>
            <p:nvPr/>
          </p:nvSpPr>
          <p:spPr bwMode="gray">
            <a:xfrm rot="10800000">
              <a:off x="3406944" y="4433045"/>
              <a:ext cx="1018124" cy="1014100"/>
            </a:xfrm>
            <a:prstGeom prst="rect">
              <a:avLst/>
            </a:prstGeom>
            <a:solidFill>
              <a:schemeClr val="bg1">
                <a:lumMod val="95000"/>
              </a:schemeClr>
            </a:solidFill>
            <a:ln>
              <a:noFill/>
            </a:ln>
            <a:scene3d>
              <a:camera prst="isometricTopUp">
                <a:rot lat="19101507" lon="14565820" rev="6532898"/>
              </a:camera>
              <a:lightRig rig="threePt" dir="t"/>
            </a:scene3d>
            <a:sp3d extrusionH="1250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83" name="Rechteck 82"/>
            <p:cNvSpPr/>
            <p:nvPr/>
          </p:nvSpPr>
          <p:spPr bwMode="gray">
            <a:xfrm rot="10800000">
              <a:off x="4131779" y="4689314"/>
              <a:ext cx="1018124" cy="1014100"/>
            </a:xfrm>
            <a:prstGeom prst="rect">
              <a:avLst/>
            </a:prstGeom>
            <a:solidFill>
              <a:schemeClr val="bg1"/>
            </a:solidFill>
            <a:ln>
              <a:noFill/>
            </a:ln>
            <a:scene3d>
              <a:camera prst="isometricTopUp">
                <a:rot lat="19101507" lon="14565820" rev="6532898"/>
              </a:camera>
              <a:lightRig rig="threePt" dir="t"/>
            </a:scene3d>
            <a:sp3d extrusionH="16065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80" name="Rechteck 79"/>
            <p:cNvSpPr/>
            <p:nvPr/>
          </p:nvSpPr>
          <p:spPr bwMode="gray">
            <a:xfrm rot="10800000">
              <a:off x="9165226" y="4456419"/>
              <a:ext cx="1018124" cy="1014100"/>
            </a:xfrm>
            <a:prstGeom prst="rect">
              <a:avLst/>
            </a:prstGeom>
            <a:solidFill>
              <a:schemeClr val="bg1"/>
            </a:solidFill>
            <a:ln>
              <a:noFill/>
            </a:ln>
            <a:scene3d>
              <a:camera prst="isometricTopUp">
                <a:rot lat="19101507" lon="14565820" rev="6532898"/>
              </a:camera>
              <a:lightRig rig="threePt" dir="t"/>
            </a:scene3d>
            <a:sp3d extrusionH="4254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3" name="Rechteck 62"/>
            <p:cNvSpPr/>
            <p:nvPr/>
          </p:nvSpPr>
          <p:spPr bwMode="gray">
            <a:xfrm rot="10800000">
              <a:off x="7724415" y="4456079"/>
              <a:ext cx="1018124" cy="1014100"/>
            </a:xfrm>
            <a:prstGeom prst="rect">
              <a:avLst/>
            </a:prstGeom>
            <a:solidFill>
              <a:schemeClr val="bg1"/>
            </a:solidFill>
            <a:ln>
              <a:noFill/>
            </a:ln>
            <a:scene3d>
              <a:camera prst="isometricTopUp">
                <a:rot lat="19101507" lon="14565820" rev="6532898"/>
              </a:camera>
              <a:lightRig rig="threePt" dir="t"/>
            </a:scene3d>
            <a:sp3d extrusionH="9715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1" name="Rechteck 60"/>
            <p:cNvSpPr/>
            <p:nvPr/>
          </p:nvSpPr>
          <p:spPr bwMode="gray">
            <a:xfrm rot="10800000">
              <a:off x="7004381" y="4706573"/>
              <a:ext cx="1018124" cy="1014100"/>
            </a:xfrm>
            <a:prstGeom prst="rect">
              <a:avLst/>
            </a:prstGeom>
            <a:solidFill>
              <a:schemeClr val="bg1"/>
            </a:solidFill>
            <a:ln>
              <a:noFill/>
            </a:ln>
            <a:scene3d>
              <a:camera prst="isometricTopUp">
                <a:rot lat="19101507" lon="14565820" rev="6532898"/>
              </a:camera>
              <a:lightRig rig="threePt" dir="t"/>
            </a:scene3d>
            <a:sp3d extrusionH="16065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47" name="Rechteck 46"/>
            <p:cNvSpPr/>
            <p:nvPr/>
          </p:nvSpPr>
          <p:spPr bwMode="gray">
            <a:xfrm rot="10800000">
              <a:off x="5575906" y="4708152"/>
              <a:ext cx="1018124" cy="1014100"/>
            </a:xfrm>
            <a:prstGeom prst="rect">
              <a:avLst/>
            </a:prstGeom>
            <a:solidFill>
              <a:schemeClr val="accent3"/>
            </a:solidFill>
            <a:ln>
              <a:noFill/>
            </a:ln>
            <a:scene3d>
              <a:camera prst="isometricTopUp">
                <a:rot lat="19101507" lon="14565820" rev="6532898"/>
              </a:camera>
              <a:lightRig rig="threePt" dir="t"/>
            </a:scene3d>
            <a:sp3d extrusionH="31940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48" name="Rechteck 47"/>
            <p:cNvSpPr/>
            <p:nvPr/>
          </p:nvSpPr>
          <p:spPr bwMode="gray">
            <a:xfrm rot="10800000">
              <a:off x="4858356" y="4948721"/>
              <a:ext cx="1018124" cy="1014100"/>
            </a:xfrm>
            <a:prstGeom prst="rect">
              <a:avLst/>
            </a:prstGeom>
            <a:solidFill>
              <a:schemeClr val="accent6"/>
            </a:solidFill>
            <a:ln>
              <a:noFill/>
            </a:ln>
            <a:scene3d>
              <a:camera prst="isometricTopUp">
                <a:rot lat="19101507" lon="14565820" rev="6532898"/>
              </a:camera>
              <a:lightRig rig="threePt" dir="t"/>
            </a:scene3d>
            <a:sp3d extrusionH="23114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49" name="Rechteck 48"/>
            <p:cNvSpPr/>
            <p:nvPr/>
          </p:nvSpPr>
          <p:spPr bwMode="gray">
            <a:xfrm rot="10800000">
              <a:off x="6293456" y="4948721"/>
              <a:ext cx="1018124" cy="1014100"/>
            </a:xfrm>
            <a:prstGeom prst="rect">
              <a:avLst/>
            </a:prstGeom>
            <a:solidFill>
              <a:schemeClr val="tx2">
                <a:lumMod val="40000"/>
                <a:lumOff val="60000"/>
              </a:schemeClr>
            </a:solidFill>
            <a:ln>
              <a:noFill/>
            </a:ln>
            <a:scene3d>
              <a:camera prst="isometricTopUp">
                <a:rot lat="19101507" lon="14565820" rev="6532898"/>
              </a:camera>
              <a:lightRig rig="threePt" dir="t"/>
            </a:scene3d>
            <a:sp3d extrusionH="19050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50" name="Rechteck 49"/>
            <p:cNvSpPr/>
            <p:nvPr/>
          </p:nvSpPr>
          <p:spPr bwMode="gray">
            <a:xfrm rot="10800000">
              <a:off x="5575906" y="5196371"/>
              <a:ext cx="1018124" cy="1014100"/>
            </a:xfrm>
            <a:prstGeom prst="rect">
              <a:avLst/>
            </a:prstGeom>
            <a:solidFill>
              <a:schemeClr val="accent1"/>
            </a:solidFill>
            <a:ln>
              <a:noFill/>
            </a:ln>
            <a:scene3d>
              <a:camera prst="isometricTopUp">
                <a:rot lat="19101507" lon="14565820" rev="6532898"/>
              </a:camera>
              <a:lightRig rig="threePt" dir="t"/>
            </a:scene3d>
            <a:sp3d extrusionH="12827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79" name="Rechteck 78"/>
            <p:cNvSpPr/>
            <p:nvPr/>
          </p:nvSpPr>
          <p:spPr bwMode="gray">
            <a:xfrm rot="10800000">
              <a:off x="8449239" y="4706573"/>
              <a:ext cx="1018124" cy="1014100"/>
            </a:xfrm>
            <a:prstGeom prst="rect">
              <a:avLst/>
            </a:prstGeom>
            <a:solidFill>
              <a:schemeClr val="accent6">
                <a:lumMod val="50000"/>
              </a:schemeClr>
            </a:solidFill>
            <a:ln>
              <a:noFill/>
            </a:ln>
            <a:scene3d>
              <a:camera prst="isometricTopUp">
                <a:rot lat="19101507" lon="14565820" rev="6532898"/>
              </a:camera>
              <a:lightRig rig="threePt" dir="t"/>
            </a:scene3d>
            <a:sp3d extrusionH="666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78" name="Rechteck 77"/>
            <p:cNvSpPr/>
            <p:nvPr/>
          </p:nvSpPr>
          <p:spPr bwMode="gray">
            <a:xfrm rot="10800000">
              <a:off x="7733041" y="4955984"/>
              <a:ext cx="1018124" cy="1014100"/>
            </a:xfrm>
            <a:prstGeom prst="rect">
              <a:avLst/>
            </a:prstGeom>
            <a:solidFill>
              <a:schemeClr val="accent6">
                <a:lumMod val="75000"/>
              </a:schemeClr>
            </a:solidFill>
            <a:ln>
              <a:noFill/>
            </a:ln>
            <a:scene3d>
              <a:camera prst="isometricTopUp">
                <a:rot lat="19101507" lon="14565820" rev="6532898"/>
              </a:camera>
              <a:lightRig rig="threePt" dir="t"/>
            </a:scene3d>
            <a:sp3d extrusionH="92710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68" name="Rechteck 67"/>
            <p:cNvSpPr/>
            <p:nvPr/>
          </p:nvSpPr>
          <p:spPr bwMode="gray">
            <a:xfrm rot="10800000">
              <a:off x="7021632" y="5196032"/>
              <a:ext cx="1018124" cy="1014100"/>
            </a:xfrm>
            <a:prstGeom prst="rect">
              <a:avLst/>
            </a:prstGeom>
            <a:solidFill>
              <a:schemeClr val="accent1">
                <a:lumMod val="60000"/>
                <a:lumOff val="40000"/>
              </a:schemeClr>
            </a:solidFill>
            <a:ln>
              <a:noFill/>
            </a:ln>
            <a:scene3d>
              <a:camera prst="isometricTopUp">
                <a:rot lat="19101507" lon="14565820" rev="6532898"/>
              </a:camera>
              <a:lightRig rig="threePt" dir="t"/>
            </a:scene3d>
            <a:sp3d extrusionH="488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81" name="Rechteck 80"/>
            <p:cNvSpPr/>
            <p:nvPr/>
          </p:nvSpPr>
          <p:spPr bwMode="gray">
            <a:xfrm rot="10800000">
              <a:off x="9889847" y="4706234"/>
              <a:ext cx="1018124" cy="1014100"/>
            </a:xfrm>
            <a:prstGeom prst="rect">
              <a:avLst/>
            </a:prstGeom>
            <a:solidFill>
              <a:schemeClr val="bg1"/>
            </a:solidFill>
            <a:ln>
              <a:noFill/>
            </a:ln>
            <a:scene3d>
              <a:camera prst="isometricTopUp">
                <a:rot lat="19101507" lon="14565820" rev="6532898"/>
              </a:camera>
              <a:lightRig rig="threePt" dir="t"/>
            </a:scene3d>
            <a:sp3d extrusionH="2603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90" name="Rechteck 89"/>
            <p:cNvSpPr/>
            <p:nvPr/>
          </p:nvSpPr>
          <p:spPr bwMode="gray">
            <a:xfrm rot="10800000">
              <a:off x="2682449" y="4695705"/>
              <a:ext cx="1018124" cy="1014100"/>
            </a:xfrm>
            <a:prstGeom prst="rect">
              <a:avLst/>
            </a:prstGeom>
            <a:solidFill>
              <a:schemeClr val="accent3">
                <a:lumMod val="50000"/>
              </a:schemeClr>
            </a:solidFill>
            <a:ln>
              <a:noFill/>
            </a:ln>
            <a:scene3d>
              <a:camera prst="isometricTopUp">
                <a:rot lat="19101507" lon="14565820" rev="6532898"/>
              </a:camera>
              <a:lightRig rig="threePt" dir="t"/>
            </a:scene3d>
            <a:sp3d extrusionH="7937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sp>
          <p:nvSpPr>
            <p:cNvPr id="89" name="Rechteck 88"/>
            <p:cNvSpPr/>
            <p:nvPr/>
          </p:nvSpPr>
          <p:spPr bwMode="gray">
            <a:xfrm rot="10800000">
              <a:off x="3407066" y="4945877"/>
              <a:ext cx="1018124" cy="1014100"/>
            </a:xfrm>
            <a:prstGeom prst="rect">
              <a:avLst/>
            </a:prstGeom>
            <a:solidFill>
              <a:schemeClr val="accent3">
                <a:lumMod val="75000"/>
              </a:schemeClr>
            </a:solidFill>
            <a:ln>
              <a:noFill/>
            </a:ln>
            <a:scene3d>
              <a:camera prst="isometricTopUp">
                <a:rot lat="19101507" lon="14565820" rev="6532898"/>
              </a:camera>
              <a:lightRig rig="threePt" dir="t"/>
            </a:scene3d>
            <a:sp3d extrusionH="488950" prstMaterial="matt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a:p>
          </p:txBody>
        </p:sp>
      </p:grpSp>
      <p:grpSp>
        <p:nvGrpSpPr>
          <p:cNvPr id="94" name="Gruppieren 93"/>
          <p:cNvGrpSpPr/>
          <p:nvPr/>
        </p:nvGrpSpPr>
        <p:grpSpPr bwMode="gray">
          <a:xfrm>
            <a:off x="539999" y="1778001"/>
            <a:ext cx="11077326" cy="3435283"/>
            <a:chOff x="539999" y="1778001"/>
            <a:chExt cx="11077326" cy="3435283"/>
          </a:xfrm>
        </p:grpSpPr>
        <p:cxnSp>
          <p:nvCxnSpPr>
            <p:cNvPr id="95" name="Gerade Verbindung 94"/>
            <p:cNvCxnSpPr/>
            <p:nvPr/>
          </p:nvCxnSpPr>
          <p:spPr bwMode="gray">
            <a:xfrm>
              <a:off x="6805629" y="3248947"/>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96" name="Rechteck 95"/>
            <p:cNvSpPr/>
            <p:nvPr/>
          </p:nvSpPr>
          <p:spPr bwMode="gray">
            <a:xfrm>
              <a:off x="6412122" y="2694524"/>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59%</a:t>
              </a:r>
              <a:endParaRPr lang="en-US" sz="2000" dirty="0">
                <a:solidFill>
                  <a:schemeClr val="bg1"/>
                </a:solidFill>
              </a:endParaRPr>
            </a:p>
          </p:txBody>
        </p:sp>
        <p:cxnSp>
          <p:nvCxnSpPr>
            <p:cNvPr id="97" name="Gerade Verbindung 96"/>
            <p:cNvCxnSpPr/>
            <p:nvPr/>
          </p:nvCxnSpPr>
          <p:spPr bwMode="gray">
            <a:xfrm>
              <a:off x="6093695" y="4067694"/>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98" name="Rechteck 97"/>
            <p:cNvSpPr/>
            <p:nvPr/>
          </p:nvSpPr>
          <p:spPr bwMode="gray">
            <a:xfrm>
              <a:off x="5690952" y="3513271"/>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41%</a:t>
              </a:r>
              <a:endParaRPr lang="en-US" sz="2000" dirty="0">
                <a:solidFill>
                  <a:schemeClr val="bg1"/>
                </a:solidFill>
              </a:endParaRPr>
            </a:p>
          </p:txBody>
        </p:sp>
        <p:cxnSp>
          <p:nvCxnSpPr>
            <p:cNvPr id="99" name="Gerade Verbindung 98"/>
            <p:cNvCxnSpPr/>
            <p:nvPr/>
          </p:nvCxnSpPr>
          <p:spPr bwMode="gray">
            <a:xfrm>
              <a:off x="5364501" y="2861020"/>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00" name="Rechteck 99"/>
            <p:cNvSpPr/>
            <p:nvPr/>
          </p:nvSpPr>
          <p:spPr bwMode="gray">
            <a:xfrm>
              <a:off x="4988246" y="2306597"/>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64%</a:t>
              </a:r>
              <a:endParaRPr lang="en-US" sz="2000" dirty="0">
                <a:solidFill>
                  <a:schemeClr val="bg1"/>
                </a:solidFill>
              </a:endParaRPr>
            </a:p>
          </p:txBody>
        </p:sp>
        <p:cxnSp>
          <p:nvCxnSpPr>
            <p:cNvPr id="101" name="Gerade Verbindung 100"/>
            <p:cNvCxnSpPr/>
            <p:nvPr/>
          </p:nvCxnSpPr>
          <p:spPr bwMode="gray">
            <a:xfrm>
              <a:off x="6084459" y="1796035"/>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cxnSp>
          <p:nvCxnSpPr>
            <p:cNvPr id="102" name="Gerade Verbindung 101"/>
            <p:cNvCxnSpPr/>
            <p:nvPr/>
          </p:nvCxnSpPr>
          <p:spPr bwMode="gray">
            <a:xfrm>
              <a:off x="8233376" y="4126727"/>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03" name="Rechteck 102"/>
            <p:cNvSpPr/>
            <p:nvPr/>
          </p:nvSpPr>
          <p:spPr bwMode="gray">
            <a:xfrm>
              <a:off x="7839869" y="3572304"/>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37%</a:t>
              </a:r>
              <a:endParaRPr lang="en-US" sz="2000" dirty="0">
                <a:solidFill>
                  <a:schemeClr val="bg1"/>
                </a:solidFill>
              </a:endParaRPr>
            </a:p>
          </p:txBody>
        </p:sp>
        <p:cxnSp>
          <p:nvCxnSpPr>
            <p:cNvPr id="104" name="Gerade Verbindung 103"/>
            <p:cNvCxnSpPr/>
            <p:nvPr/>
          </p:nvCxnSpPr>
          <p:spPr bwMode="gray">
            <a:xfrm>
              <a:off x="8944576" y="4126727"/>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05" name="Rechteck 104"/>
            <p:cNvSpPr/>
            <p:nvPr/>
          </p:nvSpPr>
          <p:spPr bwMode="gray">
            <a:xfrm>
              <a:off x="8569541" y="3572304"/>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29%</a:t>
              </a:r>
              <a:endParaRPr lang="en-US" sz="2000" dirty="0">
                <a:solidFill>
                  <a:schemeClr val="bg1"/>
                </a:solidFill>
              </a:endParaRPr>
            </a:p>
          </p:txBody>
        </p:sp>
        <p:cxnSp>
          <p:nvCxnSpPr>
            <p:cNvPr id="106" name="Gerade Verbindung 105"/>
            <p:cNvCxnSpPr/>
            <p:nvPr/>
          </p:nvCxnSpPr>
          <p:spPr bwMode="gray">
            <a:xfrm>
              <a:off x="3191510" y="4019522"/>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07" name="Rechteck 106"/>
            <p:cNvSpPr/>
            <p:nvPr/>
          </p:nvSpPr>
          <p:spPr bwMode="gray">
            <a:xfrm>
              <a:off x="2798003" y="3465099"/>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2800" dirty="0" smtClean="0">
                  <a:solidFill>
                    <a:schemeClr val="bg1"/>
                  </a:solidFill>
                  <a:latin typeface="Bebas Neue" panose="020B0506020202020201" pitchFamily="34" charset="0"/>
                </a:rPr>
                <a:t>29%</a:t>
              </a:r>
              <a:endParaRPr lang="en-US" sz="2000" dirty="0">
                <a:solidFill>
                  <a:schemeClr val="bg1"/>
                </a:solidFill>
              </a:endParaRPr>
            </a:p>
          </p:txBody>
        </p:sp>
        <p:sp>
          <p:nvSpPr>
            <p:cNvPr id="108" name="Freihandform 107"/>
            <p:cNvSpPr/>
            <p:nvPr/>
          </p:nvSpPr>
          <p:spPr bwMode="gray">
            <a:xfrm flipH="1">
              <a:off x="3812018" y="2306597"/>
              <a:ext cx="104107" cy="2682122"/>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09" name="Rechteck 108"/>
            <p:cNvSpPr/>
            <p:nvPr/>
          </p:nvSpPr>
          <p:spPr bwMode="gray">
            <a:xfrm>
              <a:off x="539999" y="1778001"/>
              <a:ext cx="2193675"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a:t>
              </a:r>
              <a:br>
                <a:rPr lang="en-US" dirty="0" smtClean="0">
                  <a:solidFill>
                    <a:schemeClr val="bg1"/>
                  </a:solidFill>
                </a:rPr>
              </a:br>
              <a:r>
                <a:rPr lang="en-US" dirty="0" smtClean="0">
                  <a:solidFill>
                    <a:schemeClr val="bg1"/>
                  </a:solidFill>
                </a:rPr>
                <a:t>replaced with your </a:t>
              </a:r>
              <a:br>
                <a:rPr lang="en-US" dirty="0" smtClean="0">
                  <a:solidFill>
                    <a:schemeClr val="bg1"/>
                  </a:solidFill>
                </a:rPr>
              </a:br>
              <a:r>
                <a:rPr lang="en-US" dirty="0" smtClean="0">
                  <a:solidFill>
                    <a:schemeClr val="bg1"/>
                  </a:solidFill>
                </a:rPr>
                <a:t>own text. This is a placeholder text. </a:t>
              </a:r>
              <a:endParaRPr lang="en-US" dirty="0">
                <a:solidFill>
                  <a:schemeClr val="bg1"/>
                </a:solidFill>
              </a:endParaRPr>
            </a:p>
          </p:txBody>
        </p:sp>
        <p:sp>
          <p:nvSpPr>
            <p:cNvPr id="110" name="Rechteck 109"/>
            <p:cNvSpPr/>
            <p:nvPr/>
          </p:nvSpPr>
          <p:spPr bwMode="gray">
            <a:xfrm>
              <a:off x="2733674" y="1778001"/>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3">
                      <a:lumMod val="75000"/>
                    </a:schemeClr>
                  </a:solidFill>
                  <a:latin typeface="Bebas Neue" panose="020B0506020202020201" pitchFamily="34" charset="0"/>
                </a:rPr>
                <a:t>18%</a:t>
              </a:r>
              <a:endParaRPr lang="en-US" sz="4800" dirty="0">
                <a:solidFill>
                  <a:schemeClr val="accent3">
                    <a:lumMod val="75000"/>
                  </a:schemeClr>
                </a:solidFill>
                <a:latin typeface="Bebas Neue" panose="020B0506020202020201" pitchFamily="34" charset="0"/>
              </a:endParaRPr>
            </a:p>
          </p:txBody>
        </p:sp>
        <p:sp>
          <p:nvSpPr>
            <p:cNvPr id="111" name="Freihandform 110"/>
            <p:cNvSpPr/>
            <p:nvPr/>
          </p:nvSpPr>
          <p:spPr bwMode="gray">
            <a:xfrm>
              <a:off x="7524709" y="2687570"/>
              <a:ext cx="861299" cy="2525714"/>
            </a:xfrm>
            <a:custGeom>
              <a:avLst/>
              <a:gdLst>
                <a:gd name="connsiteX0" fmla="*/ 0 w 1671781"/>
                <a:gd name="connsiteY0" fmla="*/ 646546 h 646546"/>
                <a:gd name="connsiteX1" fmla="*/ 0 w 1671781"/>
                <a:gd name="connsiteY1" fmla="*/ 0 h 646546"/>
                <a:gd name="connsiteX2" fmla="*/ 1671781 w 1671781"/>
                <a:gd name="connsiteY2" fmla="*/ 0 h 646546"/>
              </a:gdLst>
              <a:ahLst/>
              <a:cxnLst>
                <a:cxn ang="0">
                  <a:pos x="connsiteX0" y="connsiteY0"/>
                </a:cxn>
                <a:cxn ang="0">
                  <a:pos x="connsiteX1" y="connsiteY1"/>
                </a:cxn>
                <a:cxn ang="0">
                  <a:pos x="connsiteX2" y="connsiteY2"/>
                </a:cxn>
              </a:cxnLst>
              <a:rect l="l" t="t" r="r" b="b"/>
              <a:pathLst>
                <a:path w="1671781" h="646546">
                  <a:moveTo>
                    <a:pt x="0" y="646546"/>
                  </a:moveTo>
                  <a:lnTo>
                    <a:pt x="0" y="0"/>
                  </a:lnTo>
                  <a:lnTo>
                    <a:pt x="1671781" y="0"/>
                  </a:lnTo>
                </a:path>
              </a:pathLst>
            </a:custGeom>
            <a:ln w="6350">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spcAft>
                  <a:spcPts val="1000"/>
                </a:spcAft>
              </a:pPr>
              <a:endParaRPr lang="en-US" dirty="0"/>
            </a:p>
          </p:txBody>
        </p:sp>
        <p:sp>
          <p:nvSpPr>
            <p:cNvPr id="112" name="Rechteck 111"/>
            <p:cNvSpPr/>
            <p:nvPr/>
          </p:nvSpPr>
          <p:spPr bwMode="gray">
            <a:xfrm>
              <a:off x="9474201" y="2163537"/>
              <a:ext cx="2143124"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113" name="Rechteck 112"/>
            <p:cNvSpPr/>
            <p:nvPr/>
          </p:nvSpPr>
          <p:spPr bwMode="gray">
            <a:xfrm>
              <a:off x="8386618" y="2163537"/>
              <a:ext cx="108758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4800" dirty="0" smtClean="0">
                  <a:solidFill>
                    <a:schemeClr val="accent1">
                      <a:lumMod val="60000"/>
                      <a:lumOff val="40000"/>
                    </a:schemeClr>
                  </a:solidFill>
                  <a:latin typeface="Bebas Neue" panose="020B0506020202020201" pitchFamily="34" charset="0"/>
                </a:rPr>
                <a:t>19%</a:t>
              </a:r>
              <a:endParaRPr lang="en-US" sz="4800" dirty="0">
                <a:solidFill>
                  <a:schemeClr val="accent1">
                    <a:lumMod val="60000"/>
                    <a:lumOff val="40000"/>
                  </a:schemeClr>
                </a:solidFill>
                <a:latin typeface="Bebas Neue" panose="020B0506020202020201" pitchFamily="34" charset="0"/>
              </a:endParaRPr>
            </a:p>
          </p:txBody>
        </p:sp>
      </p:grpSp>
      <p:sp>
        <p:nvSpPr>
          <p:cNvPr id="114" name="Rechteck 113"/>
          <p:cNvSpPr/>
          <p:nvPr/>
        </p:nvSpPr>
        <p:spPr bwMode="gray">
          <a:xfrm>
            <a:off x="5690952" y="1241612"/>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2800" dirty="0" smtClean="0">
                <a:solidFill>
                  <a:schemeClr val="bg1"/>
                </a:solidFill>
                <a:latin typeface="Bebas Neue" panose="020B0506020202020201" pitchFamily="34" charset="0"/>
              </a:rPr>
              <a:t>82%</a:t>
            </a:r>
            <a:endParaRPr lang="en-US" sz="2000" dirty="0">
              <a:solidFill>
                <a:schemeClr val="bg1"/>
              </a:solidFill>
            </a:endParaRPr>
          </a:p>
        </p:txBody>
      </p:sp>
    </p:spTree>
    <p:extLst>
      <p:ext uri="{BB962C8B-B14F-4D97-AF65-F5344CB8AC3E}">
        <p14:creationId xmlns:p14="http://schemas.microsoft.com/office/powerpoint/2010/main" val="2619987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hteck 2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pic>
        <p:nvPicPr>
          <p:cNvPr id="80"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
        <p:nvSpPr>
          <p:cNvPr id="124" name="Rechteck 123"/>
          <p:cNvSpPr/>
          <p:nvPr/>
        </p:nvSpPr>
        <p:spPr>
          <a:xfrm>
            <a:off x="540000" y="1512001"/>
            <a:ext cx="5140364"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grpSp>
        <p:nvGrpSpPr>
          <p:cNvPr id="6" name="Gruppieren 5"/>
          <p:cNvGrpSpPr/>
          <p:nvPr/>
        </p:nvGrpSpPr>
        <p:grpSpPr>
          <a:xfrm>
            <a:off x="5882406" y="1557041"/>
            <a:ext cx="2182094" cy="4272259"/>
            <a:chOff x="5882406" y="1557041"/>
            <a:chExt cx="2182094" cy="4272259"/>
          </a:xfrm>
        </p:grpSpPr>
        <p:grpSp>
          <p:nvGrpSpPr>
            <p:cNvPr id="5" name="Gruppieren 4"/>
            <p:cNvGrpSpPr/>
            <p:nvPr/>
          </p:nvGrpSpPr>
          <p:grpSpPr>
            <a:xfrm>
              <a:off x="5882406" y="1557041"/>
              <a:ext cx="2182094" cy="4268787"/>
              <a:chOff x="5882406" y="1766591"/>
              <a:chExt cx="2182094" cy="4268787"/>
            </a:xfrm>
          </p:grpSpPr>
          <p:sp>
            <p:nvSpPr>
              <p:cNvPr id="70" name="Abgerundetes Rechteck 69"/>
              <p:cNvSpPr/>
              <p:nvPr/>
            </p:nvSpPr>
            <p:spPr>
              <a:xfrm>
                <a:off x="6095998" y="1766591"/>
                <a:ext cx="1754909" cy="4268787"/>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accent3"/>
                    </a:solidFill>
                    <a:latin typeface="Bebas Neue" panose="020B0506020202020201" pitchFamily="34" charset="0"/>
                  </a:rPr>
                  <a:t>Placeholder</a:t>
                </a:r>
              </a:p>
              <a:p>
                <a:pPr algn="ctr">
                  <a:lnSpc>
                    <a:spcPct val="90000"/>
                  </a:lnSpc>
                  <a:spcAft>
                    <a:spcPts val="1000"/>
                  </a:spcAft>
                </a:pPr>
                <a:r>
                  <a:rPr lang="en-US" sz="1400" dirty="0" smtClean="0">
                    <a:solidFill>
                      <a:schemeClr val="tx1"/>
                    </a:solidFill>
                  </a:rPr>
                  <a:t>This text can </a:t>
                </a:r>
                <a:br>
                  <a:rPr lang="en-US" sz="1400" dirty="0" smtClean="0">
                    <a:solidFill>
                      <a:schemeClr val="tx1"/>
                    </a:solidFill>
                  </a:rPr>
                </a:br>
                <a:r>
                  <a:rPr lang="en-US" sz="1400" dirty="0" smtClean="0">
                    <a:solidFill>
                      <a:schemeClr val="tx1"/>
                    </a:solidFill>
                  </a:rPr>
                  <a:t>be replaced </a:t>
                </a:r>
                <a:br>
                  <a:rPr lang="en-US" sz="1400" dirty="0" smtClean="0">
                    <a:solidFill>
                      <a:schemeClr val="tx1"/>
                    </a:solidFill>
                  </a:rPr>
                </a:br>
                <a:r>
                  <a:rPr lang="en-US" sz="1400" dirty="0" smtClean="0">
                    <a:solidFill>
                      <a:schemeClr val="tx1"/>
                    </a:solidFill>
                  </a:rPr>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75" name="Diagramm 74"/>
              <p:cNvGraphicFramePr/>
              <p:nvPr>
                <p:extLst>
                  <p:ext uri="{D42A27DB-BD31-4B8C-83A1-F6EECF244321}">
                    <p14:modId xmlns:p14="http://schemas.microsoft.com/office/powerpoint/2010/main" val="1905885050"/>
                  </p:ext>
                </p:extLst>
              </p:nvPr>
            </p:nvGraphicFramePr>
            <p:xfrm>
              <a:off x="5882406" y="1780149"/>
              <a:ext cx="2182094" cy="1783530"/>
            </p:xfrm>
            <a:graphic>
              <a:graphicData uri="http://schemas.openxmlformats.org/drawingml/2006/chart">
                <c:chart xmlns:c="http://schemas.openxmlformats.org/drawingml/2006/chart" xmlns:r="http://schemas.openxmlformats.org/officeDocument/2006/relationships" r:id="rId3"/>
              </a:graphicData>
            </a:graphic>
          </p:graphicFrame>
        </p:grpSp>
        <p:sp>
          <p:nvSpPr>
            <p:cNvPr id="76" name="Textfeld 75"/>
            <p:cNvSpPr txBox="1"/>
            <p:nvPr/>
          </p:nvSpPr>
          <p:spPr>
            <a:xfrm>
              <a:off x="6433452"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81" name="Textfeld 80"/>
            <p:cNvSpPr txBox="1"/>
            <p:nvPr/>
          </p:nvSpPr>
          <p:spPr>
            <a:xfrm>
              <a:off x="6095999"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01</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83" name="Gruppieren 82"/>
          <p:cNvGrpSpPr/>
          <p:nvPr/>
        </p:nvGrpSpPr>
        <p:grpSpPr>
          <a:xfrm>
            <a:off x="9652233" y="1557041"/>
            <a:ext cx="2182094" cy="4272259"/>
            <a:chOff x="5882406" y="1557041"/>
            <a:chExt cx="2182094" cy="4272259"/>
          </a:xfrm>
        </p:grpSpPr>
        <p:grpSp>
          <p:nvGrpSpPr>
            <p:cNvPr id="84" name="Gruppieren 83"/>
            <p:cNvGrpSpPr/>
            <p:nvPr/>
          </p:nvGrpSpPr>
          <p:grpSpPr>
            <a:xfrm>
              <a:off x="5882406" y="1557041"/>
              <a:ext cx="2182094" cy="4268787"/>
              <a:chOff x="5882406" y="1766591"/>
              <a:chExt cx="2182094" cy="4268787"/>
            </a:xfrm>
          </p:grpSpPr>
          <p:sp>
            <p:nvSpPr>
              <p:cNvPr id="87" name="Abgerundetes Rechteck 86"/>
              <p:cNvSpPr/>
              <p:nvPr/>
            </p:nvSpPr>
            <p:spPr>
              <a:xfrm>
                <a:off x="6095998" y="1766591"/>
                <a:ext cx="1754909" cy="4268787"/>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accent6"/>
                    </a:solidFill>
                    <a:latin typeface="Bebas Neue" panose="020B0506020202020201" pitchFamily="34" charset="0"/>
                  </a:rPr>
                  <a:t>Placeholder</a:t>
                </a:r>
              </a:p>
              <a:p>
                <a:pPr algn="ctr">
                  <a:lnSpc>
                    <a:spcPct val="90000"/>
                  </a:lnSpc>
                  <a:spcAft>
                    <a:spcPts val="1000"/>
                  </a:spcAft>
                </a:pPr>
                <a:r>
                  <a:rPr lang="en-US" sz="1400" dirty="0" smtClean="0">
                    <a:solidFill>
                      <a:schemeClr val="tx1"/>
                    </a:solidFill>
                  </a:rPr>
                  <a:t>This text can </a:t>
                </a:r>
                <a:br>
                  <a:rPr lang="en-US" sz="1400" dirty="0" smtClean="0">
                    <a:solidFill>
                      <a:schemeClr val="tx1"/>
                    </a:solidFill>
                  </a:rPr>
                </a:br>
                <a:r>
                  <a:rPr lang="en-US" sz="1400" dirty="0" smtClean="0">
                    <a:solidFill>
                      <a:schemeClr val="tx1"/>
                    </a:solidFill>
                  </a:rPr>
                  <a:t>be replaced </a:t>
                </a:r>
                <a:br>
                  <a:rPr lang="en-US" sz="1400" dirty="0" smtClean="0">
                    <a:solidFill>
                      <a:schemeClr val="tx1"/>
                    </a:solidFill>
                  </a:rPr>
                </a:br>
                <a:r>
                  <a:rPr lang="en-US" sz="1400" dirty="0" smtClean="0">
                    <a:solidFill>
                      <a:schemeClr val="tx1"/>
                    </a:solidFill>
                  </a:rPr>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88" name="Diagramm 87"/>
              <p:cNvGraphicFramePr/>
              <p:nvPr>
                <p:extLst>
                  <p:ext uri="{D42A27DB-BD31-4B8C-83A1-F6EECF244321}">
                    <p14:modId xmlns:p14="http://schemas.microsoft.com/office/powerpoint/2010/main" val="1710277996"/>
                  </p:ext>
                </p:extLst>
              </p:nvPr>
            </p:nvGraphicFramePr>
            <p:xfrm>
              <a:off x="5882406" y="1780149"/>
              <a:ext cx="2182094" cy="1783530"/>
            </p:xfrm>
            <a:graphic>
              <a:graphicData uri="http://schemas.openxmlformats.org/drawingml/2006/chart">
                <c:chart xmlns:c="http://schemas.openxmlformats.org/drawingml/2006/chart" xmlns:r="http://schemas.openxmlformats.org/officeDocument/2006/relationships" r:id="rId4"/>
              </a:graphicData>
            </a:graphic>
          </p:graphicFrame>
        </p:grpSp>
        <p:sp>
          <p:nvSpPr>
            <p:cNvPr id="85" name="Textfeld 84"/>
            <p:cNvSpPr txBox="1"/>
            <p:nvPr/>
          </p:nvSpPr>
          <p:spPr>
            <a:xfrm>
              <a:off x="6433452"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30</a:t>
              </a:r>
              <a:r>
                <a:rPr lang="en-US" sz="28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86" name="Textfeld 85"/>
            <p:cNvSpPr txBox="1"/>
            <p:nvPr/>
          </p:nvSpPr>
          <p:spPr>
            <a:xfrm>
              <a:off x="6095999"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03</a:t>
              </a:r>
              <a:endParaRPr lang="en-US" sz="3600" dirty="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89" name="Gruppieren 88"/>
          <p:cNvGrpSpPr/>
          <p:nvPr/>
        </p:nvGrpSpPr>
        <p:grpSpPr>
          <a:xfrm>
            <a:off x="7767319" y="1557041"/>
            <a:ext cx="2182094" cy="4272259"/>
            <a:chOff x="5882406" y="1557041"/>
            <a:chExt cx="2182094" cy="4272259"/>
          </a:xfrm>
        </p:grpSpPr>
        <p:grpSp>
          <p:nvGrpSpPr>
            <p:cNvPr id="90" name="Gruppieren 89"/>
            <p:cNvGrpSpPr/>
            <p:nvPr/>
          </p:nvGrpSpPr>
          <p:grpSpPr>
            <a:xfrm>
              <a:off x="5882406" y="1557041"/>
              <a:ext cx="2182094" cy="4268787"/>
              <a:chOff x="5882406" y="1766591"/>
              <a:chExt cx="2182094" cy="4268787"/>
            </a:xfrm>
          </p:grpSpPr>
          <p:sp>
            <p:nvSpPr>
              <p:cNvPr id="93" name="Abgerundetes Rechteck 92"/>
              <p:cNvSpPr/>
              <p:nvPr/>
            </p:nvSpPr>
            <p:spPr>
              <a:xfrm>
                <a:off x="6095998" y="1766591"/>
                <a:ext cx="1754909" cy="4268787"/>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accent1">
                        <a:lumMod val="60000"/>
                        <a:lumOff val="40000"/>
                      </a:schemeClr>
                    </a:solidFill>
                    <a:latin typeface="Bebas Neue" panose="020B0506020202020201" pitchFamily="34" charset="0"/>
                  </a:rPr>
                  <a:t>Placeholder</a:t>
                </a:r>
              </a:p>
              <a:p>
                <a:pPr algn="ctr">
                  <a:lnSpc>
                    <a:spcPct val="90000"/>
                  </a:lnSpc>
                  <a:spcAft>
                    <a:spcPts val="1000"/>
                  </a:spcAft>
                </a:pPr>
                <a:r>
                  <a:rPr lang="en-US" sz="1400" dirty="0" smtClean="0">
                    <a:solidFill>
                      <a:schemeClr val="tx1"/>
                    </a:solidFill>
                  </a:rPr>
                  <a:t>This text can </a:t>
                </a:r>
                <a:br>
                  <a:rPr lang="en-US" sz="1400" dirty="0" smtClean="0">
                    <a:solidFill>
                      <a:schemeClr val="tx1"/>
                    </a:solidFill>
                  </a:rPr>
                </a:br>
                <a:r>
                  <a:rPr lang="en-US" sz="1400" dirty="0" smtClean="0">
                    <a:solidFill>
                      <a:schemeClr val="tx1"/>
                    </a:solidFill>
                  </a:rPr>
                  <a:t>be replaced </a:t>
                </a:r>
                <a:br>
                  <a:rPr lang="en-US" sz="1400" dirty="0" smtClean="0">
                    <a:solidFill>
                      <a:schemeClr val="tx1"/>
                    </a:solidFill>
                  </a:rPr>
                </a:br>
                <a:r>
                  <a:rPr lang="en-US" sz="1400" dirty="0" smtClean="0">
                    <a:solidFill>
                      <a:schemeClr val="tx1"/>
                    </a:solidFill>
                  </a:rPr>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94" name="Diagramm 93"/>
              <p:cNvGraphicFramePr/>
              <p:nvPr>
                <p:extLst>
                  <p:ext uri="{D42A27DB-BD31-4B8C-83A1-F6EECF244321}">
                    <p14:modId xmlns:p14="http://schemas.microsoft.com/office/powerpoint/2010/main" val="1499313734"/>
                  </p:ext>
                </p:extLst>
              </p:nvPr>
            </p:nvGraphicFramePr>
            <p:xfrm>
              <a:off x="5882406" y="1780149"/>
              <a:ext cx="2182094" cy="1783530"/>
            </p:xfrm>
            <a:graphic>
              <a:graphicData uri="http://schemas.openxmlformats.org/drawingml/2006/chart">
                <c:chart xmlns:c="http://schemas.openxmlformats.org/drawingml/2006/chart" xmlns:r="http://schemas.openxmlformats.org/officeDocument/2006/relationships" r:id="rId5"/>
              </a:graphicData>
            </a:graphic>
          </p:graphicFrame>
        </p:grpSp>
        <p:sp>
          <p:nvSpPr>
            <p:cNvPr id="91" name="Textfeld 90"/>
            <p:cNvSpPr txBox="1"/>
            <p:nvPr/>
          </p:nvSpPr>
          <p:spPr>
            <a:xfrm>
              <a:off x="6433452"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8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92" name="Textfeld 91"/>
            <p:cNvSpPr txBox="1"/>
            <p:nvPr/>
          </p:nvSpPr>
          <p:spPr>
            <a:xfrm>
              <a:off x="6095999"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02</a:t>
              </a:r>
              <a:endParaRPr lang="en-US" sz="3600" dirty="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sp>
        <p:nvSpPr>
          <p:cNvPr id="3" name="Titel 2"/>
          <p:cNvSpPr>
            <a:spLocks noGrp="1"/>
          </p:cNvSpPr>
          <p:nvPr>
            <p:ph type="title"/>
          </p:nvPr>
        </p:nvSpPr>
        <p:spPr/>
        <p:txBody>
          <a:bodyPr/>
          <a:lstStyle/>
          <a:p>
            <a:r>
              <a:rPr lang="en-US" dirty="0" smtClean="0"/>
              <a:t>Infographics – Diagrams</a:t>
            </a:r>
            <a:endParaRPr lang="en-US" dirty="0"/>
          </a:p>
        </p:txBody>
      </p:sp>
      <p:grpSp>
        <p:nvGrpSpPr>
          <p:cNvPr id="24"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25" name="Rechteck 24"/>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26" name="Gruppieren 25"/>
            <p:cNvGrpSpPr/>
            <p:nvPr/>
          </p:nvGrpSpPr>
          <p:grpSpPr bwMode="gray">
            <a:xfrm>
              <a:off x="9144000" y="569121"/>
              <a:ext cx="297657" cy="962022"/>
              <a:chOff x="9144000" y="569121"/>
              <a:chExt cx="297657" cy="962022"/>
            </a:xfrm>
          </p:grpSpPr>
          <p:cxnSp>
            <p:nvCxnSpPr>
              <p:cNvPr id="27"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8"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9"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94237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hteck 46"/>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Diagrams</a:t>
            </a:r>
            <a:endParaRPr lang="en-US" dirty="0"/>
          </a:p>
        </p:txBody>
      </p:sp>
      <p:grpSp>
        <p:nvGrpSpPr>
          <p:cNvPr id="23" name="Gruppieren 22"/>
          <p:cNvGrpSpPr/>
          <p:nvPr/>
        </p:nvGrpSpPr>
        <p:grpSpPr>
          <a:xfrm>
            <a:off x="376375" y="1557041"/>
            <a:ext cx="2182094" cy="4272259"/>
            <a:chOff x="5882406" y="1557041"/>
            <a:chExt cx="2182094" cy="4272259"/>
          </a:xfrm>
        </p:grpSpPr>
        <p:grpSp>
          <p:nvGrpSpPr>
            <p:cNvPr id="24" name="Gruppieren 23"/>
            <p:cNvGrpSpPr/>
            <p:nvPr/>
          </p:nvGrpSpPr>
          <p:grpSpPr>
            <a:xfrm>
              <a:off x="5882406" y="1557041"/>
              <a:ext cx="2182094" cy="4268787"/>
              <a:chOff x="5882406" y="1766591"/>
              <a:chExt cx="2182094" cy="4268787"/>
            </a:xfrm>
          </p:grpSpPr>
          <p:sp>
            <p:nvSpPr>
              <p:cNvPr id="27" name="Abgerundetes Rechteck 26"/>
              <p:cNvSpPr/>
              <p:nvPr/>
            </p:nvSpPr>
            <p:spPr>
              <a:xfrm>
                <a:off x="6095998" y="1766591"/>
                <a:ext cx="1754909" cy="4268787"/>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28" name="Diagramm 27"/>
              <p:cNvGraphicFramePr/>
              <p:nvPr>
                <p:extLst>
                  <p:ext uri="{D42A27DB-BD31-4B8C-83A1-F6EECF244321}">
                    <p14:modId xmlns:p14="http://schemas.microsoft.com/office/powerpoint/2010/main" val="2169984028"/>
                  </p:ext>
                </p:extLst>
              </p:nvPr>
            </p:nvGraphicFramePr>
            <p:xfrm>
              <a:off x="5882406" y="1780149"/>
              <a:ext cx="2182094" cy="1783530"/>
            </p:xfrm>
            <a:graphic>
              <a:graphicData uri="http://schemas.openxmlformats.org/drawingml/2006/chart">
                <c:chart xmlns:c="http://schemas.openxmlformats.org/drawingml/2006/chart" xmlns:r="http://schemas.openxmlformats.org/officeDocument/2006/relationships" r:id="rId3"/>
              </a:graphicData>
            </a:graphic>
          </p:graphicFrame>
        </p:grpSp>
        <p:sp>
          <p:nvSpPr>
            <p:cNvPr id="25" name="Textfeld 24"/>
            <p:cNvSpPr txBox="1"/>
            <p:nvPr/>
          </p:nvSpPr>
          <p:spPr>
            <a:xfrm>
              <a:off x="6433452"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accent6">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6">
                    <a:lumMod val="7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26" name="Textfeld 25"/>
            <p:cNvSpPr txBox="1"/>
            <p:nvPr/>
          </p:nvSpPr>
          <p:spPr>
            <a:xfrm>
              <a:off x="6095999"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01</a:t>
              </a:r>
              <a:endParaRPr lang="en-US" sz="3600" dirty="0">
                <a:solidFill>
                  <a:schemeClr val="accent6">
                    <a:lumMod val="7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29" name="Gruppieren 28"/>
          <p:cNvGrpSpPr/>
          <p:nvPr/>
        </p:nvGrpSpPr>
        <p:grpSpPr>
          <a:xfrm>
            <a:off x="7757929" y="1557041"/>
            <a:ext cx="2182094" cy="4272259"/>
            <a:chOff x="5882406" y="1557041"/>
            <a:chExt cx="2182094" cy="4272259"/>
          </a:xfrm>
        </p:grpSpPr>
        <p:grpSp>
          <p:nvGrpSpPr>
            <p:cNvPr id="30" name="Gruppieren 29"/>
            <p:cNvGrpSpPr/>
            <p:nvPr/>
          </p:nvGrpSpPr>
          <p:grpSpPr>
            <a:xfrm>
              <a:off x="5882406" y="1557041"/>
              <a:ext cx="2182094" cy="4268787"/>
              <a:chOff x="5882406" y="1766591"/>
              <a:chExt cx="2182094" cy="4268787"/>
            </a:xfrm>
          </p:grpSpPr>
          <p:sp>
            <p:nvSpPr>
              <p:cNvPr id="33" name="Abgerundetes Rechteck 32"/>
              <p:cNvSpPr/>
              <p:nvPr/>
            </p:nvSpPr>
            <p:spPr>
              <a:xfrm>
                <a:off x="6095998" y="1766591"/>
                <a:ext cx="1754909" cy="4268787"/>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solidFill>
                      <a:schemeClr val="bg1"/>
                    </a:solidFill>
                  </a:rPr>
                  <a:t>This text can </a:t>
                </a:r>
                <a:br>
                  <a:rPr lang="en-US" sz="1400" dirty="0" smtClean="0">
                    <a:solidFill>
                      <a:schemeClr val="bg1"/>
                    </a:solidFill>
                  </a:rPr>
                </a:br>
                <a:r>
                  <a:rPr lang="en-US" sz="1400" dirty="0" smtClean="0">
                    <a:solidFill>
                      <a:schemeClr val="bg1"/>
                    </a:solidFill>
                  </a:rPr>
                  <a:t>be replaced </a:t>
                </a:r>
                <a:br>
                  <a:rPr lang="en-US" sz="1400" dirty="0" smtClean="0">
                    <a:solidFill>
                      <a:schemeClr val="bg1"/>
                    </a:solidFill>
                  </a:rPr>
                </a:br>
                <a:r>
                  <a:rPr lang="en-US" sz="1400" dirty="0" smtClean="0">
                    <a:solidFill>
                      <a:schemeClr val="bg1"/>
                    </a:solidFill>
                  </a:rPr>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34" name="Diagramm 33"/>
              <p:cNvGraphicFramePr/>
              <p:nvPr>
                <p:extLst>
                  <p:ext uri="{D42A27DB-BD31-4B8C-83A1-F6EECF244321}">
                    <p14:modId xmlns:p14="http://schemas.microsoft.com/office/powerpoint/2010/main" val="3242880420"/>
                  </p:ext>
                </p:extLst>
              </p:nvPr>
            </p:nvGraphicFramePr>
            <p:xfrm>
              <a:off x="5882406" y="1780149"/>
              <a:ext cx="2182094" cy="1783530"/>
            </p:xfrm>
            <a:graphic>
              <a:graphicData uri="http://schemas.openxmlformats.org/drawingml/2006/chart">
                <c:chart xmlns:c="http://schemas.openxmlformats.org/drawingml/2006/chart" xmlns:r="http://schemas.openxmlformats.org/officeDocument/2006/relationships" r:id="rId4"/>
              </a:graphicData>
            </a:graphic>
          </p:graphicFrame>
        </p:grpSp>
        <p:sp>
          <p:nvSpPr>
            <p:cNvPr id="31" name="Textfeld 30"/>
            <p:cNvSpPr txBox="1"/>
            <p:nvPr/>
          </p:nvSpPr>
          <p:spPr>
            <a:xfrm>
              <a:off x="6433452"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30</a:t>
              </a:r>
              <a:r>
                <a:rPr lang="en-US" sz="2800" dirty="0" smtClean="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32" name="Textfeld 31"/>
            <p:cNvSpPr txBox="1"/>
            <p:nvPr/>
          </p:nvSpPr>
          <p:spPr>
            <a:xfrm>
              <a:off x="6095999"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03</a:t>
              </a:r>
              <a:endParaRPr lang="en-US" sz="3600" dirty="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35" name="Gruppieren 34"/>
          <p:cNvGrpSpPr/>
          <p:nvPr/>
        </p:nvGrpSpPr>
        <p:grpSpPr>
          <a:xfrm>
            <a:off x="2261443" y="1557041"/>
            <a:ext cx="2182094" cy="4272259"/>
            <a:chOff x="5882406" y="1557041"/>
            <a:chExt cx="2182094" cy="4272259"/>
          </a:xfrm>
        </p:grpSpPr>
        <p:grpSp>
          <p:nvGrpSpPr>
            <p:cNvPr id="36" name="Gruppieren 35"/>
            <p:cNvGrpSpPr/>
            <p:nvPr/>
          </p:nvGrpSpPr>
          <p:grpSpPr>
            <a:xfrm>
              <a:off x="5882406" y="1557041"/>
              <a:ext cx="2182094" cy="4268787"/>
              <a:chOff x="5882406" y="1766591"/>
              <a:chExt cx="2182094" cy="4268787"/>
            </a:xfrm>
          </p:grpSpPr>
          <p:sp>
            <p:nvSpPr>
              <p:cNvPr id="39" name="Abgerundetes Rechteck 38"/>
              <p:cNvSpPr/>
              <p:nvPr/>
            </p:nvSpPr>
            <p:spPr>
              <a:xfrm>
                <a:off x="6095998" y="1766591"/>
                <a:ext cx="1754909" cy="426878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40" name="Diagramm 39"/>
              <p:cNvGraphicFramePr/>
              <p:nvPr>
                <p:extLst>
                  <p:ext uri="{D42A27DB-BD31-4B8C-83A1-F6EECF244321}">
                    <p14:modId xmlns:p14="http://schemas.microsoft.com/office/powerpoint/2010/main" val="3438046267"/>
                  </p:ext>
                </p:extLst>
              </p:nvPr>
            </p:nvGraphicFramePr>
            <p:xfrm>
              <a:off x="5882406" y="1780149"/>
              <a:ext cx="2182094" cy="1783530"/>
            </p:xfrm>
            <a:graphic>
              <a:graphicData uri="http://schemas.openxmlformats.org/drawingml/2006/chart">
                <c:chart xmlns:c="http://schemas.openxmlformats.org/drawingml/2006/chart" xmlns:r="http://schemas.openxmlformats.org/officeDocument/2006/relationships" r:id="rId5"/>
              </a:graphicData>
            </a:graphic>
          </p:graphicFrame>
        </p:grpSp>
        <p:sp>
          <p:nvSpPr>
            <p:cNvPr id="37" name="Textfeld 36"/>
            <p:cNvSpPr txBox="1"/>
            <p:nvPr/>
          </p:nvSpPr>
          <p:spPr>
            <a:xfrm>
              <a:off x="6433452"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800" dirty="0" smtClean="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38" name="Textfeld 37"/>
            <p:cNvSpPr txBox="1"/>
            <p:nvPr/>
          </p:nvSpPr>
          <p:spPr>
            <a:xfrm>
              <a:off x="6095999"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02</a:t>
              </a:r>
              <a:endParaRPr lang="en-US" sz="3600" dirty="0">
                <a:solidFill>
                  <a:schemeClr val="accent3">
                    <a:lumMod val="7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41" name="Gruppieren 40"/>
          <p:cNvGrpSpPr/>
          <p:nvPr/>
        </p:nvGrpSpPr>
        <p:grpSpPr>
          <a:xfrm>
            <a:off x="9642997" y="1557041"/>
            <a:ext cx="2182094" cy="4272259"/>
            <a:chOff x="5882406" y="1557041"/>
            <a:chExt cx="2182094" cy="4272259"/>
          </a:xfrm>
        </p:grpSpPr>
        <p:grpSp>
          <p:nvGrpSpPr>
            <p:cNvPr id="42" name="Gruppieren 41"/>
            <p:cNvGrpSpPr/>
            <p:nvPr/>
          </p:nvGrpSpPr>
          <p:grpSpPr>
            <a:xfrm>
              <a:off x="5882406" y="1557041"/>
              <a:ext cx="2182094" cy="4268787"/>
              <a:chOff x="5882406" y="1766591"/>
              <a:chExt cx="2182094" cy="4268787"/>
            </a:xfrm>
          </p:grpSpPr>
          <p:sp>
            <p:nvSpPr>
              <p:cNvPr id="45" name="Abgerundetes Rechteck 44"/>
              <p:cNvSpPr/>
              <p:nvPr/>
            </p:nvSpPr>
            <p:spPr>
              <a:xfrm>
                <a:off x="6095998" y="1766591"/>
                <a:ext cx="1754909" cy="4268787"/>
              </a:xfrm>
              <a:prstGeom prst="roundRect">
                <a:avLst>
                  <a:gd name="adj" fmla="val 5000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46" name="Diagramm 45"/>
              <p:cNvGraphicFramePr/>
              <p:nvPr>
                <p:extLst>
                  <p:ext uri="{D42A27DB-BD31-4B8C-83A1-F6EECF244321}">
                    <p14:modId xmlns:p14="http://schemas.microsoft.com/office/powerpoint/2010/main" val="638385038"/>
                  </p:ext>
                </p:extLst>
              </p:nvPr>
            </p:nvGraphicFramePr>
            <p:xfrm>
              <a:off x="5882406" y="1780149"/>
              <a:ext cx="2182094" cy="1783530"/>
            </p:xfrm>
            <a:graphic>
              <a:graphicData uri="http://schemas.openxmlformats.org/drawingml/2006/chart">
                <c:chart xmlns:c="http://schemas.openxmlformats.org/drawingml/2006/chart" xmlns:r="http://schemas.openxmlformats.org/officeDocument/2006/relationships" r:id="rId6"/>
              </a:graphicData>
            </a:graphic>
          </p:graphicFrame>
        </p:grpSp>
        <p:sp>
          <p:nvSpPr>
            <p:cNvPr id="43" name="Textfeld 42"/>
            <p:cNvSpPr txBox="1"/>
            <p:nvPr/>
          </p:nvSpPr>
          <p:spPr>
            <a:xfrm>
              <a:off x="6433452"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65</a:t>
              </a:r>
              <a:r>
                <a:rPr lang="en-US" sz="2800"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44" name="Textfeld 43"/>
            <p:cNvSpPr txBox="1"/>
            <p:nvPr/>
          </p:nvSpPr>
          <p:spPr>
            <a:xfrm>
              <a:off x="6095999"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04</a:t>
              </a:r>
              <a:endParaRPr lang="en-US" sz="3600" dirty="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sp>
        <p:nvSpPr>
          <p:cNvPr id="48" name="Rechteck 47"/>
          <p:cNvSpPr/>
          <p:nvPr/>
        </p:nvSpPr>
        <p:spPr>
          <a:xfrm>
            <a:off x="4589679" y="1560513"/>
            <a:ext cx="3011054" cy="42449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 </a:t>
            </a:r>
          </a:p>
          <a:p>
            <a:pPr algn="ct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grpSp>
        <p:nvGrpSpPr>
          <p:cNvPr id="49"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50" name="Rechteck 49"/>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51" name="Gruppieren 50"/>
            <p:cNvGrpSpPr/>
            <p:nvPr/>
          </p:nvGrpSpPr>
          <p:grpSpPr bwMode="gray">
            <a:xfrm>
              <a:off x="9144000" y="569121"/>
              <a:ext cx="297657" cy="962022"/>
              <a:chOff x="9144000" y="569121"/>
              <a:chExt cx="297657" cy="962022"/>
            </a:xfrm>
          </p:grpSpPr>
          <p:cxnSp>
            <p:nvCxnSpPr>
              <p:cNvPr id="52"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53"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54"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923070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hteck 34"/>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12" name="Gruppieren 11"/>
          <p:cNvGrpSpPr/>
          <p:nvPr/>
        </p:nvGrpSpPr>
        <p:grpSpPr>
          <a:xfrm>
            <a:off x="3987794" y="1557041"/>
            <a:ext cx="2182094" cy="4272259"/>
            <a:chOff x="3987794" y="1557041"/>
            <a:chExt cx="2182094" cy="4272259"/>
          </a:xfrm>
        </p:grpSpPr>
        <p:sp>
          <p:nvSpPr>
            <p:cNvPr id="77" name="Abgerundetes Rechteck 76"/>
            <p:cNvSpPr/>
            <p:nvPr/>
          </p:nvSpPr>
          <p:spPr bwMode="gray">
            <a:xfrm>
              <a:off x="4201386" y="1557041"/>
              <a:ext cx="1754909" cy="4268787"/>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accent3"/>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78" name="Diagramm 77"/>
            <p:cNvGraphicFramePr/>
            <p:nvPr>
              <p:extLst>
                <p:ext uri="{D42A27DB-BD31-4B8C-83A1-F6EECF244321}">
                  <p14:modId xmlns:p14="http://schemas.microsoft.com/office/powerpoint/2010/main" val="3450597287"/>
                </p:ext>
              </p:extLst>
            </p:nvPr>
          </p:nvGraphicFramePr>
          <p:xfrm>
            <a:off x="3987794" y="1570599"/>
            <a:ext cx="2182094" cy="1783530"/>
          </p:xfrm>
          <a:graphic>
            <a:graphicData uri="http://schemas.openxmlformats.org/drawingml/2006/chart">
              <c:chart xmlns:c="http://schemas.openxmlformats.org/drawingml/2006/chart" xmlns:r="http://schemas.openxmlformats.org/officeDocument/2006/relationships" r:id="rId2"/>
            </a:graphicData>
          </a:graphic>
        </p:graphicFrame>
        <p:sp>
          <p:nvSpPr>
            <p:cNvPr id="75" name="Textfeld 74"/>
            <p:cNvSpPr txBox="1"/>
            <p:nvPr/>
          </p:nvSpPr>
          <p:spPr>
            <a:xfrm>
              <a:off x="4538840"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77</a:t>
              </a:r>
              <a:r>
                <a:rPr lang="en-US" sz="28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76" name="Textfeld 75"/>
            <p:cNvSpPr txBox="1"/>
            <p:nvPr/>
          </p:nvSpPr>
          <p:spPr>
            <a:xfrm>
              <a:off x="4201387"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01</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10" name="Gruppieren 9"/>
          <p:cNvGrpSpPr/>
          <p:nvPr/>
        </p:nvGrpSpPr>
        <p:grpSpPr>
          <a:xfrm>
            <a:off x="7757930" y="1557041"/>
            <a:ext cx="2182094" cy="4272259"/>
            <a:chOff x="7757930" y="1557041"/>
            <a:chExt cx="2182094" cy="4272259"/>
          </a:xfrm>
        </p:grpSpPr>
        <p:sp>
          <p:nvSpPr>
            <p:cNvPr id="83" name="Abgerundetes Rechteck 82"/>
            <p:cNvSpPr/>
            <p:nvPr/>
          </p:nvSpPr>
          <p:spPr bwMode="gray">
            <a:xfrm>
              <a:off x="7971522" y="1557041"/>
              <a:ext cx="1754909" cy="4268787"/>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accent6"/>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84" name="Diagramm 83"/>
            <p:cNvGraphicFramePr/>
            <p:nvPr>
              <p:extLst>
                <p:ext uri="{D42A27DB-BD31-4B8C-83A1-F6EECF244321}">
                  <p14:modId xmlns:p14="http://schemas.microsoft.com/office/powerpoint/2010/main" val="2349284772"/>
                </p:ext>
              </p:extLst>
            </p:nvPr>
          </p:nvGraphicFramePr>
          <p:xfrm>
            <a:off x="7757930" y="1570599"/>
            <a:ext cx="2182094" cy="1783530"/>
          </p:xfrm>
          <a:graphic>
            <a:graphicData uri="http://schemas.openxmlformats.org/drawingml/2006/chart">
              <c:chart xmlns:c="http://schemas.openxmlformats.org/drawingml/2006/chart" xmlns:r="http://schemas.openxmlformats.org/officeDocument/2006/relationships" r:id="rId3"/>
            </a:graphicData>
          </a:graphic>
        </p:graphicFrame>
        <p:sp>
          <p:nvSpPr>
            <p:cNvPr id="81" name="Textfeld 80"/>
            <p:cNvSpPr txBox="1"/>
            <p:nvPr/>
          </p:nvSpPr>
          <p:spPr>
            <a:xfrm>
              <a:off x="8308976"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30</a:t>
              </a:r>
              <a:r>
                <a:rPr lang="en-US" sz="28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82" name="Textfeld 81"/>
            <p:cNvSpPr txBox="1"/>
            <p:nvPr/>
          </p:nvSpPr>
          <p:spPr>
            <a:xfrm>
              <a:off x="7971523"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03</a:t>
              </a:r>
              <a:endParaRPr lang="en-US" sz="3600" dirty="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11" name="Gruppieren 10"/>
          <p:cNvGrpSpPr/>
          <p:nvPr/>
        </p:nvGrpSpPr>
        <p:grpSpPr>
          <a:xfrm>
            <a:off x="5872862" y="1557041"/>
            <a:ext cx="2182094" cy="4272259"/>
            <a:chOff x="5872862" y="1557041"/>
            <a:chExt cx="2182094" cy="4272259"/>
          </a:xfrm>
        </p:grpSpPr>
        <p:sp>
          <p:nvSpPr>
            <p:cNvPr id="89" name="Abgerundetes Rechteck 88"/>
            <p:cNvSpPr/>
            <p:nvPr/>
          </p:nvSpPr>
          <p:spPr bwMode="gray">
            <a:xfrm>
              <a:off x="6086454" y="1557041"/>
              <a:ext cx="1754909" cy="4268787"/>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accent1">
                      <a:lumMod val="60000"/>
                      <a:lumOff val="40000"/>
                    </a:schemeClr>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90" name="Diagramm 89"/>
            <p:cNvGraphicFramePr/>
            <p:nvPr>
              <p:extLst>
                <p:ext uri="{D42A27DB-BD31-4B8C-83A1-F6EECF244321}">
                  <p14:modId xmlns:p14="http://schemas.microsoft.com/office/powerpoint/2010/main" val="3062083972"/>
                </p:ext>
              </p:extLst>
            </p:nvPr>
          </p:nvGraphicFramePr>
          <p:xfrm>
            <a:off x="5872862" y="1570599"/>
            <a:ext cx="2182094" cy="1783530"/>
          </p:xfrm>
          <a:graphic>
            <a:graphicData uri="http://schemas.openxmlformats.org/drawingml/2006/chart">
              <c:chart xmlns:c="http://schemas.openxmlformats.org/drawingml/2006/chart" xmlns:r="http://schemas.openxmlformats.org/officeDocument/2006/relationships" r:id="rId4"/>
            </a:graphicData>
          </a:graphic>
        </p:graphicFrame>
        <p:sp>
          <p:nvSpPr>
            <p:cNvPr id="87" name="Textfeld 86"/>
            <p:cNvSpPr txBox="1"/>
            <p:nvPr/>
          </p:nvSpPr>
          <p:spPr>
            <a:xfrm>
              <a:off x="6423908"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8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88" name="Textfeld 87"/>
            <p:cNvSpPr txBox="1"/>
            <p:nvPr/>
          </p:nvSpPr>
          <p:spPr>
            <a:xfrm>
              <a:off x="6086455"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02</a:t>
              </a:r>
              <a:endParaRPr lang="en-US" sz="3600" dirty="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9" name="Gruppieren 8"/>
          <p:cNvGrpSpPr/>
          <p:nvPr/>
        </p:nvGrpSpPr>
        <p:grpSpPr>
          <a:xfrm>
            <a:off x="9642998" y="1557041"/>
            <a:ext cx="2182094" cy="4272259"/>
            <a:chOff x="9642998" y="1557041"/>
            <a:chExt cx="2182094" cy="4272259"/>
          </a:xfrm>
        </p:grpSpPr>
        <p:sp>
          <p:nvSpPr>
            <p:cNvPr id="95" name="Abgerundetes Rechteck 94"/>
            <p:cNvSpPr/>
            <p:nvPr/>
          </p:nvSpPr>
          <p:spPr bwMode="gray">
            <a:xfrm>
              <a:off x="9856590" y="1557041"/>
              <a:ext cx="1754909" cy="4268787"/>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2">
                      <a:lumMod val="75000"/>
                    </a:schemeClr>
                  </a:solidFill>
                  <a:latin typeface="Bebas Neue" panose="020B0506020202020201" pitchFamily="34" charset="0"/>
                </a:rPr>
                <a:t>Placeholder</a:t>
              </a:r>
            </a:p>
            <a:p>
              <a:pPr algn="ctr">
                <a:lnSpc>
                  <a:spcPct val="90000"/>
                </a:lnSpc>
                <a:spcAft>
                  <a:spcPts val="1000"/>
                </a:spcAft>
              </a:pPr>
              <a:r>
                <a:rPr lang="en-US" sz="1400" dirty="0" smtClean="0"/>
                <a:t>This text can </a:t>
              </a:r>
              <a:br>
                <a:rPr lang="en-US" sz="1400" dirty="0" smtClean="0"/>
              </a:br>
              <a:r>
                <a:rPr lang="en-US" sz="1400" dirty="0" smtClean="0"/>
                <a:t>be replaced </a:t>
              </a:r>
              <a:br>
                <a:rPr lang="en-US" sz="1400" dirty="0" smtClean="0"/>
              </a:br>
              <a:r>
                <a:rPr lang="en-US" sz="1400" dirty="0" smtClean="0"/>
                <a:t>with your own text. This is a placeholder text. </a:t>
              </a:r>
            </a:p>
            <a:p>
              <a:pPr algn="ctr">
                <a:lnSpc>
                  <a:spcPct val="90000"/>
                </a:lnSpc>
                <a:spcAft>
                  <a:spcPts val="1000"/>
                </a:spcAft>
              </a:pPr>
              <a:endParaRPr lang="en-US" sz="2000" dirty="0" smtClean="0">
                <a:latin typeface="Bebas Neue" panose="020B0506020202020201" pitchFamily="34" charset="0"/>
              </a:endParaRPr>
            </a:p>
          </p:txBody>
        </p:sp>
        <p:graphicFrame>
          <p:nvGraphicFramePr>
            <p:cNvPr id="96" name="Diagramm 95"/>
            <p:cNvGraphicFramePr/>
            <p:nvPr>
              <p:extLst>
                <p:ext uri="{D42A27DB-BD31-4B8C-83A1-F6EECF244321}">
                  <p14:modId xmlns:p14="http://schemas.microsoft.com/office/powerpoint/2010/main" val="2139383931"/>
                </p:ext>
              </p:extLst>
            </p:nvPr>
          </p:nvGraphicFramePr>
          <p:xfrm>
            <a:off x="9642998" y="1570599"/>
            <a:ext cx="2182094" cy="1783530"/>
          </p:xfrm>
          <a:graphic>
            <a:graphicData uri="http://schemas.openxmlformats.org/drawingml/2006/chart">
              <c:chart xmlns:c="http://schemas.openxmlformats.org/drawingml/2006/chart" xmlns:r="http://schemas.openxmlformats.org/officeDocument/2006/relationships" r:id="rId5"/>
            </a:graphicData>
          </a:graphic>
        </p:graphicFrame>
        <p:sp>
          <p:nvSpPr>
            <p:cNvPr id="93" name="Textfeld 92"/>
            <p:cNvSpPr txBox="1"/>
            <p:nvPr/>
          </p:nvSpPr>
          <p:spPr>
            <a:xfrm>
              <a:off x="10194044"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bg2">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65</a:t>
              </a:r>
              <a:r>
                <a:rPr lang="en-US" sz="2800" dirty="0" smtClean="0">
                  <a:solidFill>
                    <a:schemeClr val="bg2">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2">
                    <a:lumMod val="7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94" name="Textfeld 93"/>
            <p:cNvSpPr txBox="1"/>
            <p:nvPr/>
          </p:nvSpPr>
          <p:spPr>
            <a:xfrm>
              <a:off x="9856591"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bg2">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04</a:t>
              </a:r>
              <a:endParaRPr lang="en-US" sz="3600" dirty="0">
                <a:solidFill>
                  <a:schemeClr val="bg2">
                    <a:lumMod val="7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3" name="Gruppieren 2"/>
          <p:cNvGrpSpPr/>
          <p:nvPr/>
        </p:nvGrpSpPr>
        <p:grpSpPr bwMode="gray">
          <a:xfrm>
            <a:off x="539640" y="1562979"/>
            <a:ext cx="3355675" cy="1057192"/>
            <a:chOff x="539640" y="1562979"/>
            <a:chExt cx="3355675" cy="1057192"/>
          </a:xfrm>
        </p:grpSpPr>
        <p:sp>
          <p:nvSpPr>
            <p:cNvPr id="118" name="Rechteck 117"/>
            <p:cNvSpPr/>
            <p:nvPr/>
          </p:nvSpPr>
          <p:spPr bwMode="gray">
            <a:xfrm>
              <a:off x="1376042" y="1562979"/>
              <a:ext cx="251927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sp>
          <p:nvSpPr>
            <p:cNvPr id="119" name="Rechteck 118"/>
            <p:cNvSpPr/>
            <p:nvPr/>
          </p:nvSpPr>
          <p:spPr bwMode="gray">
            <a:xfrm>
              <a:off x="539640" y="1562979"/>
              <a:ext cx="83640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01</a:t>
              </a:r>
              <a:endParaRPr lang="en-US" sz="4800" dirty="0">
                <a:solidFill>
                  <a:schemeClr val="bg1"/>
                </a:solidFill>
                <a:latin typeface="Bebas Neue" panose="020B0506020202020201" pitchFamily="34" charset="0"/>
              </a:endParaRPr>
            </a:p>
          </p:txBody>
        </p:sp>
      </p:grpSp>
      <p:grpSp>
        <p:nvGrpSpPr>
          <p:cNvPr id="4" name="Gruppieren 3"/>
          <p:cNvGrpSpPr/>
          <p:nvPr/>
        </p:nvGrpSpPr>
        <p:grpSpPr bwMode="gray">
          <a:xfrm>
            <a:off x="539640" y="2634242"/>
            <a:ext cx="3355675" cy="1057192"/>
            <a:chOff x="539640" y="2634242"/>
            <a:chExt cx="3355675" cy="1057192"/>
          </a:xfrm>
        </p:grpSpPr>
        <p:sp>
          <p:nvSpPr>
            <p:cNvPr id="120" name="Rechteck 119"/>
            <p:cNvSpPr/>
            <p:nvPr/>
          </p:nvSpPr>
          <p:spPr bwMode="gray">
            <a:xfrm>
              <a:off x="1376042" y="2634242"/>
              <a:ext cx="251927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sp>
          <p:nvSpPr>
            <p:cNvPr id="121" name="Rechteck 120"/>
            <p:cNvSpPr/>
            <p:nvPr/>
          </p:nvSpPr>
          <p:spPr bwMode="gray">
            <a:xfrm>
              <a:off x="539640" y="2634242"/>
              <a:ext cx="83640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02</a:t>
              </a:r>
              <a:endParaRPr lang="en-US" sz="4800" dirty="0">
                <a:solidFill>
                  <a:schemeClr val="bg1"/>
                </a:solidFill>
                <a:latin typeface="Bebas Neue" panose="020B0506020202020201" pitchFamily="34" charset="0"/>
              </a:endParaRPr>
            </a:p>
          </p:txBody>
        </p:sp>
      </p:grpSp>
      <p:grpSp>
        <p:nvGrpSpPr>
          <p:cNvPr id="5" name="Gruppieren 4"/>
          <p:cNvGrpSpPr/>
          <p:nvPr/>
        </p:nvGrpSpPr>
        <p:grpSpPr bwMode="gray">
          <a:xfrm>
            <a:off x="539640" y="3691434"/>
            <a:ext cx="3355675" cy="1057192"/>
            <a:chOff x="539640" y="3691434"/>
            <a:chExt cx="3355675" cy="1057192"/>
          </a:xfrm>
        </p:grpSpPr>
        <p:sp>
          <p:nvSpPr>
            <p:cNvPr id="122" name="Rechteck 121"/>
            <p:cNvSpPr/>
            <p:nvPr/>
          </p:nvSpPr>
          <p:spPr bwMode="gray">
            <a:xfrm>
              <a:off x="1376042" y="3691434"/>
              <a:ext cx="251927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sp>
          <p:nvSpPr>
            <p:cNvPr id="123" name="Rechteck 122"/>
            <p:cNvSpPr/>
            <p:nvPr/>
          </p:nvSpPr>
          <p:spPr bwMode="gray">
            <a:xfrm>
              <a:off x="539640" y="3691434"/>
              <a:ext cx="83640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03</a:t>
              </a:r>
              <a:endParaRPr lang="en-US" sz="4800" dirty="0">
                <a:solidFill>
                  <a:schemeClr val="bg1"/>
                </a:solidFill>
                <a:latin typeface="Bebas Neue" panose="020B0506020202020201" pitchFamily="34" charset="0"/>
              </a:endParaRPr>
            </a:p>
          </p:txBody>
        </p:sp>
      </p:grpSp>
      <p:grpSp>
        <p:nvGrpSpPr>
          <p:cNvPr id="6" name="Gruppieren 5"/>
          <p:cNvGrpSpPr/>
          <p:nvPr/>
        </p:nvGrpSpPr>
        <p:grpSpPr bwMode="gray">
          <a:xfrm>
            <a:off x="539640" y="4760704"/>
            <a:ext cx="3355675" cy="1057192"/>
            <a:chOff x="539640" y="4760704"/>
            <a:chExt cx="3355675" cy="1057192"/>
          </a:xfrm>
        </p:grpSpPr>
        <p:sp>
          <p:nvSpPr>
            <p:cNvPr id="124" name="Rechteck 123"/>
            <p:cNvSpPr/>
            <p:nvPr/>
          </p:nvSpPr>
          <p:spPr bwMode="gray">
            <a:xfrm>
              <a:off x="1376042" y="4760704"/>
              <a:ext cx="251927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sp>
          <p:nvSpPr>
            <p:cNvPr id="125" name="Rechteck 124"/>
            <p:cNvSpPr/>
            <p:nvPr/>
          </p:nvSpPr>
          <p:spPr bwMode="gray">
            <a:xfrm>
              <a:off x="539640" y="4760704"/>
              <a:ext cx="836403" cy="10571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04</a:t>
              </a:r>
              <a:endParaRPr lang="en-US" sz="4800" dirty="0">
                <a:solidFill>
                  <a:schemeClr val="bg1"/>
                </a:solidFill>
                <a:latin typeface="Bebas Neue" panose="020B0506020202020201" pitchFamily="34" charset="0"/>
              </a:endParaRPr>
            </a:p>
          </p:txBody>
        </p:sp>
      </p:grpSp>
      <p:grpSp>
        <p:nvGrpSpPr>
          <p:cNvPr id="36"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37" name="Rechteck 36"/>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8" name="Gruppieren 37"/>
            <p:cNvGrpSpPr/>
            <p:nvPr/>
          </p:nvGrpSpPr>
          <p:grpSpPr bwMode="gray">
            <a:xfrm>
              <a:off x="9144000" y="569121"/>
              <a:ext cx="297657" cy="962022"/>
              <a:chOff x="9144000" y="569121"/>
              <a:chExt cx="297657" cy="962022"/>
            </a:xfrm>
          </p:grpSpPr>
          <p:cxnSp>
            <p:nvCxnSpPr>
              <p:cNvPr id="39"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0"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8040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hteck 31"/>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sp>
        <p:nvSpPr>
          <p:cNvPr id="93" name="Rechteck 92"/>
          <p:cNvSpPr/>
          <p:nvPr/>
        </p:nvSpPr>
        <p:spPr bwMode="gray">
          <a:xfrm>
            <a:off x="540000" y="1525589"/>
            <a:ext cx="3176115" cy="42799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bg1"/>
                </a:solidFill>
                <a:latin typeface="Bebas Neue" panose="020B0506020202020201" pitchFamily="34" charset="0"/>
              </a:rPr>
              <a:t>DESCRIPTION TEXT</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bg1"/>
                </a:solidFill>
              </a:rPr>
              <a:t>If you don’t want to use the style and size of the fonts as used in this placeholder it is possible to replace it by selecting different options.</a:t>
            </a:r>
            <a:endParaRPr lang="en-US" sz="2000" dirty="0">
              <a:solidFill>
                <a:schemeClr val="bg1"/>
              </a:solidFill>
            </a:endParaRPr>
          </a:p>
        </p:txBody>
      </p:sp>
      <p:grpSp>
        <p:nvGrpSpPr>
          <p:cNvPr id="4" name="Gruppieren 3"/>
          <p:cNvGrpSpPr/>
          <p:nvPr/>
        </p:nvGrpSpPr>
        <p:grpSpPr>
          <a:xfrm>
            <a:off x="7590647" y="1484989"/>
            <a:ext cx="2182094" cy="4412892"/>
            <a:chOff x="7590647" y="1484989"/>
            <a:chExt cx="2182094" cy="4412892"/>
          </a:xfrm>
        </p:grpSpPr>
        <p:sp>
          <p:nvSpPr>
            <p:cNvPr id="105" name="Abgerundetes Rechteck 104"/>
            <p:cNvSpPr/>
            <p:nvPr/>
          </p:nvSpPr>
          <p:spPr bwMode="gray">
            <a:xfrm>
              <a:off x="7728039" y="1484989"/>
              <a:ext cx="1908000" cy="4412892"/>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solidFill>
                    <a:schemeClr val="bg1"/>
                  </a:solidFill>
                </a:rPr>
                <a:t>This text can </a:t>
              </a:r>
              <a:br>
                <a:rPr lang="en-US" sz="1400" dirty="0" smtClean="0">
                  <a:solidFill>
                    <a:schemeClr val="bg1"/>
                  </a:solidFill>
                </a:rPr>
              </a:br>
              <a:r>
                <a:rPr lang="en-US" sz="1400" dirty="0" smtClean="0">
                  <a:solidFill>
                    <a:schemeClr val="bg1"/>
                  </a:solidFill>
                </a:rPr>
                <a:t>be replaced </a:t>
              </a:r>
              <a:br>
                <a:rPr lang="en-US" sz="1400" dirty="0" smtClean="0">
                  <a:solidFill>
                    <a:schemeClr val="bg1"/>
                  </a:solidFill>
                </a:rPr>
              </a:br>
              <a:r>
                <a:rPr lang="en-US" sz="1400" dirty="0" smtClean="0">
                  <a:solidFill>
                    <a:schemeClr val="bg1"/>
                  </a:solidFill>
                </a:rPr>
                <a:t>with your own text. This is a placeholder text. </a:t>
              </a:r>
            </a:p>
            <a:p>
              <a:pPr algn="ctr">
                <a:lnSpc>
                  <a:spcPct val="90000"/>
                </a:lnSpc>
                <a:spcAft>
                  <a:spcPts val="1000"/>
                </a:spcAft>
              </a:pPr>
              <a:endParaRPr lang="en-US" sz="2000" dirty="0" smtClean="0">
                <a:solidFill>
                  <a:schemeClr val="bg1"/>
                </a:solidFill>
                <a:latin typeface="Bebas Neue" panose="020B0506020202020201" pitchFamily="34" charset="0"/>
              </a:endParaRPr>
            </a:p>
          </p:txBody>
        </p:sp>
        <p:graphicFrame>
          <p:nvGraphicFramePr>
            <p:cNvPr id="106" name="Diagramm 105"/>
            <p:cNvGraphicFramePr/>
            <p:nvPr>
              <p:extLst>
                <p:ext uri="{D42A27DB-BD31-4B8C-83A1-F6EECF244321}">
                  <p14:modId xmlns:p14="http://schemas.microsoft.com/office/powerpoint/2010/main" val="3602992642"/>
                </p:ext>
              </p:extLst>
            </p:nvPr>
          </p:nvGraphicFramePr>
          <p:xfrm>
            <a:off x="7590647" y="1570599"/>
            <a:ext cx="2182094" cy="1783530"/>
          </p:xfrm>
          <a:graphic>
            <a:graphicData uri="http://schemas.openxmlformats.org/drawingml/2006/chart">
              <c:chart xmlns:c="http://schemas.openxmlformats.org/drawingml/2006/chart" xmlns:r="http://schemas.openxmlformats.org/officeDocument/2006/relationships" r:id="rId3"/>
            </a:graphicData>
          </a:graphic>
        </p:graphicFrame>
        <p:sp>
          <p:nvSpPr>
            <p:cNvPr id="102" name="Abgerundetes Rechteck 101"/>
            <p:cNvSpPr/>
            <p:nvPr/>
          </p:nvSpPr>
          <p:spPr bwMode="gray">
            <a:xfrm>
              <a:off x="7804240" y="1554948"/>
              <a:ext cx="1754909" cy="4268787"/>
            </a:xfrm>
            <a:prstGeom prst="roundRect">
              <a:avLst>
                <a:gd name="adj" fmla="val 50000"/>
              </a:avLst>
            </a:prstGeom>
            <a:noFill/>
            <a:ln w="127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endParaRPr lang="en-US" sz="2000" dirty="0" smtClean="0">
                <a:latin typeface="Bebas Neue" panose="020B0506020202020201" pitchFamily="34" charset="0"/>
              </a:endParaRPr>
            </a:p>
          </p:txBody>
        </p:sp>
        <p:sp>
          <p:nvSpPr>
            <p:cNvPr id="103" name="Textfeld 102"/>
            <p:cNvSpPr txBox="1"/>
            <p:nvPr/>
          </p:nvSpPr>
          <p:spPr bwMode="gray">
            <a:xfrm>
              <a:off x="8141693"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bg1">
                      <a:lumMod val="65000"/>
                    </a:schemeClr>
                  </a:solidFill>
                  <a:latin typeface="Bebas Neue" panose="020B0506020202020201" pitchFamily="34" charset="0"/>
                  <a:ea typeface="Open Sans Semibold" panose="020B0706030804020204" pitchFamily="34" charset="0"/>
                  <a:cs typeface="Open Sans Semibold" panose="020B0706030804020204" pitchFamily="34" charset="0"/>
                </a:rPr>
                <a:t>30</a:t>
              </a:r>
              <a:r>
                <a:rPr lang="en-US" sz="2800" dirty="0" smtClean="0">
                  <a:solidFill>
                    <a:schemeClr val="bg1">
                      <a:lumMod val="65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bg1">
                    <a:lumMod val="6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04" name="Textfeld 103"/>
            <p:cNvSpPr txBox="1"/>
            <p:nvPr/>
          </p:nvSpPr>
          <p:spPr bwMode="gray">
            <a:xfrm>
              <a:off x="7804240"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bg1">
                      <a:lumMod val="65000"/>
                    </a:schemeClr>
                  </a:solidFill>
                  <a:latin typeface="Bebas Neue" panose="020B0506020202020201" pitchFamily="34" charset="0"/>
                  <a:ea typeface="Open Sans Semibold" panose="020B0706030804020204" pitchFamily="34" charset="0"/>
                  <a:cs typeface="Open Sans Semibold" panose="020B0706030804020204" pitchFamily="34" charset="0"/>
                </a:rPr>
                <a:t>03</a:t>
              </a:r>
              <a:endParaRPr lang="en-US" sz="3600" dirty="0">
                <a:solidFill>
                  <a:schemeClr val="bg1">
                    <a:lumMod val="65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3" name="Gruppieren 2"/>
          <p:cNvGrpSpPr/>
          <p:nvPr/>
        </p:nvGrpSpPr>
        <p:grpSpPr>
          <a:xfrm>
            <a:off x="9573958" y="1484989"/>
            <a:ext cx="2182094" cy="4412892"/>
            <a:chOff x="9573958" y="1484989"/>
            <a:chExt cx="2182094" cy="4412892"/>
          </a:xfrm>
        </p:grpSpPr>
        <p:sp>
          <p:nvSpPr>
            <p:cNvPr id="112" name="Abgerundetes Rechteck 111"/>
            <p:cNvSpPr/>
            <p:nvPr/>
          </p:nvSpPr>
          <p:spPr bwMode="gray">
            <a:xfrm>
              <a:off x="9711350" y="1484989"/>
              <a:ext cx="1908000" cy="4412892"/>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solidFill>
                    <a:schemeClr val="bg1"/>
                  </a:solidFill>
                </a:rPr>
                <a:t>This text can </a:t>
              </a:r>
              <a:br>
                <a:rPr lang="en-US" sz="1400" dirty="0" smtClean="0">
                  <a:solidFill>
                    <a:schemeClr val="bg1"/>
                  </a:solidFill>
                </a:rPr>
              </a:br>
              <a:r>
                <a:rPr lang="en-US" sz="1400" dirty="0" smtClean="0">
                  <a:solidFill>
                    <a:schemeClr val="bg1"/>
                  </a:solidFill>
                </a:rPr>
                <a:t>be replaced </a:t>
              </a:r>
              <a:br>
                <a:rPr lang="en-US" sz="1400" dirty="0" smtClean="0">
                  <a:solidFill>
                    <a:schemeClr val="bg1"/>
                  </a:solidFill>
                </a:rPr>
              </a:br>
              <a:r>
                <a:rPr lang="en-US" sz="1400" dirty="0" smtClean="0">
                  <a:solidFill>
                    <a:schemeClr val="bg1"/>
                  </a:solidFill>
                </a:rPr>
                <a:t>with your own text. This is a placeholder text. </a:t>
              </a:r>
            </a:p>
            <a:p>
              <a:pPr algn="ctr">
                <a:lnSpc>
                  <a:spcPct val="90000"/>
                </a:lnSpc>
                <a:spcAft>
                  <a:spcPts val="1000"/>
                </a:spcAft>
              </a:pPr>
              <a:endParaRPr lang="en-US" sz="2000" dirty="0" smtClean="0">
                <a:solidFill>
                  <a:schemeClr val="bg1"/>
                </a:solidFill>
                <a:latin typeface="Bebas Neue" panose="020B0506020202020201" pitchFamily="34" charset="0"/>
              </a:endParaRPr>
            </a:p>
          </p:txBody>
        </p:sp>
        <p:graphicFrame>
          <p:nvGraphicFramePr>
            <p:cNvPr id="113" name="Diagramm 112"/>
            <p:cNvGraphicFramePr/>
            <p:nvPr>
              <p:extLst>
                <p:ext uri="{D42A27DB-BD31-4B8C-83A1-F6EECF244321}">
                  <p14:modId xmlns:p14="http://schemas.microsoft.com/office/powerpoint/2010/main" val="2347453180"/>
                </p:ext>
              </p:extLst>
            </p:nvPr>
          </p:nvGraphicFramePr>
          <p:xfrm>
            <a:off x="9573958" y="1570599"/>
            <a:ext cx="2182094" cy="1783530"/>
          </p:xfrm>
          <a:graphic>
            <a:graphicData uri="http://schemas.openxmlformats.org/drawingml/2006/chart">
              <c:chart xmlns:c="http://schemas.openxmlformats.org/drawingml/2006/chart" xmlns:r="http://schemas.openxmlformats.org/officeDocument/2006/relationships" r:id="rId4"/>
            </a:graphicData>
          </a:graphic>
        </p:graphicFrame>
        <p:sp>
          <p:nvSpPr>
            <p:cNvPr id="109" name="Abgerundetes Rechteck 108"/>
            <p:cNvSpPr/>
            <p:nvPr/>
          </p:nvSpPr>
          <p:spPr bwMode="gray">
            <a:xfrm>
              <a:off x="9787551" y="1554948"/>
              <a:ext cx="1754909" cy="4268787"/>
            </a:xfrm>
            <a:prstGeom prst="roundRect">
              <a:avLst>
                <a:gd name="adj" fmla="val 50000"/>
              </a:avLst>
            </a:prstGeom>
            <a:no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endParaRPr lang="en-US" sz="2000" dirty="0" smtClean="0">
                <a:latin typeface="Bebas Neue" panose="020B0506020202020201" pitchFamily="34" charset="0"/>
              </a:endParaRPr>
            </a:p>
          </p:txBody>
        </p:sp>
        <p:sp>
          <p:nvSpPr>
            <p:cNvPr id="110" name="Textfeld 109"/>
            <p:cNvSpPr txBox="1"/>
            <p:nvPr/>
          </p:nvSpPr>
          <p:spPr bwMode="gray">
            <a:xfrm>
              <a:off x="10125004"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20</a:t>
              </a:r>
              <a:r>
                <a:rPr lang="en-US" sz="28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11" name="Textfeld 110"/>
            <p:cNvSpPr txBox="1"/>
            <p:nvPr/>
          </p:nvSpPr>
          <p:spPr bwMode="gray">
            <a:xfrm>
              <a:off x="9787551"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04</a:t>
              </a:r>
              <a:endParaRPr lang="en-US" sz="3600" dirty="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5" name="Gruppieren 4"/>
          <p:cNvGrpSpPr/>
          <p:nvPr/>
        </p:nvGrpSpPr>
        <p:grpSpPr>
          <a:xfrm>
            <a:off x="5607337" y="1484989"/>
            <a:ext cx="2182094" cy="4412892"/>
            <a:chOff x="5607337" y="1484989"/>
            <a:chExt cx="2182094" cy="4412892"/>
          </a:xfrm>
        </p:grpSpPr>
        <p:sp>
          <p:nvSpPr>
            <p:cNvPr id="123" name="Abgerundetes Rechteck 122"/>
            <p:cNvSpPr/>
            <p:nvPr/>
          </p:nvSpPr>
          <p:spPr bwMode="gray">
            <a:xfrm>
              <a:off x="5744729" y="1484989"/>
              <a:ext cx="1908000" cy="4412892"/>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solidFill>
                    <a:schemeClr val="bg1"/>
                  </a:solidFill>
                </a:rPr>
                <a:t>This text can </a:t>
              </a:r>
              <a:br>
                <a:rPr lang="en-US" sz="1400" dirty="0" smtClean="0">
                  <a:solidFill>
                    <a:schemeClr val="bg1"/>
                  </a:solidFill>
                </a:rPr>
              </a:br>
              <a:r>
                <a:rPr lang="en-US" sz="1400" dirty="0" smtClean="0">
                  <a:solidFill>
                    <a:schemeClr val="bg1"/>
                  </a:solidFill>
                </a:rPr>
                <a:t>be replaced </a:t>
              </a:r>
              <a:br>
                <a:rPr lang="en-US" sz="1400" dirty="0" smtClean="0">
                  <a:solidFill>
                    <a:schemeClr val="bg1"/>
                  </a:solidFill>
                </a:rPr>
              </a:br>
              <a:r>
                <a:rPr lang="en-US" sz="1400" dirty="0" smtClean="0">
                  <a:solidFill>
                    <a:schemeClr val="bg1"/>
                  </a:solidFill>
                </a:rPr>
                <a:t>with your own text. This is a placeholder text. </a:t>
              </a:r>
            </a:p>
            <a:p>
              <a:pPr algn="ctr">
                <a:lnSpc>
                  <a:spcPct val="90000"/>
                </a:lnSpc>
                <a:spcAft>
                  <a:spcPts val="1000"/>
                </a:spcAft>
              </a:pPr>
              <a:endParaRPr lang="en-US" sz="2000" dirty="0" smtClean="0">
                <a:solidFill>
                  <a:schemeClr val="bg1"/>
                </a:solidFill>
                <a:latin typeface="Bebas Neue" panose="020B0506020202020201" pitchFamily="34" charset="0"/>
              </a:endParaRPr>
            </a:p>
          </p:txBody>
        </p:sp>
        <p:graphicFrame>
          <p:nvGraphicFramePr>
            <p:cNvPr id="124" name="Diagramm 123"/>
            <p:cNvGraphicFramePr/>
            <p:nvPr>
              <p:extLst>
                <p:ext uri="{D42A27DB-BD31-4B8C-83A1-F6EECF244321}">
                  <p14:modId xmlns:p14="http://schemas.microsoft.com/office/powerpoint/2010/main" val="1325446884"/>
                </p:ext>
              </p:extLst>
            </p:nvPr>
          </p:nvGraphicFramePr>
          <p:xfrm>
            <a:off x="5607337" y="1570599"/>
            <a:ext cx="2182094" cy="1783530"/>
          </p:xfrm>
          <a:graphic>
            <a:graphicData uri="http://schemas.openxmlformats.org/drawingml/2006/chart">
              <c:chart xmlns:c="http://schemas.openxmlformats.org/drawingml/2006/chart" xmlns:r="http://schemas.openxmlformats.org/officeDocument/2006/relationships" r:id="rId5"/>
            </a:graphicData>
          </a:graphic>
        </p:graphicFrame>
        <p:sp>
          <p:nvSpPr>
            <p:cNvPr id="116" name="Abgerundetes Rechteck 115"/>
            <p:cNvSpPr/>
            <p:nvPr/>
          </p:nvSpPr>
          <p:spPr bwMode="gray">
            <a:xfrm>
              <a:off x="5820930" y="1554948"/>
              <a:ext cx="1754909" cy="4268787"/>
            </a:xfrm>
            <a:prstGeom prst="roundRect">
              <a:avLst>
                <a:gd name="adj" fmla="val 50000"/>
              </a:avLst>
            </a:prstGeom>
            <a:noFill/>
            <a:ln w="127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endParaRPr lang="en-US" sz="2000" dirty="0" smtClean="0">
                <a:latin typeface="Bebas Neue" panose="020B0506020202020201" pitchFamily="34" charset="0"/>
              </a:endParaRPr>
            </a:p>
          </p:txBody>
        </p:sp>
        <p:sp>
          <p:nvSpPr>
            <p:cNvPr id="121" name="Textfeld 120"/>
            <p:cNvSpPr txBox="1"/>
            <p:nvPr/>
          </p:nvSpPr>
          <p:spPr bwMode="gray">
            <a:xfrm>
              <a:off x="6158383"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50</a:t>
              </a:r>
              <a:r>
                <a:rPr lang="en-US" sz="28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22" name="Textfeld 121"/>
            <p:cNvSpPr txBox="1"/>
            <p:nvPr/>
          </p:nvSpPr>
          <p:spPr bwMode="gray">
            <a:xfrm>
              <a:off x="5820930"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rPr>
                <a:t>02</a:t>
              </a:r>
              <a:endParaRPr lang="en-US" sz="3600" dirty="0">
                <a:solidFill>
                  <a:schemeClr val="accent1">
                    <a:lumMod val="60000"/>
                    <a:lumOff val="4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6" name="Gruppieren 5"/>
          <p:cNvGrpSpPr/>
          <p:nvPr/>
        </p:nvGrpSpPr>
        <p:grpSpPr>
          <a:xfrm>
            <a:off x="3624027" y="1484989"/>
            <a:ext cx="2182094" cy="4412892"/>
            <a:chOff x="3624027" y="1484989"/>
            <a:chExt cx="2182094" cy="4412892"/>
          </a:xfrm>
        </p:grpSpPr>
        <p:sp>
          <p:nvSpPr>
            <p:cNvPr id="130" name="Abgerundetes Rechteck 129"/>
            <p:cNvSpPr/>
            <p:nvPr/>
          </p:nvSpPr>
          <p:spPr bwMode="gray">
            <a:xfrm>
              <a:off x="3761419" y="1484989"/>
              <a:ext cx="1908000" cy="4412892"/>
            </a:xfrm>
            <a:prstGeom prst="roundRect">
              <a:avLst>
                <a:gd name="adj" fmla="val 5000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r>
                <a:rPr lang="en-US" sz="2000" dirty="0" smtClean="0">
                  <a:solidFill>
                    <a:schemeClr val="bg1"/>
                  </a:solidFill>
                  <a:latin typeface="Bebas Neue" panose="020B0506020202020201" pitchFamily="34" charset="0"/>
                </a:rPr>
                <a:t>Placeholder</a:t>
              </a:r>
            </a:p>
            <a:p>
              <a:pPr algn="ctr">
                <a:lnSpc>
                  <a:spcPct val="90000"/>
                </a:lnSpc>
                <a:spcAft>
                  <a:spcPts val="1000"/>
                </a:spcAft>
              </a:pPr>
              <a:r>
                <a:rPr lang="en-US" sz="1400" dirty="0" smtClean="0">
                  <a:solidFill>
                    <a:schemeClr val="bg1"/>
                  </a:solidFill>
                </a:rPr>
                <a:t>This text can </a:t>
              </a:r>
              <a:br>
                <a:rPr lang="en-US" sz="1400" dirty="0" smtClean="0">
                  <a:solidFill>
                    <a:schemeClr val="bg1"/>
                  </a:solidFill>
                </a:rPr>
              </a:br>
              <a:r>
                <a:rPr lang="en-US" sz="1400" dirty="0" smtClean="0">
                  <a:solidFill>
                    <a:schemeClr val="bg1"/>
                  </a:solidFill>
                </a:rPr>
                <a:t>be replaced </a:t>
              </a:r>
              <a:br>
                <a:rPr lang="en-US" sz="1400" dirty="0" smtClean="0">
                  <a:solidFill>
                    <a:schemeClr val="bg1"/>
                  </a:solidFill>
                </a:rPr>
              </a:br>
              <a:r>
                <a:rPr lang="en-US" sz="1400" dirty="0" smtClean="0">
                  <a:solidFill>
                    <a:schemeClr val="bg1"/>
                  </a:solidFill>
                </a:rPr>
                <a:t>with your own text. This is a placeholder text. </a:t>
              </a:r>
            </a:p>
            <a:p>
              <a:pPr algn="ctr">
                <a:lnSpc>
                  <a:spcPct val="90000"/>
                </a:lnSpc>
                <a:spcAft>
                  <a:spcPts val="1000"/>
                </a:spcAft>
              </a:pPr>
              <a:endParaRPr lang="en-US" sz="2000" dirty="0" smtClean="0">
                <a:solidFill>
                  <a:schemeClr val="bg1"/>
                </a:solidFill>
                <a:latin typeface="Bebas Neue" panose="020B0506020202020201" pitchFamily="34" charset="0"/>
              </a:endParaRPr>
            </a:p>
          </p:txBody>
        </p:sp>
        <p:graphicFrame>
          <p:nvGraphicFramePr>
            <p:cNvPr id="131" name="Diagramm 130"/>
            <p:cNvGraphicFramePr/>
            <p:nvPr>
              <p:extLst>
                <p:ext uri="{D42A27DB-BD31-4B8C-83A1-F6EECF244321}">
                  <p14:modId xmlns:p14="http://schemas.microsoft.com/office/powerpoint/2010/main" val="4284111666"/>
                </p:ext>
              </p:extLst>
            </p:nvPr>
          </p:nvGraphicFramePr>
          <p:xfrm>
            <a:off x="3624027" y="1570599"/>
            <a:ext cx="2182094" cy="1783530"/>
          </p:xfrm>
          <a:graphic>
            <a:graphicData uri="http://schemas.openxmlformats.org/drawingml/2006/chart">
              <c:chart xmlns:c="http://schemas.openxmlformats.org/drawingml/2006/chart" xmlns:r="http://schemas.openxmlformats.org/officeDocument/2006/relationships" r:id="rId6"/>
            </a:graphicData>
          </a:graphic>
        </p:graphicFrame>
        <p:sp>
          <p:nvSpPr>
            <p:cNvPr id="127" name="Abgerundetes Rechteck 126"/>
            <p:cNvSpPr/>
            <p:nvPr/>
          </p:nvSpPr>
          <p:spPr bwMode="gray">
            <a:xfrm>
              <a:off x="3837620" y="1554948"/>
              <a:ext cx="1754909" cy="4268787"/>
            </a:xfrm>
            <a:prstGeom prst="roundRect">
              <a:avLst>
                <a:gd name="adj" fmla="val 50000"/>
              </a:avLst>
            </a:pr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1692000" rIns="0" bIns="0" rtlCol="0" anchor="t"/>
            <a:lstStyle/>
            <a:p>
              <a:pPr algn="ctr">
                <a:lnSpc>
                  <a:spcPct val="90000"/>
                </a:lnSpc>
                <a:spcAft>
                  <a:spcPts val="1000"/>
                </a:spcAft>
              </a:pPr>
              <a:endParaRPr lang="en-US" sz="2000" dirty="0" smtClean="0">
                <a:latin typeface="Bebas Neue" panose="020B0506020202020201" pitchFamily="34" charset="0"/>
              </a:endParaRPr>
            </a:p>
          </p:txBody>
        </p:sp>
        <p:sp>
          <p:nvSpPr>
            <p:cNvPr id="128" name="Textfeld 127"/>
            <p:cNvSpPr txBox="1"/>
            <p:nvPr/>
          </p:nvSpPr>
          <p:spPr bwMode="gray">
            <a:xfrm>
              <a:off x="4175073" y="1924072"/>
              <a:ext cx="1080000"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65</a:t>
              </a:r>
              <a:r>
                <a:rPr lang="en-US" sz="28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sp>
          <p:nvSpPr>
            <p:cNvPr id="129" name="Textfeld 128"/>
            <p:cNvSpPr txBox="1"/>
            <p:nvPr/>
          </p:nvSpPr>
          <p:spPr bwMode="gray">
            <a:xfrm>
              <a:off x="3837620" y="4749300"/>
              <a:ext cx="1754908" cy="1080000"/>
            </a:xfrm>
            <a:prstGeom prst="rect">
              <a:avLst/>
            </a:prstGeom>
            <a:noFill/>
          </p:spPr>
          <p:txBody>
            <a:bodyPr wrap="square" lIns="0" tIns="0" rIns="0" bIns="0" rtlCol="0" anchor="ctr">
              <a:noAutofit/>
            </a:bodyPr>
            <a:lstStyle/>
            <a:p>
              <a:pPr algn="ctr">
                <a:lnSpc>
                  <a:spcPct val="90000"/>
                </a:lnSpc>
                <a:spcAft>
                  <a:spcPts val="1000"/>
                </a:spcAft>
              </a:pPr>
              <a:r>
                <a:rPr lang="en-US" sz="36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01</a:t>
              </a:r>
              <a:endParaRPr lang="en-US" sz="3600" dirty="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29"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30" name="Rechteck 29"/>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1" name="Gruppieren 30"/>
            <p:cNvGrpSpPr/>
            <p:nvPr/>
          </p:nvGrpSpPr>
          <p:grpSpPr bwMode="gray">
            <a:xfrm>
              <a:off x="9144000" y="569121"/>
              <a:ext cx="297657" cy="962022"/>
              <a:chOff x="9144000" y="569121"/>
              <a:chExt cx="297657" cy="962022"/>
            </a:xfrm>
          </p:grpSpPr>
          <p:cxnSp>
            <p:nvCxnSpPr>
              <p:cNvPr id="33"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4"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5"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153389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hteck 8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p>
        </p:txBody>
      </p:sp>
      <p:sp>
        <p:nvSpPr>
          <p:cNvPr id="3" name="Rechteck 2"/>
          <p:cNvSpPr/>
          <p:nvPr/>
        </p:nvSpPr>
        <p:spPr bwMode="gray">
          <a:xfrm>
            <a:off x="540000" y="1525589"/>
            <a:ext cx="5140364" cy="42799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and size of the fonts as used in this placeholder it is possible to replace it by selecting different options.</a:t>
            </a:r>
            <a:endParaRPr lang="en-US" sz="2000" dirty="0">
              <a:solidFill>
                <a:schemeClr val="tx1"/>
              </a:solidFill>
            </a:endParaRPr>
          </a:p>
        </p:txBody>
      </p:sp>
      <p:grpSp>
        <p:nvGrpSpPr>
          <p:cNvPr id="79" name="Gruppieren 78"/>
          <p:cNvGrpSpPr/>
          <p:nvPr/>
        </p:nvGrpSpPr>
        <p:grpSpPr bwMode="gray">
          <a:xfrm>
            <a:off x="9770613" y="1496878"/>
            <a:ext cx="913535" cy="4405158"/>
            <a:chOff x="9011377" y="1496878"/>
            <a:chExt cx="782688" cy="3774199"/>
          </a:xfrm>
        </p:grpSpPr>
        <p:grpSp>
          <p:nvGrpSpPr>
            <p:cNvPr id="4" name="Gruppieren 3"/>
            <p:cNvGrpSpPr/>
            <p:nvPr/>
          </p:nvGrpSpPr>
          <p:grpSpPr bwMode="gray">
            <a:xfrm>
              <a:off x="9184761" y="1496878"/>
              <a:ext cx="435913" cy="3774199"/>
              <a:chOff x="6716538" y="1490528"/>
              <a:chExt cx="435913" cy="3774199"/>
            </a:xfrm>
          </p:grpSpPr>
          <p:grpSp>
            <p:nvGrpSpPr>
              <p:cNvPr id="5" name="Gruppieren 4"/>
              <p:cNvGrpSpPr/>
              <p:nvPr/>
            </p:nvGrpSpPr>
            <p:grpSpPr bwMode="gray">
              <a:xfrm>
                <a:off x="6766387" y="1547989"/>
                <a:ext cx="336211" cy="3659278"/>
                <a:chOff x="5899894" y="1560513"/>
                <a:chExt cx="392213" cy="4268790"/>
              </a:xfrm>
            </p:grpSpPr>
            <p:sp>
              <p:nvSpPr>
                <p:cNvPr id="7" name="Abgerundetes Rechteck 6"/>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8"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1"/>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Rectangle 33"/>
                <p:cNvSpPr>
                  <a:spLocks noChangeArrowheads="1"/>
                </p:cNvSpPr>
                <p:nvPr/>
              </p:nvSpPr>
              <p:spPr bwMode="gray">
                <a:xfrm rot="16200000" flipH="1">
                  <a:off x="4738623" y="4068090"/>
                  <a:ext cx="2714747" cy="392206"/>
                </a:xfrm>
                <a:prstGeom prst="rect">
                  <a:avLst/>
                </a:prstGeom>
                <a:pattFill prst="ltDnDiag">
                  <a:fgClr>
                    <a:schemeClr val="accent1"/>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6" name="Abgerundetes Rechteck 5"/>
              <p:cNvSpPr/>
              <p:nvPr/>
            </p:nvSpPr>
            <p:spPr bwMode="gray">
              <a:xfrm rot="16200000" flipH="1">
                <a:off x="5047395" y="3159671"/>
                <a:ext cx="3774199" cy="435913"/>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10" name="Gruppieren 9"/>
            <p:cNvGrpSpPr/>
            <p:nvPr/>
          </p:nvGrpSpPr>
          <p:grpSpPr bwMode="gray">
            <a:xfrm>
              <a:off x="9011377" y="2408630"/>
              <a:ext cx="782688" cy="782684"/>
              <a:chOff x="9370962" y="2032443"/>
              <a:chExt cx="782688" cy="782684"/>
            </a:xfrm>
          </p:grpSpPr>
          <p:sp>
            <p:nvSpPr>
              <p:cNvPr id="11" name="Ellipse 10"/>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12" name="Gruppieren 11"/>
              <p:cNvGrpSpPr/>
              <p:nvPr/>
            </p:nvGrpSpPr>
            <p:grpSpPr bwMode="gray">
              <a:xfrm>
                <a:off x="9425731" y="2087212"/>
                <a:ext cx="673150" cy="673146"/>
                <a:chOff x="4050989" y="2199207"/>
                <a:chExt cx="642971" cy="642969"/>
              </a:xfrm>
            </p:grpSpPr>
            <p:sp>
              <p:nvSpPr>
                <p:cNvPr id="13" name="Ellipse 12"/>
                <p:cNvSpPr/>
                <p:nvPr/>
              </p:nvSpPr>
              <p:spPr bwMode="gray">
                <a:xfrm>
                  <a:off x="4050989" y="2199207"/>
                  <a:ext cx="642971" cy="64296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14" name="Ellipse 13"/>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65%</a:t>
                  </a:r>
                </a:p>
              </p:txBody>
            </p:sp>
          </p:grpSp>
        </p:grpSp>
      </p:grpSp>
      <p:grpSp>
        <p:nvGrpSpPr>
          <p:cNvPr id="80" name="Gruppieren 79"/>
          <p:cNvGrpSpPr/>
          <p:nvPr/>
        </p:nvGrpSpPr>
        <p:grpSpPr bwMode="gray">
          <a:xfrm>
            <a:off x="10957589" y="1496878"/>
            <a:ext cx="913535" cy="4405158"/>
            <a:chOff x="10007431" y="1496878"/>
            <a:chExt cx="782688" cy="3774199"/>
          </a:xfrm>
        </p:grpSpPr>
        <p:grpSp>
          <p:nvGrpSpPr>
            <p:cNvPr id="16" name="Gruppieren 15"/>
            <p:cNvGrpSpPr/>
            <p:nvPr/>
          </p:nvGrpSpPr>
          <p:grpSpPr bwMode="gray">
            <a:xfrm>
              <a:off x="10180823" y="1496878"/>
              <a:ext cx="435913" cy="3774199"/>
              <a:chOff x="5832100" y="1426449"/>
              <a:chExt cx="508522" cy="4402853"/>
            </a:xfrm>
          </p:grpSpPr>
          <p:grpSp>
            <p:nvGrpSpPr>
              <p:cNvPr id="17" name="Gruppieren 16"/>
              <p:cNvGrpSpPr/>
              <p:nvPr/>
            </p:nvGrpSpPr>
            <p:grpSpPr bwMode="gray">
              <a:xfrm>
                <a:off x="5890254" y="1493481"/>
                <a:ext cx="392213" cy="4268790"/>
                <a:chOff x="5899894" y="1560513"/>
                <a:chExt cx="392213" cy="4268790"/>
              </a:xfrm>
            </p:grpSpPr>
            <p:sp>
              <p:nvSpPr>
                <p:cNvPr id="19" name="Abgerundetes Rechteck 18"/>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0"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6"/>
                  </a:fgClr>
                  <a:bgClr>
                    <a:schemeClr val="accent6">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Rectangle 33"/>
                <p:cNvSpPr>
                  <a:spLocks noChangeArrowheads="1"/>
                </p:cNvSpPr>
                <p:nvPr/>
              </p:nvSpPr>
              <p:spPr bwMode="gray">
                <a:xfrm rot="16200000" flipH="1">
                  <a:off x="5132667" y="4462134"/>
                  <a:ext cx="1926659" cy="392206"/>
                </a:xfrm>
                <a:prstGeom prst="rect">
                  <a:avLst/>
                </a:prstGeom>
                <a:pattFill prst="ltDnDiag">
                  <a:fgClr>
                    <a:schemeClr val="accent6"/>
                  </a:fgClr>
                  <a:bgClr>
                    <a:schemeClr val="accent6">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8" name="Abgerundetes Rechteck 17"/>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22" name="Gruppieren 21"/>
            <p:cNvGrpSpPr/>
            <p:nvPr/>
          </p:nvGrpSpPr>
          <p:grpSpPr bwMode="gray">
            <a:xfrm>
              <a:off x="10007431" y="2992635"/>
              <a:ext cx="782688" cy="782684"/>
              <a:chOff x="9370962" y="2032443"/>
              <a:chExt cx="782688" cy="782684"/>
            </a:xfrm>
          </p:grpSpPr>
          <p:sp>
            <p:nvSpPr>
              <p:cNvPr id="23" name="Ellipse 22"/>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24" name="Gruppieren 23"/>
              <p:cNvGrpSpPr/>
              <p:nvPr/>
            </p:nvGrpSpPr>
            <p:grpSpPr bwMode="gray">
              <a:xfrm>
                <a:off x="9425731" y="2087212"/>
                <a:ext cx="673150" cy="673146"/>
                <a:chOff x="4050989" y="2199207"/>
                <a:chExt cx="642971" cy="642969"/>
              </a:xfrm>
            </p:grpSpPr>
            <p:sp>
              <p:nvSpPr>
                <p:cNvPr id="25" name="Ellipse 24"/>
                <p:cNvSpPr/>
                <p:nvPr/>
              </p:nvSpPr>
              <p:spPr bwMode="gray">
                <a:xfrm>
                  <a:off x="4050989" y="2199207"/>
                  <a:ext cx="642971" cy="642969"/>
                </a:xfrm>
                <a:prstGeom prst="ellipse">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26" name="Ellipse 25"/>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50%</a:t>
                  </a:r>
                </a:p>
              </p:txBody>
            </p:sp>
          </p:grpSp>
        </p:grpSp>
      </p:grpSp>
      <p:grpSp>
        <p:nvGrpSpPr>
          <p:cNvPr id="42" name="Gruppieren 41"/>
          <p:cNvGrpSpPr/>
          <p:nvPr/>
        </p:nvGrpSpPr>
        <p:grpSpPr bwMode="gray">
          <a:xfrm>
            <a:off x="6412056" y="1496878"/>
            <a:ext cx="508788" cy="4405158"/>
            <a:chOff x="5832100" y="1426449"/>
            <a:chExt cx="508522" cy="4402853"/>
          </a:xfrm>
        </p:grpSpPr>
        <p:grpSp>
          <p:nvGrpSpPr>
            <p:cNvPr id="43" name="Gruppieren 42"/>
            <p:cNvGrpSpPr/>
            <p:nvPr/>
          </p:nvGrpSpPr>
          <p:grpSpPr bwMode="gray">
            <a:xfrm>
              <a:off x="5890253" y="1493481"/>
              <a:ext cx="392214" cy="4268790"/>
              <a:chOff x="5899893" y="1560513"/>
              <a:chExt cx="392214" cy="4268790"/>
            </a:xfrm>
          </p:grpSpPr>
          <p:sp>
            <p:nvSpPr>
              <p:cNvPr id="45" name="Abgerundetes Rechteck 44"/>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46"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bg1">
                    <a:lumMod val="65000"/>
                  </a:schemeClr>
                </a:fgClr>
                <a:bgClr>
                  <a:schemeClr val="tx1">
                    <a:lumMod val="50000"/>
                    <a:lumOff val="50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Rectangle 33"/>
              <p:cNvSpPr>
                <a:spLocks noChangeArrowheads="1"/>
              </p:cNvSpPr>
              <p:nvPr/>
            </p:nvSpPr>
            <p:spPr bwMode="gray">
              <a:xfrm rot="16200000" flipH="1">
                <a:off x="5496989" y="4826456"/>
                <a:ext cx="1198013" cy="392206"/>
              </a:xfrm>
              <a:prstGeom prst="rect">
                <a:avLst/>
              </a:prstGeom>
              <a:pattFill prst="ltDnDiag">
                <a:fgClr>
                  <a:schemeClr val="bg1">
                    <a:lumMod val="65000"/>
                  </a:schemeClr>
                </a:fgClr>
                <a:bgClr>
                  <a:schemeClr val="tx1">
                    <a:lumMod val="50000"/>
                    <a:lumOff val="50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4" name="Abgerundetes Rechteck 43"/>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48" name="Gruppieren 47"/>
          <p:cNvGrpSpPr/>
          <p:nvPr/>
        </p:nvGrpSpPr>
        <p:grpSpPr bwMode="gray">
          <a:xfrm>
            <a:off x="6209686" y="4099540"/>
            <a:ext cx="913535" cy="913531"/>
            <a:chOff x="9370962" y="2032443"/>
            <a:chExt cx="782688" cy="782684"/>
          </a:xfrm>
        </p:grpSpPr>
        <p:sp>
          <p:nvSpPr>
            <p:cNvPr id="49" name="Ellipse 48"/>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50" name="Gruppieren 49"/>
            <p:cNvGrpSpPr/>
            <p:nvPr/>
          </p:nvGrpSpPr>
          <p:grpSpPr bwMode="gray">
            <a:xfrm>
              <a:off x="9425731" y="2087212"/>
              <a:ext cx="673150" cy="673146"/>
              <a:chOff x="4050989" y="2199207"/>
              <a:chExt cx="642971" cy="642969"/>
            </a:xfrm>
          </p:grpSpPr>
          <p:sp>
            <p:nvSpPr>
              <p:cNvPr id="51" name="Ellipse 50"/>
              <p:cNvSpPr/>
              <p:nvPr/>
            </p:nvSpPr>
            <p:spPr bwMode="gray">
              <a:xfrm>
                <a:off x="4050989" y="2199207"/>
                <a:ext cx="642971" cy="642969"/>
              </a:xfrm>
              <a:prstGeom prst="ellipse">
                <a:avLst/>
              </a:prstGeom>
              <a:solidFill>
                <a:schemeClr val="bg1">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52" name="Ellipse 51"/>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30%</a:t>
                </a:r>
              </a:p>
            </p:txBody>
          </p:sp>
        </p:grpSp>
      </p:grpSp>
      <p:grpSp>
        <p:nvGrpSpPr>
          <p:cNvPr id="27" name="Gruppieren 26"/>
          <p:cNvGrpSpPr/>
          <p:nvPr/>
        </p:nvGrpSpPr>
        <p:grpSpPr>
          <a:xfrm>
            <a:off x="8583637" y="1496878"/>
            <a:ext cx="913535" cy="4405158"/>
            <a:chOff x="8583637" y="1496878"/>
            <a:chExt cx="913535" cy="4405158"/>
          </a:xfrm>
        </p:grpSpPr>
        <p:grpSp>
          <p:nvGrpSpPr>
            <p:cNvPr id="56" name="Gruppieren 55"/>
            <p:cNvGrpSpPr/>
            <p:nvPr/>
          </p:nvGrpSpPr>
          <p:grpSpPr bwMode="gray">
            <a:xfrm>
              <a:off x="8786007" y="1496878"/>
              <a:ext cx="508788" cy="4405158"/>
              <a:chOff x="5832100" y="1426449"/>
              <a:chExt cx="508522" cy="4402853"/>
            </a:xfrm>
          </p:grpSpPr>
          <p:grpSp>
            <p:nvGrpSpPr>
              <p:cNvPr id="62" name="Gruppieren 61"/>
              <p:cNvGrpSpPr/>
              <p:nvPr/>
            </p:nvGrpSpPr>
            <p:grpSpPr bwMode="gray">
              <a:xfrm>
                <a:off x="5890253" y="1493481"/>
                <a:ext cx="392214" cy="4268790"/>
                <a:chOff x="5899893" y="1560513"/>
                <a:chExt cx="392214" cy="4268790"/>
              </a:xfrm>
            </p:grpSpPr>
            <p:sp>
              <p:nvSpPr>
                <p:cNvPr id="64" name="Abgerundetes Rechteck 63"/>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65"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3"/>
                  </a:fgClr>
                  <a:bgClr>
                    <a:schemeClr val="accent3">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Rectangle 33"/>
                <p:cNvSpPr>
                  <a:spLocks noChangeArrowheads="1"/>
                </p:cNvSpPr>
                <p:nvPr/>
              </p:nvSpPr>
              <p:spPr bwMode="gray">
                <a:xfrm rot="16200000" flipH="1">
                  <a:off x="4357627" y="3687094"/>
                  <a:ext cx="3476738" cy="392206"/>
                </a:xfrm>
                <a:prstGeom prst="rect">
                  <a:avLst/>
                </a:prstGeom>
                <a:pattFill prst="ltDnDiag">
                  <a:fgClr>
                    <a:schemeClr val="accent3"/>
                  </a:fgClr>
                  <a:bgClr>
                    <a:schemeClr val="accent3">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63" name="Abgerundetes Rechteck 62"/>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57" name="Gruppieren 56"/>
            <p:cNvGrpSpPr/>
            <p:nvPr/>
          </p:nvGrpSpPr>
          <p:grpSpPr bwMode="gray">
            <a:xfrm>
              <a:off x="8583637" y="1691801"/>
              <a:ext cx="913535" cy="913531"/>
              <a:chOff x="9370962" y="2032443"/>
              <a:chExt cx="782688" cy="782684"/>
            </a:xfrm>
          </p:grpSpPr>
          <p:sp>
            <p:nvSpPr>
              <p:cNvPr id="58" name="Ellipse 57"/>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59" name="Gruppieren 58"/>
              <p:cNvGrpSpPr/>
              <p:nvPr/>
            </p:nvGrpSpPr>
            <p:grpSpPr bwMode="gray">
              <a:xfrm>
                <a:off x="9425731" y="2087212"/>
                <a:ext cx="673150" cy="673146"/>
                <a:chOff x="4050989" y="2199207"/>
                <a:chExt cx="642971" cy="642969"/>
              </a:xfrm>
            </p:grpSpPr>
            <p:sp>
              <p:nvSpPr>
                <p:cNvPr id="60" name="Ellipse 59"/>
                <p:cNvSpPr/>
                <p:nvPr/>
              </p:nvSpPr>
              <p:spPr bwMode="gray">
                <a:xfrm>
                  <a:off x="4050989" y="2199207"/>
                  <a:ext cx="642971" cy="642969"/>
                </a:xfrm>
                <a:prstGeom prst="ellips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61" name="Ellipse 60"/>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93%</a:t>
                  </a:r>
                </a:p>
              </p:txBody>
            </p:sp>
          </p:grpSp>
        </p:grpSp>
      </p:grpSp>
      <p:grpSp>
        <p:nvGrpSpPr>
          <p:cNvPr id="15" name="Gruppieren 14"/>
          <p:cNvGrpSpPr/>
          <p:nvPr/>
        </p:nvGrpSpPr>
        <p:grpSpPr>
          <a:xfrm>
            <a:off x="7396662" y="1496878"/>
            <a:ext cx="913535" cy="4405158"/>
            <a:chOff x="7396662" y="1496878"/>
            <a:chExt cx="913535" cy="4405158"/>
          </a:xfrm>
        </p:grpSpPr>
        <p:grpSp>
          <p:nvGrpSpPr>
            <p:cNvPr id="68" name="Gruppieren 67"/>
            <p:cNvGrpSpPr/>
            <p:nvPr/>
          </p:nvGrpSpPr>
          <p:grpSpPr bwMode="gray">
            <a:xfrm>
              <a:off x="7599031" y="1496878"/>
              <a:ext cx="508788" cy="4405158"/>
              <a:chOff x="5832100" y="1426449"/>
              <a:chExt cx="508522" cy="4402853"/>
            </a:xfrm>
          </p:grpSpPr>
          <p:grpSp>
            <p:nvGrpSpPr>
              <p:cNvPr id="74" name="Gruppieren 73"/>
              <p:cNvGrpSpPr/>
              <p:nvPr/>
            </p:nvGrpSpPr>
            <p:grpSpPr bwMode="gray">
              <a:xfrm>
                <a:off x="5890253" y="1493481"/>
                <a:ext cx="392214" cy="4268790"/>
                <a:chOff x="5899893" y="1560513"/>
                <a:chExt cx="392214" cy="4268790"/>
              </a:xfrm>
            </p:grpSpPr>
            <p:sp>
              <p:nvSpPr>
                <p:cNvPr id="76" name="Abgerundetes Rechteck 75"/>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77"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6">
                      <a:lumMod val="75000"/>
                    </a:schemeClr>
                  </a:fgClr>
                  <a:bgClr>
                    <a:schemeClr val="accent6">
                      <a:lumMod val="50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Rectangle 33"/>
                <p:cNvSpPr>
                  <a:spLocks noChangeArrowheads="1"/>
                </p:cNvSpPr>
                <p:nvPr/>
              </p:nvSpPr>
              <p:spPr bwMode="gray">
                <a:xfrm rot="16200000" flipH="1">
                  <a:off x="5796492" y="5125959"/>
                  <a:ext cx="599007" cy="392206"/>
                </a:xfrm>
                <a:prstGeom prst="rect">
                  <a:avLst/>
                </a:prstGeom>
                <a:pattFill prst="ltDnDiag">
                  <a:fgClr>
                    <a:schemeClr val="accent6">
                      <a:lumMod val="75000"/>
                    </a:schemeClr>
                  </a:fgClr>
                  <a:bgClr>
                    <a:schemeClr val="accent6">
                      <a:lumMod val="50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5" name="Abgerundetes Rechteck 74"/>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69" name="Gruppieren 68"/>
            <p:cNvGrpSpPr/>
            <p:nvPr/>
          </p:nvGrpSpPr>
          <p:grpSpPr bwMode="gray">
            <a:xfrm>
              <a:off x="7396662" y="4620556"/>
              <a:ext cx="913535" cy="913531"/>
              <a:chOff x="9370962" y="2032443"/>
              <a:chExt cx="782688" cy="782684"/>
            </a:xfrm>
          </p:grpSpPr>
          <p:sp>
            <p:nvSpPr>
              <p:cNvPr id="70" name="Ellipse 69"/>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71" name="Gruppieren 70"/>
              <p:cNvGrpSpPr/>
              <p:nvPr/>
            </p:nvGrpSpPr>
            <p:grpSpPr bwMode="gray">
              <a:xfrm>
                <a:off x="9425731" y="2087212"/>
                <a:ext cx="673150" cy="673146"/>
                <a:chOff x="4050989" y="2199207"/>
                <a:chExt cx="642971" cy="642969"/>
              </a:xfrm>
            </p:grpSpPr>
            <p:sp>
              <p:nvSpPr>
                <p:cNvPr id="72" name="Ellipse 71"/>
                <p:cNvSpPr/>
                <p:nvPr/>
              </p:nvSpPr>
              <p:spPr bwMode="gray">
                <a:xfrm>
                  <a:off x="4050989" y="2199207"/>
                  <a:ext cx="642971" cy="642969"/>
                </a:xfrm>
                <a:prstGeom prst="ellipse">
                  <a:avLst/>
                </a:prstGeom>
                <a:solidFill>
                  <a:schemeClr val="accent6">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73" name="Ellipse 72"/>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10%</a:t>
                  </a:r>
                </a:p>
              </p:txBody>
            </p:sp>
          </p:grpSp>
        </p:grpSp>
      </p:grpSp>
      <p:pic>
        <p:nvPicPr>
          <p:cNvPr id="67"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7484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hteck 56"/>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a:xfrm>
            <a:off x="733963" y="433388"/>
            <a:ext cx="11109600" cy="1080000"/>
          </a:xfrm>
        </p:spPr>
        <p:txBody>
          <a:bodyPr/>
          <a:lstStyle/>
          <a:p>
            <a:r>
              <a:rPr lang="en-US" dirty="0" smtClean="0"/>
              <a:t>Infographics – Diagrams</a:t>
            </a:r>
            <a:endParaRPr lang="en-US" dirty="0"/>
          </a:p>
        </p:txBody>
      </p:sp>
      <p:grpSp>
        <p:nvGrpSpPr>
          <p:cNvPr id="21" name="Gruppieren 20"/>
          <p:cNvGrpSpPr/>
          <p:nvPr/>
        </p:nvGrpSpPr>
        <p:grpSpPr bwMode="gray">
          <a:xfrm>
            <a:off x="5379378" y="1496878"/>
            <a:ext cx="435913" cy="3774199"/>
            <a:chOff x="6716538" y="1490528"/>
            <a:chExt cx="435913" cy="3774199"/>
          </a:xfrm>
        </p:grpSpPr>
        <p:grpSp>
          <p:nvGrpSpPr>
            <p:cNvPr id="27" name="Gruppieren 26"/>
            <p:cNvGrpSpPr/>
            <p:nvPr/>
          </p:nvGrpSpPr>
          <p:grpSpPr bwMode="gray">
            <a:xfrm>
              <a:off x="6766387" y="1547989"/>
              <a:ext cx="336211" cy="3659278"/>
              <a:chOff x="5899894" y="1560513"/>
              <a:chExt cx="392213" cy="4268790"/>
            </a:xfrm>
          </p:grpSpPr>
          <p:sp>
            <p:nvSpPr>
              <p:cNvPr id="29" name="Abgerundetes Rechteck 28"/>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0"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1"/>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Rectangle 33"/>
              <p:cNvSpPr>
                <a:spLocks noChangeArrowheads="1"/>
              </p:cNvSpPr>
              <p:nvPr/>
            </p:nvSpPr>
            <p:spPr bwMode="gray">
              <a:xfrm rot="16200000" flipH="1">
                <a:off x="4738623" y="4068090"/>
                <a:ext cx="2714747" cy="392206"/>
              </a:xfrm>
              <a:prstGeom prst="rect">
                <a:avLst/>
              </a:prstGeom>
              <a:pattFill prst="ltDnDiag">
                <a:fgClr>
                  <a:schemeClr val="accent1"/>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8" name="Abgerundetes Rechteck 27"/>
            <p:cNvSpPr/>
            <p:nvPr/>
          </p:nvSpPr>
          <p:spPr bwMode="gray">
            <a:xfrm rot="16200000" flipH="1">
              <a:off x="5047395" y="3159671"/>
              <a:ext cx="3774199" cy="435913"/>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85" name="Gruppieren 84"/>
          <p:cNvGrpSpPr/>
          <p:nvPr/>
        </p:nvGrpSpPr>
        <p:grpSpPr bwMode="gray">
          <a:xfrm>
            <a:off x="5205994" y="2408630"/>
            <a:ext cx="782688" cy="782684"/>
            <a:chOff x="9370962" y="2032443"/>
            <a:chExt cx="782688" cy="782684"/>
          </a:xfrm>
        </p:grpSpPr>
        <p:sp>
          <p:nvSpPr>
            <p:cNvPr id="86" name="Ellipse 85"/>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87" name="Gruppieren 86"/>
            <p:cNvGrpSpPr/>
            <p:nvPr/>
          </p:nvGrpSpPr>
          <p:grpSpPr bwMode="gray">
            <a:xfrm>
              <a:off x="9425731" y="2087212"/>
              <a:ext cx="673150" cy="673146"/>
              <a:chOff x="4050989" y="2199207"/>
              <a:chExt cx="642971" cy="642969"/>
            </a:xfrm>
          </p:grpSpPr>
          <p:sp>
            <p:nvSpPr>
              <p:cNvPr id="88" name="Ellipse 87"/>
              <p:cNvSpPr/>
              <p:nvPr/>
            </p:nvSpPr>
            <p:spPr bwMode="gray">
              <a:xfrm>
                <a:off x="4050989" y="2199207"/>
                <a:ext cx="642971" cy="642969"/>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89" name="Ellipse 88"/>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65%</a:t>
                </a:r>
              </a:p>
            </p:txBody>
          </p:sp>
        </p:grpSp>
      </p:grpSp>
      <p:sp>
        <p:nvSpPr>
          <p:cNvPr id="109" name="METRO ICON - shield"/>
          <p:cNvSpPr>
            <a:spLocks noChangeAspect="1"/>
          </p:cNvSpPr>
          <p:nvPr/>
        </p:nvSpPr>
        <p:spPr bwMode="gray">
          <a:xfrm>
            <a:off x="5477859" y="5492185"/>
            <a:ext cx="245482" cy="323515"/>
          </a:xfrm>
          <a:custGeom>
            <a:avLst/>
            <a:gdLst>
              <a:gd name="T0" fmla="*/ 0 w 212"/>
              <a:gd name="T1" fmla="*/ 38 h 278"/>
              <a:gd name="T2" fmla="*/ 106 w 212"/>
              <a:gd name="T3" fmla="*/ 0 h 278"/>
              <a:gd name="T4" fmla="*/ 212 w 212"/>
              <a:gd name="T5" fmla="*/ 38 h 278"/>
              <a:gd name="T6" fmla="*/ 212 w 212"/>
              <a:gd name="T7" fmla="*/ 42 h 278"/>
              <a:gd name="T8" fmla="*/ 212 w 212"/>
              <a:gd name="T9" fmla="*/ 167 h 278"/>
              <a:gd name="T10" fmla="*/ 202 w 212"/>
              <a:gd name="T11" fmla="*/ 209 h 278"/>
              <a:gd name="T12" fmla="*/ 176 w 212"/>
              <a:gd name="T13" fmla="*/ 235 h 278"/>
              <a:gd name="T14" fmla="*/ 114 w 212"/>
              <a:gd name="T15" fmla="*/ 275 h 278"/>
              <a:gd name="T16" fmla="*/ 98 w 212"/>
              <a:gd name="T17" fmla="*/ 275 h 278"/>
              <a:gd name="T18" fmla="*/ 37 w 212"/>
              <a:gd name="T19" fmla="*/ 235 h 278"/>
              <a:gd name="T20" fmla="*/ 9 w 212"/>
              <a:gd name="T21" fmla="*/ 207 h 278"/>
              <a:gd name="T22" fmla="*/ 0 w 212"/>
              <a:gd name="T23" fmla="*/ 173 h 278"/>
              <a:gd name="T24" fmla="*/ 0 w 212"/>
              <a:gd name="T25" fmla="*/ 74 h 278"/>
              <a:gd name="T26" fmla="*/ 0 w 212"/>
              <a:gd name="T27" fmla="*/ 3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2" h="278">
                <a:moveTo>
                  <a:pt x="0" y="38"/>
                </a:moveTo>
                <a:cubicBezTo>
                  <a:pt x="41" y="41"/>
                  <a:pt x="76" y="28"/>
                  <a:pt x="106" y="0"/>
                </a:cubicBezTo>
                <a:cubicBezTo>
                  <a:pt x="136" y="28"/>
                  <a:pt x="171" y="41"/>
                  <a:pt x="212" y="38"/>
                </a:cubicBezTo>
                <a:cubicBezTo>
                  <a:pt x="212" y="40"/>
                  <a:pt x="212" y="41"/>
                  <a:pt x="212" y="42"/>
                </a:cubicBezTo>
                <a:cubicBezTo>
                  <a:pt x="212" y="84"/>
                  <a:pt x="212" y="125"/>
                  <a:pt x="212" y="167"/>
                </a:cubicBezTo>
                <a:cubicBezTo>
                  <a:pt x="212" y="182"/>
                  <a:pt x="210" y="196"/>
                  <a:pt x="202" y="209"/>
                </a:cubicBezTo>
                <a:cubicBezTo>
                  <a:pt x="195" y="219"/>
                  <a:pt x="186" y="228"/>
                  <a:pt x="176" y="235"/>
                </a:cubicBezTo>
                <a:cubicBezTo>
                  <a:pt x="155" y="249"/>
                  <a:pt x="134" y="261"/>
                  <a:pt x="114" y="275"/>
                </a:cubicBezTo>
                <a:cubicBezTo>
                  <a:pt x="108" y="278"/>
                  <a:pt x="104" y="278"/>
                  <a:pt x="98" y="275"/>
                </a:cubicBezTo>
                <a:cubicBezTo>
                  <a:pt x="78" y="261"/>
                  <a:pt x="57" y="249"/>
                  <a:pt x="37" y="235"/>
                </a:cubicBezTo>
                <a:cubicBezTo>
                  <a:pt x="26" y="228"/>
                  <a:pt x="16" y="218"/>
                  <a:pt x="9" y="207"/>
                </a:cubicBezTo>
                <a:cubicBezTo>
                  <a:pt x="3" y="196"/>
                  <a:pt x="0" y="185"/>
                  <a:pt x="0" y="173"/>
                </a:cubicBezTo>
                <a:cubicBezTo>
                  <a:pt x="0" y="140"/>
                  <a:pt x="0" y="107"/>
                  <a:pt x="0" y="74"/>
                </a:cubicBezTo>
                <a:cubicBezTo>
                  <a:pt x="0" y="62"/>
                  <a:pt x="0" y="51"/>
                  <a:pt x="0" y="38"/>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33" name="Gruppieren 32"/>
          <p:cNvGrpSpPr/>
          <p:nvPr/>
        </p:nvGrpSpPr>
        <p:grpSpPr bwMode="gray">
          <a:xfrm>
            <a:off x="6375440" y="1496878"/>
            <a:ext cx="435913" cy="3774199"/>
            <a:chOff x="5832100" y="1426449"/>
            <a:chExt cx="508522" cy="4402853"/>
          </a:xfrm>
        </p:grpSpPr>
        <p:grpSp>
          <p:nvGrpSpPr>
            <p:cNvPr id="37" name="Gruppieren 36"/>
            <p:cNvGrpSpPr/>
            <p:nvPr/>
          </p:nvGrpSpPr>
          <p:grpSpPr bwMode="gray">
            <a:xfrm>
              <a:off x="5890254" y="1493481"/>
              <a:ext cx="392213" cy="4268790"/>
              <a:chOff x="5899894" y="1560513"/>
              <a:chExt cx="392213" cy="4268790"/>
            </a:xfrm>
          </p:grpSpPr>
          <p:sp>
            <p:nvSpPr>
              <p:cNvPr id="39" name="Abgerundetes Rechteck 38"/>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40"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6"/>
                </a:fgClr>
                <a:bgClr>
                  <a:schemeClr val="accent6">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Rectangle 33"/>
              <p:cNvSpPr>
                <a:spLocks noChangeArrowheads="1"/>
              </p:cNvSpPr>
              <p:nvPr/>
            </p:nvSpPr>
            <p:spPr bwMode="gray">
              <a:xfrm rot="16200000" flipH="1">
                <a:off x="5132667" y="4462134"/>
                <a:ext cx="1926659" cy="392206"/>
              </a:xfrm>
              <a:prstGeom prst="rect">
                <a:avLst/>
              </a:prstGeom>
              <a:pattFill prst="ltDnDiag">
                <a:fgClr>
                  <a:schemeClr val="accent6"/>
                </a:fgClr>
                <a:bgClr>
                  <a:schemeClr val="accent6">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8" name="Abgerundetes Rechteck 37"/>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79" name="Gruppieren 78"/>
          <p:cNvGrpSpPr/>
          <p:nvPr/>
        </p:nvGrpSpPr>
        <p:grpSpPr bwMode="gray">
          <a:xfrm>
            <a:off x="6202048" y="2992635"/>
            <a:ext cx="782688" cy="782684"/>
            <a:chOff x="9370962" y="2032443"/>
            <a:chExt cx="782688" cy="782684"/>
          </a:xfrm>
        </p:grpSpPr>
        <p:sp>
          <p:nvSpPr>
            <p:cNvPr id="81" name="Ellipse 80"/>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82" name="Gruppieren 81"/>
            <p:cNvGrpSpPr/>
            <p:nvPr/>
          </p:nvGrpSpPr>
          <p:grpSpPr bwMode="gray">
            <a:xfrm>
              <a:off x="9425731" y="2087212"/>
              <a:ext cx="673150" cy="673146"/>
              <a:chOff x="4050989" y="2199207"/>
              <a:chExt cx="642971" cy="642969"/>
            </a:xfrm>
          </p:grpSpPr>
          <p:sp>
            <p:nvSpPr>
              <p:cNvPr id="83" name="Ellipse 82"/>
              <p:cNvSpPr/>
              <p:nvPr/>
            </p:nvSpPr>
            <p:spPr bwMode="gray">
              <a:xfrm>
                <a:off x="4050989" y="2199207"/>
                <a:ext cx="642971" cy="642969"/>
              </a:xfrm>
              <a:prstGeom prst="ellipse">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84" name="Ellipse 83"/>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50%</a:t>
                </a:r>
              </a:p>
            </p:txBody>
          </p:sp>
        </p:grpSp>
      </p:grpSp>
      <p:grpSp>
        <p:nvGrpSpPr>
          <p:cNvPr id="110" name="METRO ICON - check chateau"/>
          <p:cNvGrpSpPr>
            <a:grpSpLocks noChangeAspect="1"/>
          </p:cNvGrpSpPr>
          <p:nvPr/>
        </p:nvGrpSpPr>
        <p:grpSpPr bwMode="gray">
          <a:xfrm>
            <a:off x="6482634" y="5497454"/>
            <a:ext cx="221511" cy="318246"/>
            <a:chOff x="3326452" y="3413935"/>
            <a:chExt cx="352459" cy="506380"/>
          </a:xfrm>
          <a:solidFill>
            <a:schemeClr val="accent6"/>
          </a:solidFill>
        </p:grpSpPr>
        <p:sp>
          <p:nvSpPr>
            <p:cNvPr id="111" name="Freeform 21"/>
            <p:cNvSpPr>
              <a:spLocks noEditPoints="1"/>
            </p:cNvSpPr>
            <p:nvPr/>
          </p:nvSpPr>
          <p:spPr bwMode="gray">
            <a:xfrm>
              <a:off x="3326452" y="3672702"/>
              <a:ext cx="352459" cy="247613"/>
            </a:xfrm>
            <a:custGeom>
              <a:avLst/>
              <a:gdLst>
                <a:gd name="T0" fmla="*/ 0 w 222"/>
                <a:gd name="T1" fmla="*/ 156 h 156"/>
                <a:gd name="T2" fmla="*/ 0 w 222"/>
                <a:gd name="T3" fmla="*/ 0 h 156"/>
                <a:gd name="T4" fmla="*/ 222 w 222"/>
                <a:gd name="T5" fmla="*/ 0 h 156"/>
                <a:gd name="T6" fmla="*/ 222 w 222"/>
                <a:gd name="T7" fmla="*/ 156 h 156"/>
                <a:gd name="T8" fmla="*/ 0 w 222"/>
                <a:gd name="T9" fmla="*/ 156 h 156"/>
                <a:gd name="T10" fmla="*/ 100 w 222"/>
                <a:gd name="T11" fmla="*/ 117 h 156"/>
                <a:gd name="T12" fmla="*/ 163 w 222"/>
                <a:gd name="T13" fmla="*/ 54 h 156"/>
                <a:gd name="T14" fmla="*/ 147 w 222"/>
                <a:gd name="T15" fmla="*/ 39 h 156"/>
                <a:gd name="T16" fmla="*/ 99 w 222"/>
                <a:gd name="T17" fmla="*/ 87 h 156"/>
                <a:gd name="T18" fmla="*/ 79 w 222"/>
                <a:gd name="T19" fmla="*/ 67 h 156"/>
                <a:gd name="T20" fmla="*/ 64 w 222"/>
                <a:gd name="T21" fmla="*/ 82 h 156"/>
                <a:gd name="T22" fmla="*/ 100 w 222"/>
                <a:gd name="T23"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2" h="156">
                  <a:moveTo>
                    <a:pt x="0" y="156"/>
                  </a:moveTo>
                  <a:cubicBezTo>
                    <a:pt x="0" y="104"/>
                    <a:pt x="0" y="52"/>
                    <a:pt x="0" y="0"/>
                  </a:cubicBezTo>
                  <a:cubicBezTo>
                    <a:pt x="74" y="0"/>
                    <a:pt x="148" y="0"/>
                    <a:pt x="222" y="0"/>
                  </a:cubicBezTo>
                  <a:cubicBezTo>
                    <a:pt x="222" y="52"/>
                    <a:pt x="222" y="104"/>
                    <a:pt x="222" y="156"/>
                  </a:cubicBezTo>
                  <a:cubicBezTo>
                    <a:pt x="148" y="156"/>
                    <a:pt x="74" y="156"/>
                    <a:pt x="0" y="156"/>
                  </a:cubicBezTo>
                  <a:close/>
                  <a:moveTo>
                    <a:pt x="100" y="117"/>
                  </a:moveTo>
                  <a:cubicBezTo>
                    <a:pt x="121" y="96"/>
                    <a:pt x="142" y="75"/>
                    <a:pt x="163" y="54"/>
                  </a:cubicBezTo>
                  <a:cubicBezTo>
                    <a:pt x="158" y="49"/>
                    <a:pt x="153" y="44"/>
                    <a:pt x="147" y="39"/>
                  </a:cubicBezTo>
                  <a:cubicBezTo>
                    <a:pt x="132" y="54"/>
                    <a:pt x="116" y="70"/>
                    <a:pt x="99" y="87"/>
                  </a:cubicBezTo>
                  <a:cubicBezTo>
                    <a:pt x="92" y="80"/>
                    <a:pt x="85" y="73"/>
                    <a:pt x="79" y="67"/>
                  </a:cubicBezTo>
                  <a:cubicBezTo>
                    <a:pt x="74" y="72"/>
                    <a:pt x="69" y="77"/>
                    <a:pt x="64" y="82"/>
                  </a:cubicBezTo>
                  <a:cubicBezTo>
                    <a:pt x="76" y="94"/>
                    <a:pt x="88" y="105"/>
                    <a:pt x="100" y="117"/>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12" name="Freeform 21"/>
            <p:cNvSpPr>
              <a:spLocks/>
            </p:cNvSpPr>
            <p:nvPr/>
          </p:nvSpPr>
          <p:spPr bwMode="gray">
            <a:xfrm>
              <a:off x="3371067" y="3413935"/>
              <a:ext cx="265460" cy="220844"/>
            </a:xfrm>
            <a:custGeom>
              <a:avLst/>
              <a:gdLst>
                <a:gd name="T0" fmla="*/ 166 w 167"/>
                <a:gd name="T1" fmla="*/ 139 h 139"/>
                <a:gd name="T2" fmla="*/ 129 w 167"/>
                <a:gd name="T3" fmla="*/ 139 h 139"/>
                <a:gd name="T4" fmla="*/ 129 w 167"/>
                <a:gd name="T5" fmla="*/ 135 h 139"/>
                <a:gd name="T6" fmla="*/ 129 w 167"/>
                <a:gd name="T7" fmla="*/ 92 h 139"/>
                <a:gd name="T8" fmla="*/ 81 w 167"/>
                <a:gd name="T9" fmla="*/ 47 h 139"/>
                <a:gd name="T10" fmla="*/ 38 w 167"/>
                <a:gd name="T11" fmla="*/ 90 h 139"/>
                <a:gd name="T12" fmla="*/ 38 w 167"/>
                <a:gd name="T13" fmla="*/ 135 h 139"/>
                <a:gd name="T14" fmla="*/ 38 w 167"/>
                <a:gd name="T15" fmla="*/ 139 h 139"/>
                <a:gd name="T16" fmla="*/ 1 w 167"/>
                <a:gd name="T17" fmla="*/ 139 h 139"/>
                <a:gd name="T18" fmla="*/ 0 w 167"/>
                <a:gd name="T19" fmla="*/ 137 h 139"/>
                <a:gd name="T20" fmla="*/ 1 w 167"/>
                <a:gd name="T21" fmla="*/ 89 h 139"/>
                <a:gd name="T22" fmla="*/ 38 w 167"/>
                <a:gd name="T23" fmla="*/ 23 h 139"/>
                <a:gd name="T24" fmla="*/ 147 w 167"/>
                <a:gd name="T25" fmla="*/ 39 h 139"/>
                <a:gd name="T26" fmla="*/ 166 w 167"/>
                <a:gd name="T27" fmla="*/ 89 h 139"/>
                <a:gd name="T28" fmla="*/ 166 w 167"/>
                <a:gd name="T29" fmla="*/ 138 h 139"/>
                <a:gd name="T30" fmla="*/ 166 w 167"/>
                <a:gd name="T31"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7" h="139">
                  <a:moveTo>
                    <a:pt x="166" y="139"/>
                  </a:moveTo>
                  <a:cubicBezTo>
                    <a:pt x="154" y="139"/>
                    <a:pt x="142" y="139"/>
                    <a:pt x="129" y="139"/>
                  </a:cubicBezTo>
                  <a:cubicBezTo>
                    <a:pt x="129" y="138"/>
                    <a:pt x="129" y="137"/>
                    <a:pt x="129" y="135"/>
                  </a:cubicBezTo>
                  <a:cubicBezTo>
                    <a:pt x="129" y="121"/>
                    <a:pt x="129" y="106"/>
                    <a:pt x="129" y="92"/>
                  </a:cubicBezTo>
                  <a:cubicBezTo>
                    <a:pt x="128" y="66"/>
                    <a:pt x="107" y="46"/>
                    <a:pt x="81" y="47"/>
                  </a:cubicBezTo>
                  <a:cubicBezTo>
                    <a:pt x="58" y="48"/>
                    <a:pt x="39" y="67"/>
                    <a:pt x="38" y="90"/>
                  </a:cubicBezTo>
                  <a:cubicBezTo>
                    <a:pt x="38" y="105"/>
                    <a:pt x="38" y="120"/>
                    <a:pt x="38" y="135"/>
                  </a:cubicBezTo>
                  <a:cubicBezTo>
                    <a:pt x="38" y="136"/>
                    <a:pt x="38" y="137"/>
                    <a:pt x="38" y="139"/>
                  </a:cubicBezTo>
                  <a:cubicBezTo>
                    <a:pt x="25" y="139"/>
                    <a:pt x="13" y="139"/>
                    <a:pt x="1" y="139"/>
                  </a:cubicBezTo>
                  <a:cubicBezTo>
                    <a:pt x="1" y="138"/>
                    <a:pt x="0" y="138"/>
                    <a:pt x="0" y="137"/>
                  </a:cubicBezTo>
                  <a:cubicBezTo>
                    <a:pt x="0" y="121"/>
                    <a:pt x="0" y="105"/>
                    <a:pt x="1" y="89"/>
                  </a:cubicBezTo>
                  <a:cubicBezTo>
                    <a:pt x="2" y="61"/>
                    <a:pt x="15" y="38"/>
                    <a:pt x="38" y="23"/>
                  </a:cubicBezTo>
                  <a:cubicBezTo>
                    <a:pt x="74" y="0"/>
                    <a:pt x="119" y="7"/>
                    <a:pt x="147" y="39"/>
                  </a:cubicBezTo>
                  <a:cubicBezTo>
                    <a:pt x="159" y="53"/>
                    <a:pt x="166" y="70"/>
                    <a:pt x="166" y="89"/>
                  </a:cubicBezTo>
                  <a:cubicBezTo>
                    <a:pt x="167" y="105"/>
                    <a:pt x="166" y="121"/>
                    <a:pt x="166" y="138"/>
                  </a:cubicBezTo>
                  <a:cubicBezTo>
                    <a:pt x="166" y="138"/>
                    <a:pt x="166" y="139"/>
                    <a:pt x="166" y="13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44" name="Gruppieren 43"/>
          <p:cNvGrpSpPr/>
          <p:nvPr/>
        </p:nvGrpSpPr>
        <p:grpSpPr bwMode="gray">
          <a:xfrm>
            <a:off x="7371493" y="1496878"/>
            <a:ext cx="435913" cy="3774199"/>
            <a:chOff x="5832100" y="1426449"/>
            <a:chExt cx="508522" cy="4402853"/>
          </a:xfrm>
        </p:grpSpPr>
        <p:grpSp>
          <p:nvGrpSpPr>
            <p:cNvPr id="48" name="Gruppieren 47"/>
            <p:cNvGrpSpPr/>
            <p:nvPr/>
          </p:nvGrpSpPr>
          <p:grpSpPr bwMode="gray">
            <a:xfrm>
              <a:off x="5890253" y="1493481"/>
              <a:ext cx="392214" cy="4268790"/>
              <a:chOff x="5899893" y="1560513"/>
              <a:chExt cx="392214" cy="4268790"/>
            </a:xfrm>
          </p:grpSpPr>
          <p:sp>
            <p:nvSpPr>
              <p:cNvPr id="50" name="Abgerundetes Rechteck 49"/>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51"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tx2"/>
                </a:fgClr>
                <a:bgClr>
                  <a:schemeClr val="tx2">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Rectangle 33"/>
              <p:cNvSpPr>
                <a:spLocks noChangeArrowheads="1"/>
              </p:cNvSpPr>
              <p:nvPr/>
            </p:nvSpPr>
            <p:spPr bwMode="gray">
              <a:xfrm rot="16200000" flipH="1">
                <a:off x="4171685" y="3501153"/>
                <a:ext cx="3848622" cy="392206"/>
              </a:xfrm>
              <a:prstGeom prst="rect">
                <a:avLst/>
              </a:prstGeom>
              <a:pattFill prst="ltDnDiag">
                <a:fgClr>
                  <a:schemeClr val="tx2"/>
                </a:fgClr>
                <a:bgClr>
                  <a:schemeClr val="tx2">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9" name="Abgerundetes Rechteck 48"/>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73" name="Gruppieren 72"/>
          <p:cNvGrpSpPr/>
          <p:nvPr/>
        </p:nvGrpSpPr>
        <p:grpSpPr bwMode="gray">
          <a:xfrm>
            <a:off x="7198101" y="1169171"/>
            <a:ext cx="782688" cy="782684"/>
            <a:chOff x="9370962" y="2032443"/>
            <a:chExt cx="782688" cy="782684"/>
          </a:xfrm>
        </p:grpSpPr>
        <p:sp>
          <p:nvSpPr>
            <p:cNvPr id="77" name="Ellipse 76"/>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45" name="Gruppieren 44"/>
            <p:cNvGrpSpPr/>
            <p:nvPr/>
          </p:nvGrpSpPr>
          <p:grpSpPr bwMode="gray">
            <a:xfrm>
              <a:off x="9425731" y="2087212"/>
              <a:ext cx="673150" cy="673146"/>
              <a:chOff x="4050989" y="2199207"/>
              <a:chExt cx="642971" cy="642969"/>
            </a:xfrm>
          </p:grpSpPr>
          <p:sp>
            <p:nvSpPr>
              <p:cNvPr id="46" name="Ellipse 45"/>
              <p:cNvSpPr/>
              <p:nvPr/>
            </p:nvSpPr>
            <p:spPr bwMode="gray">
              <a:xfrm>
                <a:off x="4050989" y="2199207"/>
                <a:ext cx="642971" cy="642969"/>
              </a:xfrm>
              <a:prstGeom prst="ellipse">
                <a:avLst/>
              </a:pr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47" name="Ellipse 46"/>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100%</a:t>
                </a:r>
              </a:p>
            </p:txBody>
          </p:sp>
        </p:grpSp>
      </p:grpSp>
      <p:sp>
        <p:nvSpPr>
          <p:cNvPr id="113" name="METRO ICON - hourglass"/>
          <p:cNvSpPr>
            <a:spLocks noChangeAspect="1" noEditPoints="1"/>
          </p:cNvSpPr>
          <p:nvPr/>
        </p:nvSpPr>
        <p:spPr bwMode="gray">
          <a:xfrm>
            <a:off x="7482192" y="5476424"/>
            <a:ext cx="214501" cy="339276"/>
          </a:xfrm>
          <a:custGeom>
            <a:avLst/>
            <a:gdLst>
              <a:gd name="T0" fmla="*/ 0 w 215"/>
              <a:gd name="T1" fmla="*/ 0 h 340"/>
              <a:gd name="T2" fmla="*/ 214 w 215"/>
              <a:gd name="T3" fmla="*/ 0 h 340"/>
              <a:gd name="T4" fmla="*/ 214 w 215"/>
              <a:gd name="T5" fmla="*/ 3 h 340"/>
              <a:gd name="T6" fmla="*/ 214 w 215"/>
              <a:gd name="T7" fmla="*/ 44 h 340"/>
              <a:gd name="T8" fmla="*/ 193 w 215"/>
              <a:gd name="T9" fmla="*/ 103 h 340"/>
              <a:gd name="T10" fmla="*/ 155 w 215"/>
              <a:gd name="T11" fmla="*/ 152 h 340"/>
              <a:gd name="T12" fmla="*/ 154 w 215"/>
              <a:gd name="T13" fmla="*/ 188 h 340"/>
              <a:gd name="T14" fmla="*/ 198 w 215"/>
              <a:gd name="T15" fmla="*/ 244 h 340"/>
              <a:gd name="T16" fmla="*/ 214 w 215"/>
              <a:gd name="T17" fmla="*/ 293 h 340"/>
              <a:gd name="T18" fmla="*/ 214 w 215"/>
              <a:gd name="T19" fmla="*/ 340 h 340"/>
              <a:gd name="T20" fmla="*/ 0 w 215"/>
              <a:gd name="T21" fmla="*/ 340 h 340"/>
              <a:gd name="T22" fmla="*/ 0 w 215"/>
              <a:gd name="T23" fmla="*/ 334 h 340"/>
              <a:gd name="T24" fmla="*/ 0 w 215"/>
              <a:gd name="T25" fmla="*/ 294 h 340"/>
              <a:gd name="T26" fmla="*/ 21 w 215"/>
              <a:gd name="T27" fmla="*/ 238 h 340"/>
              <a:gd name="T28" fmla="*/ 60 w 215"/>
              <a:gd name="T29" fmla="*/ 188 h 340"/>
              <a:gd name="T30" fmla="*/ 60 w 215"/>
              <a:gd name="T31" fmla="*/ 152 h 340"/>
              <a:gd name="T32" fmla="*/ 20 w 215"/>
              <a:gd name="T33" fmla="*/ 101 h 340"/>
              <a:gd name="T34" fmla="*/ 0 w 215"/>
              <a:gd name="T35" fmla="*/ 43 h 340"/>
              <a:gd name="T36" fmla="*/ 0 w 215"/>
              <a:gd name="T37" fmla="*/ 3 h 340"/>
              <a:gd name="T38" fmla="*/ 0 w 215"/>
              <a:gd name="T39" fmla="*/ 0 h 340"/>
              <a:gd name="T40" fmla="*/ 181 w 215"/>
              <a:gd name="T41" fmla="*/ 299 h 340"/>
              <a:gd name="T42" fmla="*/ 167 w 215"/>
              <a:gd name="T43" fmla="*/ 258 h 340"/>
              <a:gd name="T44" fmla="*/ 128 w 215"/>
              <a:gd name="T45" fmla="*/ 207 h 340"/>
              <a:gd name="T46" fmla="*/ 115 w 215"/>
              <a:gd name="T47" fmla="*/ 168 h 340"/>
              <a:gd name="T48" fmla="*/ 128 w 215"/>
              <a:gd name="T49" fmla="*/ 132 h 340"/>
              <a:gd name="T50" fmla="*/ 171 w 215"/>
              <a:gd name="T51" fmla="*/ 78 h 340"/>
              <a:gd name="T52" fmla="*/ 181 w 215"/>
              <a:gd name="T53" fmla="*/ 42 h 340"/>
              <a:gd name="T54" fmla="*/ 33 w 215"/>
              <a:gd name="T55" fmla="*/ 42 h 340"/>
              <a:gd name="T56" fmla="*/ 47 w 215"/>
              <a:gd name="T57" fmla="*/ 82 h 340"/>
              <a:gd name="T58" fmla="*/ 86 w 215"/>
              <a:gd name="T59" fmla="*/ 131 h 340"/>
              <a:gd name="T60" fmla="*/ 87 w 215"/>
              <a:gd name="T61" fmla="*/ 207 h 340"/>
              <a:gd name="T62" fmla="*/ 53 w 215"/>
              <a:gd name="T63" fmla="*/ 250 h 340"/>
              <a:gd name="T64" fmla="*/ 38 w 215"/>
              <a:gd name="T65" fmla="*/ 273 h 340"/>
              <a:gd name="T66" fmla="*/ 34 w 215"/>
              <a:gd name="T67" fmla="*/ 299 h 340"/>
              <a:gd name="T68" fmla="*/ 39 w 215"/>
              <a:gd name="T69" fmla="*/ 299 h 340"/>
              <a:gd name="T70" fmla="*/ 43 w 215"/>
              <a:gd name="T71" fmla="*/ 296 h 340"/>
              <a:gd name="T72" fmla="*/ 52 w 215"/>
              <a:gd name="T73" fmla="*/ 283 h 340"/>
              <a:gd name="T74" fmla="*/ 89 w 215"/>
              <a:gd name="T75" fmla="*/ 249 h 340"/>
              <a:gd name="T76" fmla="*/ 107 w 215"/>
              <a:gd name="T77" fmla="*/ 234 h 340"/>
              <a:gd name="T78" fmla="*/ 153 w 215"/>
              <a:gd name="T79" fmla="*/ 273 h 340"/>
              <a:gd name="T80" fmla="*/ 169 w 215"/>
              <a:gd name="T81" fmla="*/ 293 h 340"/>
              <a:gd name="T82" fmla="*/ 180 w 215"/>
              <a:gd name="T83" fmla="*/ 299 h 340"/>
              <a:gd name="T84" fmla="*/ 181 w 215"/>
              <a:gd name="T85" fmla="*/ 299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5" h="340">
                <a:moveTo>
                  <a:pt x="0" y="0"/>
                </a:moveTo>
                <a:cubicBezTo>
                  <a:pt x="72" y="0"/>
                  <a:pt x="143" y="0"/>
                  <a:pt x="214" y="0"/>
                </a:cubicBezTo>
                <a:cubicBezTo>
                  <a:pt x="214" y="1"/>
                  <a:pt x="214" y="2"/>
                  <a:pt x="214" y="3"/>
                </a:cubicBezTo>
                <a:cubicBezTo>
                  <a:pt x="214" y="17"/>
                  <a:pt x="214" y="30"/>
                  <a:pt x="214" y="44"/>
                </a:cubicBezTo>
                <a:cubicBezTo>
                  <a:pt x="214" y="66"/>
                  <a:pt x="207" y="85"/>
                  <a:pt x="193" y="103"/>
                </a:cubicBezTo>
                <a:cubicBezTo>
                  <a:pt x="180" y="119"/>
                  <a:pt x="168" y="135"/>
                  <a:pt x="155" y="152"/>
                </a:cubicBezTo>
                <a:cubicBezTo>
                  <a:pt x="145" y="163"/>
                  <a:pt x="145" y="176"/>
                  <a:pt x="154" y="188"/>
                </a:cubicBezTo>
                <a:cubicBezTo>
                  <a:pt x="169" y="206"/>
                  <a:pt x="184" y="225"/>
                  <a:pt x="198" y="244"/>
                </a:cubicBezTo>
                <a:cubicBezTo>
                  <a:pt x="208" y="258"/>
                  <a:pt x="214" y="275"/>
                  <a:pt x="214" y="293"/>
                </a:cubicBezTo>
                <a:cubicBezTo>
                  <a:pt x="215" y="308"/>
                  <a:pt x="214" y="324"/>
                  <a:pt x="214" y="340"/>
                </a:cubicBezTo>
                <a:cubicBezTo>
                  <a:pt x="143" y="340"/>
                  <a:pt x="72" y="340"/>
                  <a:pt x="0" y="340"/>
                </a:cubicBezTo>
                <a:cubicBezTo>
                  <a:pt x="0" y="338"/>
                  <a:pt x="0" y="336"/>
                  <a:pt x="0" y="334"/>
                </a:cubicBezTo>
                <a:cubicBezTo>
                  <a:pt x="0" y="321"/>
                  <a:pt x="0" y="308"/>
                  <a:pt x="0" y="294"/>
                </a:cubicBezTo>
                <a:cubicBezTo>
                  <a:pt x="1" y="273"/>
                  <a:pt x="8" y="255"/>
                  <a:pt x="21" y="238"/>
                </a:cubicBezTo>
                <a:cubicBezTo>
                  <a:pt x="34" y="221"/>
                  <a:pt x="47" y="204"/>
                  <a:pt x="60" y="188"/>
                </a:cubicBezTo>
                <a:cubicBezTo>
                  <a:pt x="69" y="176"/>
                  <a:pt x="69" y="163"/>
                  <a:pt x="60" y="152"/>
                </a:cubicBezTo>
                <a:cubicBezTo>
                  <a:pt x="47" y="135"/>
                  <a:pt x="33" y="118"/>
                  <a:pt x="20" y="101"/>
                </a:cubicBezTo>
                <a:cubicBezTo>
                  <a:pt x="7" y="84"/>
                  <a:pt x="0" y="65"/>
                  <a:pt x="0" y="43"/>
                </a:cubicBezTo>
                <a:cubicBezTo>
                  <a:pt x="0" y="30"/>
                  <a:pt x="0" y="17"/>
                  <a:pt x="0" y="3"/>
                </a:cubicBezTo>
                <a:cubicBezTo>
                  <a:pt x="0" y="2"/>
                  <a:pt x="0" y="2"/>
                  <a:pt x="0" y="0"/>
                </a:cubicBezTo>
                <a:close/>
                <a:moveTo>
                  <a:pt x="181" y="299"/>
                </a:moveTo>
                <a:cubicBezTo>
                  <a:pt x="183" y="286"/>
                  <a:pt x="178" y="271"/>
                  <a:pt x="167" y="258"/>
                </a:cubicBezTo>
                <a:cubicBezTo>
                  <a:pt x="154" y="241"/>
                  <a:pt x="141" y="224"/>
                  <a:pt x="128" y="207"/>
                </a:cubicBezTo>
                <a:cubicBezTo>
                  <a:pt x="119" y="196"/>
                  <a:pt x="114" y="183"/>
                  <a:pt x="115" y="168"/>
                </a:cubicBezTo>
                <a:cubicBezTo>
                  <a:pt x="115" y="154"/>
                  <a:pt x="120" y="142"/>
                  <a:pt x="128" y="132"/>
                </a:cubicBezTo>
                <a:cubicBezTo>
                  <a:pt x="142" y="114"/>
                  <a:pt x="157" y="96"/>
                  <a:pt x="171" y="78"/>
                </a:cubicBezTo>
                <a:cubicBezTo>
                  <a:pt x="179" y="67"/>
                  <a:pt x="181" y="55"/>
                  <a:pt x="181" y="42"/>
                </a:cubicBezTo>
                <a:cubicBezTo>
                  <a:pt x="132" y="42"/>
                  <a:pt x="83" y="42"/>
                  <a:pt x="33" y="42"/>
                </a:cubicBezTo>
                <a:cubicBezTo>
                  <a:pt x="33" y="57"/>
                  <a:pt x="38" y="71"/>
                  <a:pt x="47" y="82"/>
                </a:cubicBezTo>
                <a:cubicBezTo>
                  <a:pt x="60" y="99"/>
                  <a:pt x="73" y="115"/>
                  <a:pt x="86" y="131"/>
                </a:cubicBezTo>
                <a:cubicBezTo>
                  <a:pt x="105" y="155"/>
                  <a:pt x="105" y="183"/>
                  <a:pt x="87" y="207"/>
                </a:cubicBezTo>
                <a:cubicBezTo>
                  <a:pt x="76" y="222"/>
                  <a:pt x="64" y="236"/>
                  <a:pt x="53" y="250"/>
                </a:cubicBezTo>
                <a:cubicBezTo>
                  <a:pt x="48" y="257"/>
                  <a:pt x="43" y="265"/>
                  <a:pt x="38" y="273"/>
                </a:cubicBezTo>
                <a:cubicBezTo>
                  <a:pt x="34" y="281"/>
                  <a:pt x="33" y="290"/>
                  <a:pt x="34" y="299"/>
                </a:cubicBezTo>
                <a:cubicBezTo>
                  <a:pt x="36" y="299"/>
                  <a:pt x="37" y="299"/>
                  <a:pt x="39" y="299"/>
                </a:cubicBezTo>
                <a:cubicBezTo>
                  <a:pt x="41" y="299"/>
                  <a:pt x="42" y="298"/>
                  <a:pt x="43" y="296"/>
                </a:cubicBezTo>
                <a:cubicBezTo>
                  <a:pt x="46" y="292"/>
                  <a:pt x="49" y="286"/>
                  <a:pt x="52" y="283"/>
                </a:cubicBezTo>
                <a:cubicBezTo>
                  <a:pt x="64" y="271"/>
                  <a:pt x="77" y="260"/>
                  <a:pt x="89" y="249"/>
                </a:cubicBezTo>
                <a:cubicBezTo>
                  <a:pt x="95" y="244"/>
                  <a:pt x="101" y="239"/>
                  <a:pt x="107" y="234"/>
                </a:cubicBezTo>
                <a:cubicBezTo>
                  <a:pt x="123" y="247"/>
                  <a:pt x="138" y="260"/>
                  <a:pt x="153" y="273"/>
                </a:cubicBezTo>
                <a:cubicBezTo>
                  <a:pt x="159" y="279"/>
                  <a:pt x="165" y="286"/>
                  <a:pt x="169" y="293"/>
                </a:cubicBezTo>
                <a:cubicBezTo>
                  <a:pt x="172" y="298"/>
                  <a:pt x="175" y="300"/>
                  <a:pt x="180" y="299"/>
                </a:cubicBezTo>
                <a:cubicBezTo>
                  <a:pt x="180" y="299"/>
                  <a:pt x="180" y="299"/>
                  <a:pt x="181" y="299"/>
                </a:cubicBez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64" name="Gruppieren 63"/>
          <p:cNvGrpSpPr/>
          <p:nvPr/>
        </p:nvGrpSpPr>
        <p:grpSpPr bwMode="gray">
          <a:xfrm>
            <a:off x="4383324" y="1496878"/>
            <a:ext cx="435913" cy="3774199"/>
            <a:chOff x="5832100" y="1426449"/>
            <a:chExt cx="508522" cy="4402853"/>
          </a:xfrm>
        </p:grpSpPr>
        <p:grpSp>
          <p:nvGrpSpPr>
            <p:cNvPr id="68" name="Gruppieren 67"/>
            <p:cNvGrpSpPr/>
            <p:nvPr/>
          </p:nvGrpSpPr>
          <p:grpSpPr bwMode="gray">
            <a:xfrm>
              <a:off x="5890253" y="1493481"/>
              <a:ext cx="392214" cy="4268790"/>
              <a:chOff x="5899893" y="1560513"/>
              <a:chExt cx="392214" cy="4268790"/>
            </a:xfrm>
          </p:grpSpPr>
          <p:sp>
            <p:nvSpPr>
              <p:cNvPr id="70" name="Abgerundetes Rechteck 69"/>
              <p:cNvSpPr/>
              <p:nvPr/>
            </p:nvSpPr>
            <p:spPr bwMode="gray">
              <a:xfrm rot="16200000" flipH="1">
                <a:off x="3961610" y="3498806"/>
                <a:ext cx="4268790" cy="392204"/>
              </a:xfrm>
              <a:prstGeom prst="roundRect">
                <a:avLst>
                  <a:gd name="adj" fmla="val 50000"/>
                </a:avLst>
              </a:prstGeom>
              <a:pattFill prst="ltDnDiag">
                <a:fgClr>
                  <a:schemeClr val="bg1">
                    <a:lumMod val="95000"/>
                  </a:schemeClr>
                </a:fgClr>
                <a:bgClr>
                  <a:schemeClr val="bg1">
                    <a:lumMod val="8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71" name="Freeform 32"/>
              <p:cNvSpPr>
                <a:spLocks/>
              </p:cNvSpPr>
              <p:nvPr/>
            </p:nvSpPr>
            <p:spPr bwMode="gray">
              <a:xfrm rot="16200000" flipH="1">
                <a:off x="5929815" y="5467011"/>
                <a:ext cx="332376" cy="392206"/>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accent3"/>
                </a:fgClr>
                <a:bgClr>
                  <a:schemeClr val="accent3">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Rectangle 33"/>
              <p:cNvSpPr>
                <a:spLocks noChangeArrowheads="1"/>
              </p:cNvSpPr>
              <p:nvPr/>
            </p:nvSpPr>
            <p:spPr bwMode="gray">
              <a:xfrm rot="16200000" flipH="1">
                <a:off x="5496989" y="4826456"/>
                <a:ext cx="1198013" cy="392206"/>
              </a:xfrm>
              <a:prstGeom prst="rect">
                <a:avLst/>
              </a:prstGeom>
              <a:pattFill prst="ltDnDiag">
                <a:fgClr>
                  <a:schemeClr val="accent3"/>
                </a:fgClr>
                <a:bgClr>
                  <a:schemeClr val="accent3">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69" name="Abgerundetes Rechteck 68"/>
            <p:cNvSpPr/>
            <p:nvPr/>
          </p:nvSpPr>
          <p:spPr bwMode="gray">
            <a:xfrm rot="16200000" flipH="1">
              <a:off x="3884934" y="3373615"/>
              <a:ext cx="4402853" cy="508522"/>
            </a:xfrm>
            <a:prstGeom prst="roundRect">
              <a:avLst>
                <a:gd name="adj" fmla="val 50000"/>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grpSp>
        <p:nvGrpSpPr>
          <p:cNvPr id="100" name="Gruppieren 99"/>
          <p:cNvGrpSpPr/>
          <p:nvPr/>
        </p:nvGrpSpPr>
        <p:grpSpPr bwMode="gray">
          <a:xfrm>
            <a:off x="4209940" y="3726756"/>
            <a:ext cx="782688" cy="782684"/>
            <a:chOff x="9370962" y="2032443"/>
            <a:chExt cx="782688" cy="782684"/>
          </a:xfrm>
        </p:grpSpPr>
        <p:sp>
          <p:nvSpPr>
            <p:cNvPr id="101" name="Ellipse 100"/>
            <p:cNvSpPr/>
            <p:nvPr/>
          </p:nvSpPr>
          <p:spPr bwMode="gray">
            <a:xfrm>
              <a:off x="9370962" y="2032443"/>
              <a:ext cx="782688" cy="782684"/>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grpSp>
          <p:nvGrpSpPr>
            <p:cNvPr id="102" name="Gruppieren 101"/>
            <p:cNvGrpSpPr/>
            <p:nvPr/>
          </p:nvGrpSpPr>
          <p:grpSpPr bwMode="gray">
            <a:xfrm>
              <a:off x="9425731" y="2087212"/>
              <a:ext cx="673150" cy="673146"/>
              <a:chOff x="4050989" y="2199207"/>
              <a:chExt cx="642971" cy="642969"/>
            </a:xfrm>
          </p:grpSpPr>
          <p:sp>
            <p:nvSpPr>
              <p:cNvPr id="103" name="Ellipse 102"/>
              <p:cNvSpPr/>
              <p:nvPr/>
            </p:nvSpPr>
            <p:spPr bwMode="gray">
              <a:xfrm>
                <a:off x="4050989" y="2199207"/>
                <a:ext cx="642971" cy="642969"/>
              </a:xfrm>
              <a:prstGeom prst="ellips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sz="6600" dirty="0">
                  <a:solidFill>
                    <a:schemeClr val="accent1">
                      <a:lumMod val="50000"/>
                    </a:schemeClr>
                  </a:solidFill>
                  <a:latin typeface="Bebas Neue" panose="020B0506020202020201" pitchFamily="34" charset="0"/>
                </a:endParaRPr>
              </a:p>
            </p:txBody>
          </p:sp>
          <p:sp>
            <p:nvSpPr>
              <p:cNvPr id="104" name="Ellipse 103"/>
              <p:cNvSpPr/>
              <p:nvPr/>
            </p:nvSpPr>
            <p:spPr bwMode="gray">
              <a:xfrm>
                <a:off x="4106668" y="2254887"/>
                <a:ext cx="531610" cy="531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1600" dirty="0" smtClean="0">
                    <a:solidFill>
                      <a:schemeClr val="tx2"/>
                    </a:solidFill>
                    <a:latin typeface="Bebas Neue" panose="020B0506020202020201" pitchFamily="34" charset="0"/>
                  </a:rPr>
                  <a:t>30%</a:t>
                </a:r>
              </a:p>
            </p:txBody>
          </p:sp>
        </p:grpSp>
      </p:grpSp>
      <p:sp>
        <p:nvSpPr>
          <p:cNvPr id="116" name="METRO ICON - key"/>
          <p:cNvSpPr>
            <a:spLocks noChangeAspect="1" noEditPoints="1"/>
          </p:cNvSpPr>
          <p:nvPr/>
        </p:nvSpPr>
        <p:spPr bwMode="gray">
          <a:xfrm>
            <a:off x="4454614" y="5522377"/>
            <a:ext cx="293323" cy="293323"/>
          </a:xfrm>
          <a:custGeom>
            <a:avLst/>
            <a:gdLst>
              <a:gd name="T0" fmla="*/ 192 w 280"/>
              <a:gd name="T1" fmla="*/ 0 h 280"/>
              <a:gd name="T2" fmla="*/ 105 w 280"/>
              <a:gd name="T3" fmla="*/ 87 h 280"/>
              <a:gd name="T4" fmla="*/ 106 w 280"/>
              <a:gd name="T5" fmla="*/ 103 h 280"/>
              <a:gd name="T6" fmla="*/ 0 w 280"/>
              <a:gd name="T7" fmla="*/ 210 h 280"/>
              <a:gd name="T8" fmla="*/ 0 w 280"/>
              <a:gd name="T9" fmla="*/ 262 h 280"/>
              <a:gd name="T10" fmla="*/ 17 w 280"/>
              <a:gd name="T11" fmla="*/ 280 h 280"/>
              <a:gd name="T12" fmla="*/ 35 w 280"/>
              <a:gd name="T13" fmla="*/ 280 h 280"/>
              <a:gd name="T14" fmla="*/ 35 w 280"/>
              <a:gd name="T15" fmla="*/ 262 h 280"/>
              <a:gd name="T16" fmla="*/ 70 w 280"/>
              <a:gd name="T17" fmla="*/ 262 h 280"/>
              <a:gd name="T18" fmla="*/ 70 w 280"/>
              <a:gd name="T19" fmla="*/ 227 h 280"/>
              <a:gd name="T20" fmla="*/ 105 w 280"/>
              <a:gd name="T21" fmla="*/ 227 h 280"/>
              <a:gd name="T22" fmla="*/ 105 w 280"/>
              <a:gd name="T23" fmla="*/ 192 h 280"/>
              <a:gd name="T24" fmla="*/ 140 w 280"/>
              <a:gd name="T25" fmla="*/ 192 h 280"/>
              <a:gd name="T26" fmla="*/ 162 w 280"/>
              <a:gd name="T27" fmla="*/ 170 h 280"/>
              <a:gd name="T28" fmla="*/ 192 w 280"/>
              <a:gd name="T29" fmla="*/ 175 h 280"/>
              <a:gd name="T30" fmla="*/ 280 w 280"/>
              <a:gd name="T31" fmla="*/ 87 h 280"/>
              <a:gd name="T32" fmla="*/ 192 w 280"/>
              <a:gd name="T33" fmla="*/ 0 h 280"/>
              <a:gd name="T34" fmla="*/ 218 w 280"/>
              <a:gd name="T35" fmla="*/ 87 h 280"/>
              <a:gd name="T36" fmla="*/ 192 w 280"/>
              <a:gd name="T37" fmla="*/ 61 h 280"/>
              <a:gd name="T38" fmla="*/ 218 w 280"/>
              <a:gd name="T39" fmla="*/ 35 h 280"/>
              <a:gd name="T40" fmla="*/ 245 w 280"/>
              <a:gd name="T41" fmla="*/ 61 h 280"/>
              <a:gd name="T42" fmla="*/ 218 w 280"/>
              <a:gd name="T43" fmla="*/ 87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80">
                <a:moveTo>
                  <a:pt x="192" y="0"/>
                </a:moveTo>
                <a:cubicBezTo>
                  <a:pt x="144" y="0"/>
                  <a:pt x="105" y="39"/>
                  <a:pt x="105" y="87"/>
                </a:cubicBezTo>
                <a:cubicBezTo>
                  <a:pt x="105" y="93"/>
                  <a:pt x="105" y="98"/>
                  <a:pt x="106" y="103"/>
                </a:cubicBezTo>
                <a:cubicBezTo>
                  <a:pt x="0" y="210"/>
                  <a:pt x="0" y="210"/>
                  <a:pt x="0" y="210"/>
                </a:cubicBezTo>
                <a:cubicBezTo>
                  <a:pt x="0" y="262"/>
                  <a:pt x="0" y="262"/>
                  <a:pt x="0" y="262"/>
                </a:cubicBezTo>
                <a:cubicBezTo>
                  <a:pt x="0" y="272"/>
                  <a:pt x="8" y="280"/>
                  <a:pt x="17" y="280"/>
                </a:cubicBezTo>
                <a:cubicBezTo>
                  <a:pt x="35" y="280"/>
                  <a:pt x="35" y="280"/>
                  <a:pt x="35" y="280"/>
                </a:cubicBezTo>
                <a:cubicBezTo>
                  <a:pt x="35" y="262"/>
                  <a:pt x="35" y="262"/>
                  <a:pt x="35" y="262"/>
                </a:cubicBezTo>
                <a:cubicBezTo>
                  <a:pt x="70" y="262"/>
                  <a:pt x="70" y="262"/>
                  <a:pt x="70" y="262"/>
                </a:cubicBezTo>
                <a:cubicBezTo>
                  <a:pt x="70" y="227"/>
                  <a:pt x="70" y="227"/>
                  <a:pt x="70" y="227"/>
                </a:cubicBezTo>
                <a:cubicBezTo>
                  <a:pt x="105" y="227"/>
                  <a:pt x="105" y="227"/>
                  <a:pt x="105" y="227"/>
                </a:cubicBezTo>
                <a:cubicBezTo>
                  <a:pt x="105" y="192"/>
                  <a:pt x="105" y="192"/>
                  <a:pt x="105" y="192"/>
                </a:cubicBezTo>
                <a:cubicBezTo>
                  <a:pt x="140" y="192"/>
                  <a:pt x="140" y="192"/>
                  <a:pt x="140" y="192"/>
                </a:cubicBezTo>
                <a:cubicBezTo>
                  <a:pt x="162" y="170"/>
                  <a:pt x="162" y="170"/>
                  <a:pt x="162" y="170"/>
                </a:cubicBezTo>
                <a:cubicBezTo>
                  <a:pt x="172" y="173"/>
                  <a:pt x="182" y="175"/>
                  <a:pt x="192" y="175"/>
                </a:cubicBezTo>
                <a:cubicBezTo>
                  <a:pt x="241" y="175"/>
                  <a:pt x="280" y="136"/>
                  <a:pt x="280" y="87"/>
                </a:cubicBezTo>
                <a:cubicBezTo>
                  <a:pt x="280" y="39"/>
                  <a:pt x="241" y="0"/>
                  <a:pt x="192" y="0"/>
                </a:cubicBezTo>
                <a:close/>
                <a:moveTo>
                  <a:pt x="218" y="87"/>
                </a:moveTo>
                <a:cubicBezTo>
                  <a:pt x="204" y="87"/>
                  <a:pt x="192" y="76"/>
                  <a:pt x="192" y="61"/>
                </a:cubicBezTo>
                <a:cubicBezTo>
                  <a:pt x="192" y="47"/>
                  <a:pt x="204" y="35"/>
                  <a:pt x="218" y="35"/>
                </a:cubicBezTo>
                <a:cubicBezTo>
                  <a:pt x="233" y="35"/>
                  <a:pt x="245" y="47"/>
                  <a:pt x="245" y="61"/>
                </a:cubicBezTo>
                <a:cubicBezTo>
                  <a:pt x="245" y="76"/>
                  <a:pt x="233" y="87"/>
                  <a:pt x="218" y="87"/>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25" name="Rechteck 124"/>
          <p:cNvSpPr/>
          <p:nvPr/>
        </p:nvSpPr>
        <p:spPr bwMode="gray">
          <a:xfrm>
            <a:off x="555625" y="1525589"/>
            <a:ext cx="3418925" cy="14854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90000"/>
              </a:lnSpc>
              <a:spcAft>
                <a:spcPts val="1000"/>
              </a:spcAft>
            </a:pPr>
            <a:r>
              <a:rPr lang="en-US" sz="3200" dirty="0" smtClean="0">
                <a:solidFill>
                  <a:schemeClr val="accent3"/>
                </a:solidFill>
                <a:latin typeface="Bebas Neue" panose="020B0506020202020201" pitchFamily="34" charset="0"/>
              </a:rPr>
              <a:t>Placeholder</a:t>
            </a:r>
            <a:r>
              <a:rPr lang="en-US" dirty="0" smtClean="0">
                <a:solidFill>
                  <a:schemeClr val="accent3"/>
                </a:solidFill>
                <a:latin typeface="Bebas Neue" panose="020B0506020202020201" pitchFamily="34" charset="0"/>
              </a:rPr>
              <a:t/>
            </a:r>
            <a:br>
              <a:rPr lang="en-US" dirty="0" smtClean="0">
                <a:solidFill>
                  <a:schemeClr val="accent3"/>
                </a:solidFill>
                <a:latin typeface="Bebas Neue" panose="020B0506020202020201" pitchFamily="34" charset="0"/>
              </a:rPr>
            </a:b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This is a placeholder text. </a:t>
            </a:r>
            <a:endParaRPr lang="en-US" dirty="0">
              <a:solidFill>
                <a:schemeClr val="tx1"/>
              </a:solidFill>
            </a:endParaRPr>
          </a:p>
        </p:txBody>
      </p:sp>
      <p:sp>
        <p:nvSpPr>
          <p:cNvPr id="127" name="Rechteck 126"/>
          <p:cNvSpPr/>
          <p:nvPr/>
        </p:nvSpPr>
        <p:spPr bwMode="gray">
          <a:xfrm>
            <a:off x="555625" y="3820536"/>
            <a:ext cx="3418925" cy="19951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90000"/>
              </a:lnSpc>
              <a:spcAft>
                <a:spcPts val="1000"/>
              </a:spcAft>
            </a:pPr>
            <a:r>
              <a:rPr lang="en-US" sz="3200" dirty="0" smtClean="0">
                <a:solidFill>
                  <a:schemeClr val="accent1"/>
                </a:solidFill>
                <a:latin typeface="Bebas Neue" panose="020B0506020202020201" pitchFamily="34" charset="0"/>
              </a:rPr>
              <a:t>Placeholder</a:t>
            </a:r>
            <a:r>
              <a:rPr lang="en-US" dirty="0" smtClean="0">
                <a:solidFill>
                  <a:schemeClr val="tx1"/>
                </a:solidFill>
              </a:rPr>
              <a:t/>
            </a:r>
            <a:br>
              <a:rPr lang="en-US" dirty="0" smtClean="0">
                <a:solidFill>
                  <a:schemeClr val="tx1"/>
                </a:solidFill>
              </a:rPr>
            </a:br>
            <a:r>
              <a:rPr lang="en-US" dirty="0" smtClean="0">
                <a:solidFill>
                  <a:schemeClr val="tx1"/>
                </a:solidFill>
              </a:rPr>
              <a:t>The text demonstrates how your own text will look when you replace the placeholder with your own text. The text demonstrates how your own text will look when you replace the placeholder with your own text.</a:t>
            </a:r>
            <a:endParaRPr lang="en-US" dirty="0">
              <a:solidFill>
                <a:schemeClr val="tx1"/>
              </a:solidFill>
            </a:endParaRPr>
          </a:p>
        </p:txBody>
      </p:sp>
      <p:sp>
        <p:nvSpPr>
          <p:cNvPr id="128" name="Rechteck 127"/>
          <p:cNvSpPr/>
          <p:nvPr/>
        </p:nvSpPr>
        <p:spPr bwMode="gray">
          <a:xfrm>
            <a:off x="8229598" y="1525589"/>
            <a:ext cx="3430589" cy="20462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r">
              <a:lnSpc>
                <a:spcPct val="90000"/>
              </a:lnSpc>
              <a:spcAft>
                <a:spcPts val="1000"/>
              </a:spcAft>
            </a:pPr>
            <a:r>
              <a:rPr lang="en-US" sz="3200" dirty="0" smtClean="0">
                <a:solidFill>
                  <a:schemeClr val="accent6"/>
                </a:solidFill>
                <a:latin typeface="Bebas Neue" panose="020B0506020202020201" pitchFamily="34" charset="0"/>
              </a:rPr>
              <a:t>Placeholder</a:t>
            </a:r>
            <a:r>
              <a:rPr lang="en-US" dirty="0" smtClean="0">
                <a:solidFill>
                  <a:schemeClr val="accent3"/>
                </a:solidFill>
                <a:latin typeface="Bebas Neue" panose="020B0506020202020201" pitchFamily="34" charset="0"/>
              </a:rPr>
              <a:t/>
            </a:r>
            <a:br>
              <a:rPr lang="en-US" dirty="0" smtClean="0">
                <a:solidFill>
                  <a:schemeClr val="accent3"/>
                </a:solidFill>
                <a:latin typeface="Bebas Neue" panose="020B0506020202020201" pitchFamily="34" charset="0"/>
              </a:rPr>
            </a:br>
            <a:r>
              <a:rPr lang="en-US" dirty="0" smtClean="0">
                <a:solidFill>
                  <a:schemeClr val="tx1"/>
                </a:solidFill>
              </a:rPr>
              <a:t>The text demonstrates how your own text will look when you replace the placeholder with your own text. The text demonstrates how your own text will look when you replace the placeholder with your own text.</a:t>
            </a:r>
            <a:endParaRPr lang="en-US" dirty="0">
              <a:solidFill>
                <a:schemeClr val="tx1"/>
              </a:solidFill>
            </a:endParaRPr>
          </a:p>
        </p:txBody>
      </p:sp>
      <p:sp>
        <p:nvSpPr>
          <p:cNvPr id="129" name="Rechteck 128"/>
          <p:cNvSpPr/>
          <p:nvPr/>
        </p:nvSpPr>
        <p:spPr bwMode="gray">
          <a:xfrm>
            <a:off x="8229598" y="3820536"/>
            <a:ext cx="3430589" cy="14505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r">
              <a:lnSpc>
                <a:spcPct val="90000"/>
              </a:lnSpc>
              <a:spcAft>
                <a:spcPts val="1000"/>
              </a:spcAft>
            </a:pPr>
            <a:r>
              <a:rPr lang="en-US" sz="3200" dirty="0" smtClean="0">
                <a:solidFill>
                  <a:schemeClr val="tx2"/>
                </a:solidFill>
                <a:latin typeface="Bebas Neue" panose="020B0506020202020201" pitchFamily="34" charset="0"/>
              </a:rPr>
              <a:t>Placeholder</a:t>
            </a:r>
            <a:r>
              <a:rPr lang="en-US" dirty="0" smtClean="0">
                <a:solidFill>
                  <a:schemeClr val="accent3"/>
                </a:solidFill>
                <a:latin typeface="Bebas Neue" panose="020B0506020202020201" pitchFamily="34" charset="0"/>
              </a:rPr>
              <a:t/>
            </a:r>
            <a:br>
              <a:rPr lang="en-US" dirty="0" smtClean="0">
                <a:solidFill>
                  <a:schemeClr val="accent3"/>
                </a:solidFill>
                <a:latin typeface="Bebas Neue" panose="020B0506020202020201" pitchFamily="34" charset="0"/>
              </a:rPr>
            </a:br>
            <a:r>
              <a:rPr lang="en-US" dirty="0" smtClean="0">
                <a:solidFill>
                  <a:schemeClr val="tx1"/>
                </a:solidFill>
              </a:rPr>
              <a:t>This text can be replaced with your own text. This is a placeholder text. </a:t>
            </a:r>
            <a:endParaRPr lang="en-US" dirty="0">
              <a:solidFill>
                <a:schemeClr val="tx1"/>
              </a:solidFill>
            </a:endParaRPr>
          </a:p>
        </p:txBody>
      </p:sp>
    </p:spTree>
    <p:extLst>
      <p:ext uri="{BB962C8B-B14F-4D97-AF65-F5344CB8AC3E}">
        <p14:creationId xmlns:p14="http://schemas.microsoft.com/office/powerpoint/2010/main" val="2198763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hteck 30"/>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77" name="Gruppieren 76"/>
          <p:cNvGrpSpPr/>
          <p:nvPr/>
        </p:nvGrpSpPr>
        <p:grpSpPr bwMode="gray">
          <a:xfrm>
            <a:off x="590549" y="1970352"/>
            <a:ext cx="11026775" cy="2229928"/>
            <a:chOff x="590549" y="3583330"/>
            <a:chExt cx="11026775" cy="2229928"/>
          </a:xfrm>
        </p:grpSpPr>
        <p:sp>
          <p:nvSpPr>
            <p:cNvPr id="7" name="Abgerundetes Rechteck 6"/>
            <p:cNvSpPr/>
            <p:nvPr/>
          </p:nvSpPr>
          <p:spPr bwMode="gray">
            <a:xfrm flipH="1">
              <a:off x="590549" y="4300980"/>
              <a:ext cx="11026775" cy="103557"/>
            </a:xfrm>
            <a:prstGeom prst="roundRect">
              <a:avLst>
                <a:gd name="adj" fmla="val 50000"/>
              </a:avLst>
            </a:prstGeom>
            <a:solidFill>
              <a:schemeClr val="accent1">
                <a:lumMod val="50000"/>
                <a:alpha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nvGrpSpPr>
            <p:cNvPr id="24" name="Gruppieren 23"/>
            <p:cNvGrpSpPr/>
            <p:nvPr/>
          </p:nvGrpSpPr>
          <p:grpSpPr bwMode="gray">
            <a:xfrm>
              <a:off x="1920874" y="4121936"/>
              <a:ext cx="3969385" cy="461645"/>
              <a:chOff x="3216274" y="3776751"/>
              <a:chExt cx="7435849" cy="461645"/>
            </a:xfrm>
          </p:grpSpPr>
          <p:sp>
            <p:nvSpPr>
              <p:cNvPr id="16" name="Abgerundetes Rechteck 15"/>
              <p:cNvSpPr/>
              <p:nvPr/>
            </p:nvSpPr>
            <p:spPr bwMode="gray">
              <a:xfrm flipH="1">
                <a:off x="3216274" y="3955795"/>
                <a:ext cx="7435849" cy="103557"/>
              </a:xfrm>
              <a:prstGeom prst="roundRect">
                <a:avLst>
                  <a:gd name="adj" fmla="val 50000"/>
                </a:avLst>
              </a:prstGeom>
              <a:solidFill>
                <a:schemeClr val="bg1">
                  <a:lumMod val="9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21" name="Gerade Verbindung 20"/>
              <p:cNvCxnSpPr/>
              <p:nvPr/>
            </p:nvCxnSpPr>
            <p:spPr bwMode="gray">
              <a:xfrm>
                <a:off x="3251199" y="3776751"/>
                <a:ext cx="0" cy="461645"/>
              </a:xfrm>
              <a:prstGeom prst="line">
                <a:avLst/>
              </a:prstGeom>
              <a:ln w="76200">
                <a:solidFill>
                  <a:schemeClr val="bg1">
                    <a:lumMod val="9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3" name="Gerade Verbindung 22"/>
              <p:cNvCxnSpPr/>
              <p:nvPr/>
            </p:nvCxnSpPr>
            <p:spPr bwMode="gray">
              <a:xfrm>
                <a:off x="10621643" y="3776751"/>
                <a:ext cx="0" cy="461645"/>
              </a:xfrm>
              <a:prstGeom prst="line">
                <a:avLst/>
              </a:prstGeom>
              <a:ln w="76200">
                <a:solidFill>
                  <a:schemeClr val="bg1">
                    <a:lumMod val="95000"/>
                  </a:schemeClr>
                </a:solidFill>
                <a:tailEnd type="none"/>
              </a:ln>
            </p:spPr>
            <p:style>
              <a:lnRef idx="1">
                <a:schemeClr val="accent1"/>
              </a:lnRef>
              <a:fillRef idx="0">
                <a:schemeClr val="accent1"/>
              </a:fillRef>
              <a:effectRef idx="0">
                <a:schemeClr val="accent1"/>
              </a:effectRef>
              <a:fontRef idx="minor">
                <a:schemeClr val="tx1"/>
              </a:fontRef>
            </p:style>
          </p:cxnSp>
        </p:grpSp>
        <p:grpSp>
          <p:nvGrpSpPr>
            <p:cNvPr id="42" name="Gruppieren 41"/>
            <p:cNvGrpSpPr/>
            <p:nvPr/>
          </p:nvGrpSpPr>
          <p:grpSpPr bwMode="gray">
            <a:xfrm>
              <a:off x="5496798" y="3583330"/>
              <a:ext cx="754380" cy="457552"/>
              <a:chOff x="2621280" y="3702252"/>
              <a:chExt cx="754380" cy="457552"/>
            </a:xfrm>
          </p:grpSpPr>
          <p:sp>
            <p:nvSpPr>
              <p:cNvPr id="41" name="Gleichschenkliges Dreieck 40"/>
              <p:cNvSpPr/>
              <p:nvPr/>
            </p:nvSpPr>
            <p:spPr bwMode="gray">
              <a:xfrm rot="10800000">
                <a:off x="2798921" y="3947873"/>
                <a:ext cx="399098" cy="21193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9" name="Rechteck 38"/>
              <p:cNvSpPr/>
              <p:nvPr/>
            </p:nvSpPr>
            <p:spPr bwMode="gray">
              <a:xfrm>
                <a:off x="2621280" y="3702252"/>
                <a:ext cx="754380" cy="3515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dirty="0" smtClean="0">
                    <a:latin typeface="Bebas Neue" panose="020B0506020202020201" pitchFamily="34" charset="0"/>
                  </a:rPr>
                  <a:t>480€</a:t>
                </a:r>
              </a:p>
            </p:txBody>
          </p:sp>
        </p:grpSp>
        <p:grpSp>
          <p:nvGrpSpPr>
            <p:cNvPr id="60" name="Gruppieren 59"/>
            <p:cNvGrpSpPr/>
            <p:nvPr/>
          </p:nvGrpSpPr>
          <p:grpSpPr bwMode="gray">
            <a:xfrm>
              <a:off x="1562328" y="3583330"/>
              <a:ext cx="754380" cy="457552"/>
              <a:chOff x="2621280" y="3702252"/>
              <a:chExt cx="754380" cy="457552"/>
            </a:xfrm>
          </p:grpSpPr>
          <p:sp>
            <p:nvSpPr>
              <p:cNvPr id="61" name="Gleichschenkliges Dreieck 60"/>
              <p:cNvSpPr/>
              <p:nvPr/>
            </p:nvSpPr>
            <p:spPr bwMode="gray">
              <a:xfrm rot="10800000">
                <a:off x="2798921" y="3947873"/>
                <a:ext cx="399098" cy="21193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62" name="Rechteck 61"/>
              <p:cNvSpPr/>
              <p:nvPr/>
            </p:nvSpPr>
            <p:spPr bwMode="gray">
              <a:xfrm>
                <a:off x="2621280" y="3702252"/>
                <a:ext cx="754380" cy="3515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dirty="0" smtClean="0">
                    <a:latin typeface="Bebas Neue" panose="020B0506020202020201" pitchFamily="34" charset="0"/>
                  </a:rPr>
                  <a:t>200€</a:t>
                </a:r>
              </a:p>
            </p:txBody>
          </p:sp>
        </p:grpSp>
        <p:sp>
          <p:nvSpPr>
            <p:cNvPr id="72" name="Abgerundetes Rechteck 71"/>
            <p:cNvSpPr/>
            <p:nvPr/>
          </p:nvSpPr>
          <p:spPr bwMode="gray">
            <a:xfrm flipH="1">
              <a:off x="590549" y="5530657"/>
              <a:ext cx="11026775" cy="103557"/>
            </a:xfrm>
            <a:prstGeom prst="roundRect">
              <a:avLst>
                <a:gd name="adj" fmla="val 50000"/>
              </a:avLst>
            </a:prstGeom>
            <a:solidFill>
              <a:schemeClr val="accent1">
                <a:lumMod val="50000"/>
                <a:alpha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nvGrpSpPr>
            <p:cNvPr id="73" name="Gruppieren 72"/>
            <p:cNvGrpSpPr/>
            <p:nvPr/>
          </p:nvGrpSpPr>
          <p:grpSpPr bwMode="gray">
            <a:xfrm>
              <a:off x="3905566" y="5351613"/>
              <a:ext cx="7085707" cy="461645"/>
              <a:chOff x="3216274" y="3776751"/>
              <a:chExt cx="7435849" cy="461645"/>
            </a:xfrm>
          </p:grpSpPr>
          <p:sp>
            <p:nvSpPr>
              <p:cNvPr id="74" name="Abgerundetes Rechteck 73"/>
              <p:cNvSpPr/>
              <p:nvPr/>
            </p:nvSpPr>
            <p:spPr bwMode="gray">
              <a:xfrm flipH="1">
                <a:off x="3216274" y="3955795"/>
                <a:ext cx="7435849" cy="103557"/>
              </a:xfrm>
              <a:prstGeom prst="roundRect">
                <a:avLst>
                  <a:gd name="adj" fmla="val 50000"/>
                </a:avLst>
              </a:prstGeom>
              <a:solidFill>
                <a:schemeClr val="bg1">
                  <a:lumMod val="9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75" name="Gerade Verbindung 74"/>
              <p:cNvCxnSpPr/>
              <p:nvPr/>
            </p:nvCxnSpPr>
            <p:spPr bwMode="gray">
              <a:xfrm>
                <a:off x="3251199" y="3776751"/>
                <a:ext cx="0" cy="461645"/>
              </a:xfrm>
              <a:prstGeom prst="line">
                <a:avLst/>
              </a:prstGeom>
              <a:ln w="76200">
                <a:solidFill>
                  <a:schemeClr val="bg1">
                    <a:lumMod val="9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76" name="Gerade Verbindung 75"/>
              <p:cNvCxnSpPr/>
              <p:nvPr/>
            </p:nvCxnSpPr>
            <p:spPr bwMode="gray">
              <a:xfrm>
                <a:off x="10621643" y="3776751"/>
                <a:ext cx="0" cy="461645"/>
              </a:xfrm>
              <a:prstGeom prst="line">
                <a:avLst/>
              </a:prstGeom>
              <a:ln w="76200">
                <a:solidFill>
                  <a:schemeClr val="bg1">
                    <a:lumMod val="95000"/>
                  </a:schemeClr>
                </a:solidFill>
                <a:tailEnd type="none"/>
              </a:ln>
            </p:spPr>
            <p:style>
              <a:lnRef idx="1">
                <a:schemeClr val="accent1"/>
              </a:lnRef>
              <a:fillRef idx="0">
                <a:schemeClr val="accent1"/>
              </a:fillRef>
              <a:effectRef idx="0">
                <a:schemeClr val="accent1"/>
              </a:effectRef>
              <a:fontRef idx="minor">
                <a:schemeClr val="tx1"/>
              </a:fontRef>
            </p:style>
          </p:cxnSp>
        </p:grpSp>
        <p:grpSp>
          <p:nvGrpSpPr>
            <p:cNvPr id="66" name="Gruppieren 65"/>
            <p:cNvGrpSpPr/>
            <p:nvPr/>
          </p:nvGrpSpPr>
          <p:grpSpPr bwMode="gray">
            <a:xfrm>
              <a:off x="10585038" y="4813007"/>
              <a:ext cx="754380" cy="457552"/>
              <a:chOff x="2621280" y="3702252"/>
              <a:chExt cx="754380" cy="457552"/>
            </a:xfrm>
          </p:grpSpPr>
          <p:sp>
            <p:nvSpPr>
              <p:cNvPr id="70" name="Gleichschenkliges Dreieck 69"/>
              <p:cNvSpPr/>
              <p:nvPr/>
            </p:nvSpPr>
            <p:spPr bwMode="gray">
              <a:xfrm rot="10800000">
                <a:off x="2798921" y="3947873"/>
                <a:ext cx="399098" cy="21193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71" name="Rechteck 70"/>
              <p:cNvSpPr/>
              <p:nvPr/>
            </p:nvSpPr>
            <p:spPr bwMode="gray">
              <a:xfrm>
                <a:off x="2621280" y="3702252"/>
                <a:ext cx="754380" cy="3515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dirty="0" smtClean="0">
                    <a:latin typeface="Bebas Neue" panose="020B0506020202020201" pitchFamily="34" charset="0"/>
                  </a:rPr>
                  <a:t>950€</a:t>
                </a:r>
              </a:p>
            </p:txBody>
          </p:sp>
        </p:grpSp>
        <p:grpSp>
          <p:nvGrpSpPr>
            <p:cNvPr id="67" name="Gruppieren 66"/>
            <p:cNvGrpSpPr/>
            <p:nvPr/>
          </p:nvGrpSpPr>
          <p:grpSpPr bwMode="gray">
            <a:xfrm>
              <a:off x="3561656" y="4813007"/>
              <a:ext cx="754380" cy="457552"/>
              <a:chOff x="2621280" y="3702252"/>
              <a:chExt cx="754380" cy="457552"/>
            </a:xfrm>
          </p:grpSpPr>
          <p:sp>
            <p:nvSpPr>
              <p:cNvPr id="68" name="Gleichschenkliges Dreieck 67"/>
              <p:cNvSpPr/>
              <p:nvPr/>
            </p:nvSpPr>
            <p:spPr bwMode="gray">
              <a:xfrm rot="10800000">
                <a:off x="2798921" y="3947873"/>
                <a:ext cx="399098" cy="211931"/>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69" name="Rechteck 68"/>
              <p:cNvSpPr/>
              <p:nvPr/>
            </p:nvSpPr>
            <p:spPr bwMode="gray">
              <a:xfrm>
                <a:off x="2621280" y="3702252"/>
                <a:ext cx="754380" cy="3515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r>
                  <a:rPr lang="en-US" dirty="0" smtClean="0">
                    <a:latin typeface="Bebas Neue" panose="020B0506020202020201" pitchFamily="34" charset="0"/>
                  </a:rPr>
                  <a:t>250€</a:t>
                </a:r>
              </a:p>
            </p:txBody>
          </p:sp>
        </p:grpSp>
      </p:grpSp>
      <p:cxnSp>
        <p:nvCxnSpPr>
          <p:cNvPr id="80" name="Gerade Verbindung 79"/>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29"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000" dirty="0" smtClean="0">
                <a:solidFill>
                  <a:schemeClr val="bg1"/>
                </a:solidFill>
                <a:latin typeface="Bebas Neue" panose="020B0506020202020201" pitchFamily="34" charset="0"/>
              </a:rPr>
              <a:t>If you don’t want to use the style and size of the fonts as used in this placeholder it is possible to replace it by selecting different options.</a:t>
            </a:r>
            <a:endParaRPr lang="en-US" sz="2000" dirty="0">
              <a:solidFill>
                <a:schemeClr val="bg1"/>
              </a:solidFill>
              <a:latin typeface="Bebas Neue" panose="020B0506020202020201" pitchFamily="34" charset="0"/>
            </a:endParaRPr>
          </a:p>
        </p:txBody>
      </p:sp>
      <p:sp>
        <p:nvSpPr>
          <p:cNvPr id="30"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spTree>
    <p:extLst>
      <p:ext uri="{BB962C8B-B14F-4D97-AF65-F5344CB8AC3E}">
        <p14:creationId xmlns:p14="http://schemas.microsoft.com/office/powerpoint/2010/main" val="2708868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hteck 28"/>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cxnSp>
        <p:nvCxnSpPr>
          <p:cNvPr id="9" name="Gerade Verbindung 8"/>
          <p:cNvCxnSpPr/>
          <p:nvPr/>
        </p:nvCxnSpPr>
        <p:spPr bwMode="gray">
          <a:xfrm>
            <a:off x="6095206"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0" name="Diagramm 9"/>
          <p:cNvGraphicFramePr/>
          <p:nvPr>
            <p:extLst>
              <p:ext uri="{D42A27DB-BD31-4B8C-83A1-F6EECF244321}">
                <p14:modId xmlns:p14="http://schemas.microsoft.com/office/powerpoint/2010/main" val="1296413612"/>
              </p:ext>
            </p:extLst>
          </p:nvPr>
        </p:nvGraphicFramePr>
        <p:xfrm>
          <a:off x="390526" y="1512000"/>
          <a:ext cx="11608817" cy="2886711"/>
        </p:xfrm>
        <a:graphic>
          <a:graphicData uri="http://schemas.openxmlformats.org/drawingml/2006/chart">
            <c:chart xmlns:c="http://schemas.openxmlformats.org/drawingml/2006/chart" xmlns:r="http://schemas.openxmlformats.org/officeDocument/2006/relationships" r:id="rId2"/>
          </a:graphicData>
        </a:graphic>
      </p:graphicFrame>
      <p:grpSp>
        <p:nvGrpSpPr>
          <p:cNvPr id="25" name="Gruppieren 24"/>
          <p:cNvGrpSpPr/>
          <p:nvPr/>
        </p:nvGrpSpPr>
        <p:grpSpPr bwMode="gray">
          <a:xfrm>
            <a:off x="1920961" y="2026920"/>
            <a:ext cx="711028" cy="1580674"/>
            <a:chOff x="1920961" y="2026920"/>
            <a:chExt cx="711028" cy="1580674"/>
          </a:xfrm>
        </p:grpSpPr>
        <p:sp>
          <p:nvSpPr>
            <p:cNvPr id="3" name="Ellipse 2"/>
            <p:cNvSpPr/>
            <p:nvPr/>
          </p:nvSpPr>
          <p:spPr bwMode="gray">
            <a:xfrm>
              <a:off x="1983581" y="3021806"/>
              <a:ext cx="585788" cy="585788"/>
            </a:xfrm>
            <a:prstGeom prst="ellips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14" name="Gerade Verbindung 13"/>
            <p:cNvCxnSpPr/>
            <p:nvPr/>
          </p:nvCxnSpPr>
          <p:spPr bwMode="gray">
            <a:xfrm>
              <a:off x="2276475" y="2598738"/>
              <a:ext cx="0" cy="412750"/>
            </a:xfrm>
            <a:prstGeom prst="lin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16" name="Rechteck 15"/>
            <p:cNvSpPr/>
            <p:nvPr/>
          </p:nvSpPr>
          <p:spPr bwMode="gray">
            <a:xfrm>
              <a:off x="1920961" y="2026920"/>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rgbClr val="FFFFFF"/>
                  </a:solidFill>
                  <a:latin typeface="Bebas Neue" panose="020B0506020202020201" pitchFamily="34" charset="0"/>
                  <a:ea typeface="Arial"/>
                  <a:cs typeface="Arial"/>
                </a:rPr>
                <a:t>0,2</a:t>
              </a:r>
              <a:endParaRPr lang="en-US" sz="2400" dirty="0">
                <a:solidFill>
                  <a:srgbClr val="FFFFFF"/>
                </a:solidFill>
                <a:latin typeface="Bebas Neue" panose="020B0506020202020201" pitchFamily="34" charset="0"/>
                <a:ea typeface="Arial"/>
                <a:cs typeface="Arial"/>
              </a:endParaRPr>
            </a:p>
          </p:txBody>
        </p:sp>
      </p:grpSp>
      <p:grpSp>
        <p:nvGrpSpPr>
          <p:cNvPr id="24" name="Gruppieren 23"/>
          <p:cNvGrpSpPr/>
          <p:nvPr/>
        </p:nvGrpSpPr>
        <p:grpSpPr bwMode="gray">
          <a:xfrm>
            <a:off x="3636082" y="1828165"/>
            <a:ext cx="711028" cy="1562736"/>
            <a:chOff x="3597362" y="1828165"/>
            <a:chExt cx="711028" cy="1562736"/>
          </a:xfrm>
        </p:grpSpPr>
        <p:sp>
          <p:nvSpPr>
            <p:cNvPr id="11" name="Ellipse 10"/>
            <p:cNvSpPr/>
            <p:nvPr/>
          </p:nvSpPr>
          <p:spPr bwMode="gray">
            <a:xfrm>
              <a:off x="3659982" y="2805113"/>
              <a:ext cx="585788" cy="585788"/>
            </a:xfrm>
            <a:prstGeom prst="ellips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15" name="Gerade Verbindung 14"/>
            <p:cNvCxnSpPr/>
            <p:nvPr/>
          </p:nvCxnSpPr>
          <p:spPr bwMode="gray">
            <a:xfrm>
              <a:off x="3952876" y="2392363"/>
              <a:ext cx="0" cy="412750"/>
            </a:xfrm>
            <a:prstGeom prst="lin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hteck 16"/>
            <p:cNvSpPr/>
            <p:nvPr/>
          </p:nvSpPr>
          <p:spPr bwMode="gray">
            <a:xfrm>
              <a:off x="3597362" y="1828165"/>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rgbClr val="FFFFFF"/>
                  </a:solidFill>
                  <a:latin typeface="Bebas Neue" panose="020B0506020202020201" pitchFamily="34" charset="0"/>
                  <a:ea typeface="Arial"/>
                  <a:cs typeface="Arial"/>
                </a:rPr>
                <a:t>0,3</a:t>
              </a:r>
              <a:endParaRPr lang="en-US" sz="2400" dirty="0">
                <a:solidFill>
                  <a:srgbClr val="FFFFFF"/>
                </a:solidFill>
                <a:latin typeface="Bebas Neue" panose="020B0506020202020201" pitchFamily="34" charset="0"/>
                <a:ea typeface="Arial"/>
                <a:cs typeface="Arial"/>
              </a:endParaRPr>
            </a:p>
          </p:txBody>
        </p:sp>
      </p:grpSp>
      <p:grpSp>
        <p:nvGrpSpPr>
          <p:cNvPr id="23" name="Gruppieren 22"/>
          <p:cNvGrpSpPr/>
          <p:nvPr/>
        </p:nvGrpSpPr>
        <p:grpSpPr bwMode="gray">
          <a:xfrm>
            <a:off x="8749124" y="2282720"/>
            <a:ext cx="711028" cy="1561307"/>
            <a:chOff x="8645612" y="2274094"/>
            <a:chExt cx="711028" cy="1561307"/>
          </a:xfrm>
        </p:grpSpPr>
        <p:sp>
          <p:nvSpPr>
            <p:cNvPr id="12" name="Ellipse 11"/>
            <p:cNvSpPr/>
            <p:nvPr/>
          </p:nvSpPr>
          <p:spPr bwMode="gray">
            <a:xfrm>
              <a:off x="8708232" y="3249613"/>
              <a:ext cx="585788" cy="585788"/>
            </a:xfrm>
            <a:prstGeom prst="ellips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18" name="Gerade Verbindung 17"/>
            <p:cNvCxnSpPr/>
            <p:nvPr/>
          </p:nvCxnSpPr>
          <p:spPr bwMode="gray">
            <a:xfrm>
              <a:off x="9001126" y="2845912"/>
              <a:ext cx="0" cy="412750"/>
            </a:xfrm>
            <a:prstGeom prst="lin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19" name="Rechteck 18"/>
            <p:cNvSpPr/>
            <p:nvPr/>
          </p:nvSpPr>
          <p:spPr bwMode="gray">
            <a:xfrm>
              <a:off x="8645612" y="2274094"/>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rgbClr val="FFFFFF"/>
                  </a:solidFill>
                  <a:latin typeface="Bebas Neue" panose="020B0506020202020201" pitchFamily="34" charset="0"/>
                  <a:ea typeface="Arial"/>
                  <a:cs typeface="Arial"/>
                </a:rPr>
                <a:t>0,1</a:t>
              </a:r>
              <a:endParaRPr lang="en-US" sz="2400" dirty="0">
                <a:solidFill>
                  <a:srgbClr val="FFFFFF"/>
                </a:solidFill>
                <a:latin typeface="Bebas Neue" panose="020B0506020202020201" pitchFamily="34" charset="0"/>
                <a:ea typeface="Arial"/>
                <a:cs typeface="Arial"/>
              </a:endParaRPr>
            </a:p>
          </p:txBody>
        </p:sp>
      </p:grpSp>
      <p:grpSp>
        <p:nvGrpSpPr>
          <p:cNvPr id="22" name="Gruppieren 21"/>
          <p:cNvGrpSpPr/>
          <p:nvPr/>
        </p:nvGrpSpPr>
        <p:grpSpPr bwMode="gray">
          <a:xfrm>
            <a:off x="10447393" y="2282720"/>
            <a:ext cx="711028" cy="1561307"/>
            <a:chOff x="10326629" y="2274094"/>
            <a:chExt cx="711028" cy="1561307"/>
          </a:xfrm>
        </p:grpSpPr>
        <p:sp>
          <p:nvSpPr>
            <p:cNvPr id="13" name="Ellipse 12"/>
            <p:cNvSpPr/>
            <p:nvPr/>
          </p:nvSpPr>
          <p:spPr bwMode="gray">
            <a:xfrm>
              <a:off x="10389249" y="3249613"/>
              <a:ext cx="585788" cy="585788"/>
            </a:xfrm>
            <a:prstGeom prst="ellips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cxnSp>
          <p:nvCxnSpPr>
            <p:cNvPr id="20" name="Gerade Verbindung 19"/>
            <p:cNvCxnSpPr/>
            <p:nvPr/>
          </p:nvCxnSpPr>
          <p:spPr bwMode="gray">
            <a:xfrm>
              <a:off x="10676429" y="2845912"/>
              <a:ext cx="0" cy="412750"/>
            </a:xfrm>
            <a:prstGeom prst="line">
              <a:avLst/>
            </a:prstGeom>
            <a:solidFill>
              <a:schemeClr val="bg1">
                <a:alpha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21" name="Rechteck 20"/>
            <p:cNvSpPr/>
            <p:nvPr/>
          </p:nvSpPr>
          <p:spPr bwMode="gray">
            <a:xfrm>
              <a:off x="10326629" y="2274094"/>
              <a:ext cx="711028" cy="571818"/>
            </a:xfrm>
            <a:prstGeom prst="rect">
              <a:avLst/>
            </a:prstGeom>
            <a:noFill/>
            <a:ln w="12700">
              <a:noFill/>
              <a:round/>
              <a:headEnd/>
              <a:tailEnd/>
            </a:ln>
          </p:spPr>
          <p:txBody>
            <a:bodyPr rtlCol="0" anchor="ctr"/>
            <a:lstStyle/>
            <a:p>
              <a:pPr algn="ctr">
                <a:lnSpc>
                  <a:spcPct val="90000"/>
                </a:lnSpc>
                <a:spcAft>
                  <a:spcPts val="1000"/>
                </a:spcAft>
              </a:pPr>
              <a:r>
                <a:rPr lang="en-US" sz="2400" dirty="0" smtClean="0">
                  <a:solidFill>
                    <a:srgbClr val="FFFFFF"/>
                  </a:solidFill>
                  <a:latin typeface="Bebas Neue" panose="020B0506020202020201" pitchFamily="34" charset="0"/>
                  <a:ea typeface="Arial"/>
                  <a:cs typeface="Arial"/>
                </a:rPr>
                <a:t>0,1</a:t>
              </a:r>
              <a:endParaRPr lang="en-US" sz="2400" dirty="0">
                <a:solidFill>
                  <a:srgbClr val="FFFFFF"/>
                </a:solidFill>
                <a:latin typeface="Bebas Neue" panose="020B0506020202020201" pitchFamily="34" charset="0"/>
                <a:ea typeface="Arial"/>
                <a:cs typeface="Arial"/>
              </a:endParaRPr>
            </a:p>
          </p:txBody>
        </p:sp>
      </p:grpSp>
      <p:cxnSp>
        <p:nvCxnSpPr>
          <p:cNvPr id="26" name="Gerade Verbindung 25"/>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Inhaltsplatzhalter 19"/>
          <p:cNvSpPr txBox="1">
            <a:spLocks/>
          </p:cNvSpPr>
          <p:nvPr/>
        </p:nvSpPr>
        <p:spPr bwMode="gray">
          <a:xfrm>
            <a:off x="540000"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000" dirty="0" smtClean="0">
                <a:solidFill>
                  <a:schemeClr val="tx2">
                    <a:lumMod val="60000"/>
                    <a:lumOff val="40000"/>
                  </a:schemeClr>
                </a:solidFill>
                <a:latin typeface="Bebas Neue" panose="020B0506020202020201" pitchFamily="34" charset="0"/>
              </a:rPr>
              <a:t>PLACEHOLDER</a:t>
            </a:r>
            <a:r>
              <a:rPr lang="en-US" sz="1500" dirty="0" smtClean="0">
                <a:solidFill>
                  <a:schemeClr val="bg1"/>
                </a:solidFill>
              </a:rPr>
              <a:t/>
            </a:r>
            <a:br>
              <a:rPr lang="en-US" sz="1500" dirty="0" smtClean="0">
                <a:solidFill>
                  <a:schemeClr val="bg1"/>
                </a:solidFill>
              </a:rPr>
            </a:br>
            <a:r>
              <a:rPr lang="en-US" sz="1800" dirty="0" smtClean="0">
                <a:solidFill>
                  <a:schemeClr val="bg1"/>
                </a:solidFill>
              </a:rPr>
              <a:t>If you don’t want to use the style and size of the fonts as used in this placeholder it is possible to replace it by selecting different options.</a:t>
            </a:r>
            <a:endParaRPr lang="en-US" sz="1800" dirty="0">
              <a:solidFill>
                <a:schemeClr val="bg1"/>
              </a:solidFill>
            </a:endParaRPr>
          </a:p>
        </p:txBody>
      </p:sp>
      <p:sp>
        <p:nvSpPr>
          <p:cNvPr id="28" name="Inhaltsplatzhalter 19"/>
          <p:cNvSpPr txBox="1">
            <a:spLocks/>
          </p:cNvSpPr>
          <p:nvPr/>
        </p:nvSpPr>
        <p:spPr bwMode="gray">
          <a:xfrm>
            <a:off x="6190302"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000" dirty="0" smtClean="0">
                <a:solidFill>
                  <a:schemeClr val="tx2"/>
                </a:solidFill>
                <a:latin typeface="Bebas Neue" panose="020B0506020202020201" pitchFamily="34" charset="0"/>
              </a:rPr>
              <a:t>PLACEHOLDER</a:t>
            </a:r>
            <a:r>
              <a:rPr lang="en-US" sz="1500" dirty="0" smtClean="0">
                <a:solidFill>
                  <a:schemeClr val="bg1"/>
                </a:solidFill>
              </a:rPr>
              <a:t/>
            </a:r>
            <a:br>
              <a:rPr lang="en-US" sz="1500" dirty="0" smtClean="0">
                <a:solidFill>
                  <a:schemeClr val="bg1"/>
                </a:solidFill>
              </a:rPr>
            </a:br>
            <a:r>
              <a:rPr lang="en-US" sz="1800" dirty="0" smtClean="0">
                <a:solidFill>
                  <a:schemeClr val="bg1"/>
                </a:solidFill>
              </a:rPr>
              <a:t>If you don’t want to use the style and size of the fonts as used in this placeholder it is possible to replace it by selecting different options.</a:t>
            </a:r>
            <a:endParaRPr lang="en-US" sz="1800" dirty="0">
              <a:solidFill>
                <a:schemeClr val="bg1"/>
              </a:solidFill>
            </a:endParaRPr>
          </a:p>
        </p:txBody>
      </p:sp>
      <p:grpSp>
        <p:nvGrpSpPr>
          <p:cNvPr id="30"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31" name="Rechteck 30"/>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32" name="Gruppieren 31"/>
            <p:cNvGrpSpPr/>
            <p:nvPr/>
          </p:nvGrpSpPr>
          <p:grpSpPr bwMode="gray">
            <a:xfrm>
              <a:off x="9144000" y="569121"/>
              <a:ext cx="297657" cy="962022"/>
              <a:chOff x="9144000" y="569121"/>
              <a:chExt cx="297657" cy="962022"/>
            </a:xfrm>
          </p:grpSpPr>
          <p:cxnSp>
            <p:nvCxnSpPr>
              <p:cNvPr id="33"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4"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35"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41405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hteck 38"/>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Diagrams</a:t>
            </a:r>
            <a:endParaRPr lang="en-US" dirty="0">
              <a:solidFill>
                <a:schemeClr val="bg1"/>
              </a:solidFill>
            </a:endParaRPr>
          </a:p>
        </p:txBody>
      </p:sp>
      <p:grpSp>
        <p:nvGrpSpPr>
          <p:cNvPr id="41" name="Gruppieren 40"/>
          <p:cNvGrpSpPr/>
          <p:nvPr/>
        </p:nvGrpSpPr>
        <p:grpSpPr bwMode="gray">
          <a:xfrm>
            <a:off x="590547" y="1817642"/>
            <a:ext cx="11026777" cy="2589642"/>
            <a:chOff x="590547" y="1540431"/>
            <a:chExt cx="11026777" cy="2589642"/>
          </a:xfrm>
        </p:grpSpPr>
        <p:grpSp>
          <p:nvGrpSpPr>
            <p:cNvPr id="31" name="Gruppieren 30"/>
            <p:cNvGrpSpPr/>
            <p:nvPr/>
          </p:nvGrpSpPr>
          <p:grpSpPr bwMode="gray">
            <a:xfrm>
              <a:off x="590547" y="2267108"/>
              <a:ext cx="11026777" cy="482540"/>
              <a:chOff x="590547" y="2267108"/>
              <a:chExt cx="11026777" cy="482540"/>
            </a:xfrm>
          </p:grpSpPr>
          <p:grpSp>
            <p:nvGrpSpPr>
              <p:cNvPr id="11" name="Gruppieren 10"/>
              <p:cNvGrpSpPr/>
              <p:nvPr/>
            </p:nvGrpSpPr>
            <p:grpSpPr bwMode="gray">
              <a:xfrm>
                <a:off x="590547" y="2267108"/>
                <a:ext cx="11026777" cy="482540"/>
                <a:chOff x="590547" y="4211380"/>
                <a:chExt cx="11026777" cy="482540"/>
              </a:xfrm>
            </p:grpSpPr>
            <p:grpSp>
              <p:nvGrpSpPr>
                <p:cNvPr id="3" name="Gruppieren 2"/>
                <p:cNvGrpSpPr/>
                <p:nvPr/>
              </p:nvGrpSpPr>
              <p:grpSpPr bwMode="gray">
                <a:xfrm>
                  <a:off x="590547" y="4211380"/>
                  <a:ext cx="11026777" cy="482540"/>
                  <a:chOff x="590547" y="4211380"/>
                  <a:chExt cx="11026777" cy="482540"/>
                </a:xfrm>
              </p:grpSpPr>
              <p:sp>
                <p:nvSpPr>
                  <p:cNvPr id="7" name="Abgerundetes Rechteck 6"/>
                  <p:cNvSpPr/>
                  <p:nvPr/>
                </p:nvSpPr>
                <p:spPr bwMode="gray">
                  <a:xfrm flipH="1">
                    <a:off x="590547" y="4211380"/>
                    <a:ext cx="11026777" cy="482540"/>
                  </a:xfrm>
                  <a:prstGeom prst="roundRect">
                    <a:avLst>
                      <a:gd name="adj" fmla="val 50000"/>
                    </a:avLst>
                  </a:pr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5" name="Abgerundetes Rechteck 4"/>
                  <p:cNvSpPr/>
                  <p:nvPr/>
                </p:nvSpPr>
                <p:spPr bwMode="gray">
                  <a:xfrm flipH="1">
                    <a:off x="783951" y="4370480"/>
                    <a:ext cx="10684148" cy="164340"/>
                  </a:xfrm>
                  <a:prstGeom prst="roundRect">
                    <a:avLst>
                      <a:gd name="adj" fmla="val 50000"/>
                    </a:avLst>
                  </a:prstGeom>
                  <a:pattFill prst="ltDnDiag">
                    <a:fgClr>
                      <a:schemeClr val="tx2">
                        <a:lumMod val="60000"/>
                        <a:lumOff val="40000"/>
                      </a:schemeClr>
                    </a:fgClr>
                    <a:bgClr>
                      <a:schemeClr val="tx2">
                        <a:lumMod val="40000"/>
                        <a:lumOff val="60000"/>
                      </a:schemeClr>
                    </a:bgClr>
                  </a:patt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8" name="Freeform 32"/>
                <p:cNvSpPr>
                  <a:spLocks/>
                </p:cNvSpPr>
                <p:nvPr/>
              </p:nvSpPr>
              <p:spPr bwMode="gray">
                <a:xfrm flipH="1">
                  <a:off x="783951" y="4370490"/>
                  <a:ext cx="139269" cy="164339"/>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9" name="Rectangle 33"/>
              <p:cNvSpPr>
                <a:spLocks noChangeArrowheads="1"/>
              </p:cNvSpPr>
              <p:nvPr/>
            </p:nvSpPr>
            <p:spPr bwMode="gray">
              <a:xfrm flipH="1">
                <a:off x="870994" y="2426216"/>
                <a:ext cx="7225256" cy="164340"/>
              </a:xfrm>
              <a:prstGeom prst="rect">
                <a:avLst/>
              </a:pr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cxnSp>
          <p:nvCxnSpPr>
            <p:cNvPr id="12" name="Gerade Verbindung 11"/>
            <p:cNvCxnSpPr/>
            <p:nvPr/>
          </p:nvCxnSpPr>
          <p:spPr bwMode="gray">
            <a:xfrm>
              <a:off x="8096250" y="2094855"/>
              <a:ext cx="0" cy="413523"/>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3" name="Rechteck 12"/>
            <p:cNvSpPr/>
            <p:nvPr/>
          </p:nvSpPr>
          <p:spPr bwMode="gray">
            <a:xfrm>
              <a:off x="7721215" y="1540432"/>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2800" dirty="0" smtClean="0">
                  <a:solidFill>
                    <a:schemeClr val="bg1"/>
                  </a:solidFill>
                  <a:latin typeface="Bebas Neue" panose="020B0506020202020201" pitchFamily="34" charset="0"/>
                </a:rPr>
                <a:t>71%</a:t>
              </a:r>
              <a:endParaRPr lang="en-US" sz="2000" dirty="0">
                <a:solidFill>
                  <a:schemeClr val="bg1"/>
                </a:solidFill>
              </a:endParaRPr>
            </a:p>
          </p:txBody>
        </p:sp>
        <p:grpSp>
          <p:nvGrpSpPr>
            <p:cNvPr id="30" name="Gruppieren 29"/>
            <p:cNvGrpSpPr/>
            <p:nvPr/>
          </p:nvGrpSpPr>
          <p:grpSpPr bwMode="gray">
            <a:xfrm>
              <a:off x="590547" y="2976973"/>
              <a:ext cx="11026777" cy="482540"/>
              <a:chOff x="590547" y="2976973"/>
              <a:chExt cx="11026777" cy="482540"/>
            </a:xfrm>
          </p:grpSpPr>
          <p:grpSp>
            <p:nvGrpSpPr>
              <p:cNvPr id="14" name="Gruppieren 13"/>
              <p:cNvGrpSpPr/>
              <p:nvPr/>
            </p:nvGrpSpPr>
            <p:grpSpPr bwMode="gray">
              <a:xfrm>
                <a:off x="590547" y="2976973"/>
                <a:ext cx="11026777" cy="482540"/>
                <a:chOff x="590547" y="4211380"/>
                <a:chExt cx="11026777" cy="482540"/>
              </a:xfrm>
            </p:grpSpPr>
            <p:grpSp>
              <p:nvGrpSpPr>
                <p:cNvPr id="15" name="Gruppieren 14"/>
                <p:cNvGrpSpPr/>
                <p:nvPr/>
              </p:nvGrpSpPr>
              <p:grpSpPr bwMode="gray">
                <a:xfrm>
                  <a:off x="590547" y="4211380"/>
                  <a:ext cx="11026777" cy="482540"/>
                  <a:chOff x="590547" y="4211380"/>
                  <a:chExt cx="11026777" cy="482540"/>
                </a:xfrm>
              </p:grpSpPr>
              <p:sp>
                <p:nvSpPr>
                  <p:cNvPr id="17" name="Abgerundetes Rechteck 16"/>
                  <p:cNvSpPr/>
                  <p:nvPr/>
                </p:nvSpPr>
                <p:spPr bwMode="gray">
                  <a:xfrm flipH="1">
                    <a:off x="590547" y="4211380"/>
                    <a:ext cx="11026777" cy="482540"/>
                  </a:xfrm>
                  <a:prstGeom prst="roundRect">
                    <a:avLst>
                      <a:gd name="adj" fmla="val 50000"/>
                    </a:avLst>
                  </a:pr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8" name="Abgerundetes Rechteck 17"/>
                  <p:cNvSpPr/>
                  <p:nvPr/>
                </p:nvSpPr>
                <p:spPr bwMode="gray">
                  <a:xfrm flipH="1">
                    <a:off x="783951" y="4370480"/>
                    <a:ext cx="10684148" cy="164340"/>
                  </a:xfrm>
                  <a:prstGeom prst="roundRect">
                    <a:avLst>
                      <a:gd name="adj" fmla="val 50000"/>
                    </a:avLst>
                  </a:prstGeom>
                  <a:pattFill prst="ltDnDiag">
                    <a:fgClr>
                      <a:schemeClr val="tx2">
                        <a:lumMod val="60000"/>
                        <a:lumOff val="40000"/>
                      </a:schemeClr>
                    </a:fgClr>
                    <a:bgClr>
                      <a:schemeClr val="tx2">
                        <a:lumMod val="40000"/>
                        <a:lumOff val="60000"/>
                      </a:schemeClr>
                    </a:bgClr>
                  </a:patt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16" name="Freeform 32"/>
                <p:cNvSpPr>
                  <a:spLocks/>
                </p:cNvSpPr>
                <p:nvPr/>
              </p:nvSpPr>
              <p:spPr bwMode="gray">
                <a:xfrm flipH="1">
                  <a:off x="783951" y="4370490"/>
                  <a:ext cx="139269" cy="164339"/>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19" name="Rectangle 33"/>
              <p:cNvSpPr>
                <a:spLocks noChangeArrowheads="1"/>
              </p:cNvSpPr>
              <p:nvPr/>
            </p:nvSpPr>
            <p:spPr bwMode="gray">
              <a:xfrm flipH="1">
                <a:off x="870994" y="3136081"/>
                <a:ext cx="9063292" cy="164340"/>
              </a:xfrm>
              <a:prstGeom prst="rect">
                <a:avLst/>
              </a:pr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cxnSp>
          <p:nvCxnSpPr>
            <p:cNvPr id="20" name="Gerade Verbindung 19"/>
            <p:cNvCxnSpPr/>
            <p:nvPr/>
          </p:nvCxnSpPr>
          <p:spPr bwMode="gray">
            <a:xfrm>
              <a:off x="9934286" y="2094854"/>
              <a:ext cx="0" cy="1123389"/>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21" name="Rechteck 20"/>
            <p:cNvSpPr/>
            <p:nvPr/>
          </p:nvSpPr>
          <p:spPr bwMode="gray">
            <a:xfrm>
              <a:off x="9559251" y="1540431"/>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2800" smtClean="0">
                  <a:solidFill>
                    <a:schemeClr val="bg1"/>
                  </a:solidFill>
                  <a:latin typeface="Bebas Neue" panose="020B0506020202020201" pitchFamily="34" charset="0"/>
                </a:rPr>
                <a:t>84%</a:t>
              </a:r>
              <a:endParaRPr lang="en-US" sz="2000" dirty="0">
                <a:solidFill>
                  <a:schemeClr val="bg1"/>
                </a:solidFill>
              </a:endParaRPr>
            </a:p>
          </p:txBody>
        </p:sp>
        <p:sp>
          <p:nvSpPr>
            <p:cNvPr id="24" name="Rechteck 23"/>
            <p:cNvSpPr/>
            <p:nvPr/>
          </p:nvSpPr>
          <p:spPr bwMode="gray">
            <a:xfrm>
              <a:off x="1718271" y="1540431"/>
              <a:ext cx="787014" cy="5544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Bef>
                  <a:spcPts val="1000"/>
                </a:spcBef>
                <a:spcAft>
                  <a:spcPts val="1000"/>
                </a:spcAft>
              </a:pPr>
              <a:r>
                <a:rPr lang="en-US" sz="2800" dirty="0" smtClean="0">
                  <a:solidFill>
                    <a:schemeClr val="bg1"/>
                  </a:solidFill>
                  <a:latin typeface="Bebas Neue" panose="020B0506020202020201" pitchFamily="34" charset="0"/>
                </a:rPr>
                <a:t>33%</a:t>
              </a:r>
              <a:endParaRPr lang="en-US" sz="2000" dirty="0">
                <a:solidFill>
                  <a:schemeClr val="bg1"/>
                </a:solidFill>
              </a:endParaRPr>
            </a:p>
          </p:txBody>
        </p:sp>
        <p:grpSp>
          <p:nvGrpSpPr>
            <p:cNvPr id="32" name="Gruppieren 31"/>
            <p:cNvGrpSpPr/>
            <p:nvPr/>
          </p:nvGrpSpPr>
          <p:grpSpPr bwMode="gray">
            <a:xfrm>
              <a:off x="590547" y="3647533"/>
              <a:ext cx="11026777" cy="482540"/>
              <a:chOff x="590547" y="2976973"/>
              <a:chExt cx="11026777" cy="482540"/>
            </a:xfrm>
          </p:grpSpPr>
          <p:grpSp>
            <p:nvGrpSpPr>
              <p:cNvPr id="33" name="Gruppieren 32"/>
              <p:cNvGrpSpPr/>
              <p:nvPr/>
            </p:nvGrpSpPr>
            <p:grpSpPr bwMode="gray">
              <a:xfrm>
                <a:off x="590547" y="2976973"/>
                <a:ext cx="11026777" cy="482540"/>
                <a:chOff x="590547" y="4211380"/>
                <a:chExt cx="11026777" cy="482540"/>
              </a:xfrm>
            </p:grpSpPr>
            <p:grpSp>
              <p:nvGrpSpPr>
                <p:cNvPr id="35" name="Gruppieren 34"/>
                <p:cNvGrpSpPr/>
                <p:nvPr/>
              </p:nvGrpSpPr>
              <p:grpSpPr bwMode="gray">
                <a:xfrm>
                  <a:off x="590547" y="4211380"/>
                  <a:ext cx="11026777" cy="482540"/>
                  <a:chOff x="590547" y="4211380"/>
                  <a:chExt cx="11026777" cy="482540"/>
                </a:xfrm>
              </p:grpSpPr>
              <p:sp>
                <p:nvSpPr>
                  <p:cNvPr id="37" name="Abgerundetes Rechteck 36"/>
                  <p:cNvSpPr/>
                  <p:nvPr/>
                </p:nvSpPr>
                <p:spPr bwMode="gray">
                  <a:xfrm flipH="1">
                    <a:off x="590547" y="4211380"/>
                    <a:ext cx="11026777" cy="482540"/>
                  </a:xfrm>
                  <a:prstGeom prst="roundRect">
                    <a:avLst>
                      <a:gd name="adj" fmla="val 50000"/>
                    </a:avLst>
                  </a:prstGeom>
                  <a:solidFill>
                    <a:schemeClr val="tx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38" name="Abgerundetes Rechteck 37"/>
                  <p:cNvSpPr/>
                  <p:nvPr/>
                </p:nvSpPr>
                <p:spPr bwMode="gray">
                  <a:xfrm flipH="1">
                    <a:off x="783951" y="4370480"/>
                    <a:ext cx="10684148" cy="164340"/>
                  </a:xfrm>
                  <a:prstGeom prst="roundRect">
                    <a:avLst>
                      <a:gd name="adj" fmla="val 50000"/>
                    </a:avLst>
                  </a:prstGeom>
                  <a:pattFill prst="ltDnDiag">
                    <a:fgClr>
                      <a:schemeClr val="tx2">
                        <a:lumMod val="60000"/>
                        <a:lumOff val="40000"/>
                      </a:schemeClr>
                    </a:fgClr>
                    <a:bgClr>
                      <a:schemeClr val="tx2">
                        <a:lumMod val="40000"/>
                        <a:lumOff val="60000"/>
                      </a:schemeClr>
                    </a:bgClr>
                  </a:patt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sp>
              <p:nvSpPr>
                <p:cNvPr id="36" name="Freeform 32"/>
                <p:cNvSpPr>
                  <a:spLocks/>
                </p:cNvSpPr>
                <p:nvPr/>
              </p:nvSpPr>
              <p:spPr bwMode="gray">
                <a:xfrm flipH="1">
                  <a:off x="783951" y="4370490"/>
                  <a:ext cx="139269" cy="164339"/>
                </a:xfrm>
                <a:custGeom>
                  <a:avLst/>
                  <a:gdLst>
                    <a:gd name="T0" fmla="*/ 0 w 85"/>
                    <a:gd name="T1" fmla="*/ 0 h 100"/>
                    <a:gd name="T2" fmla="*/ 34 w 85"/>
                    <a:gd name="T3" fmla="*/ 0 h 100"/>
                    <a:gd name="T4" fmla="*/ 85 w 85"/>
                    <a:gd name="T5" fmla="*/ 50 h 100"/>
                    <a:gd name="T6" fmla="*/ 85 w 85"/>
                    <a:gd name="T7" fmla="*/ 50 h 100"/>
                    <a:gd name="T8" fmla="*/ 34 w 85"/>
                    <a:gd name="T9" fmla="*/ 100 h 100"/>
                    <a:gd name="T10" fmla="*/ 0 w 85"/>
                    <a:gd name="T11" fmla="*/ 100 h 100"/>
                    <a:gd name="T12" fmla="*/ 0 w 8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85" h="100">
                      <a:moveTo>
                        <a:pt x="0" y="0"/>
                      </a:moveTo>
                      <a:cubicBezTo>
                        <a:pt x="34" y="0"/>
                        <a:pt x="34" y="0"/>
                        <a:pt x="34" y="0"/>
                      </a:cubicBezTo>
                      <a:cubicBezTo>
                        <a:pt x="62" y="0"/>
                        <a:pt x="85" y="22"/>
                        <a:pt x="85" y="50"/>
                      </a:cubicBezTo>
                      <a:cubicBezTo>
                        <a:pt x="85" y="50"/>
                        <a:pt x="85" y="50"/>
                        <a:pt x="85" y="50"/>
                      </a:cubicBezTo>
                      <a:cubicBezTo>
                        <a:pt x="85" y="78"/>
                        <a:pt x="62" y="100"/>
                        <a:pt x="34" y="100"/>
                      </a:cubicBezTo>
                      <a:cubicBezTo>
                        <a:pt x="0" y="100"/>
                        <a:pt x="0" y="100"/>
                        <a:pt x="0" y="100"/>
                      </a:cubicBezTo>
                      <a:lnTo>
                        <a:pt x="0" y="0"/>
                      </a:lnTo>
                      <a:close/>
                    </a:path>
                  </a:pathLst>
                </a:cu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34" name="Rectangle 33"/>
              <p:cNvSpPr>
                <a:spLocks noChangeArrowheads="1"/>
              </p:cNvSpPr>
              <p:nvPr/>
            </p:nvSpPr>
            <p:spPr bwMode="gray">
              <a:xfrm flipH="1">
                <a:off x="870994" y="3136081"/>
                <a:ext cx="1222312" cy="164340"/>
              </a:xfrm>
              <a:prstGeom prst="rect">
                <a:avLst/>
              </a:prstGeom>
              <a:pattFill prst="ltDnDiag">
                <a:fgClr>
                  <a:schemeClr val="tx2"/>
                </a:fgClr>
                <a:bgClr>
                  <a:schemeClr val="accent1">
                    <a:lumMod val="75000"/>
                  </a:schemeClr>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cxnSp>
          <p:nvCxnSpPr>
            <p:cNvPr id="23" name="Gerade Verbindung 22"/>
            <p:cNvCxnSpPr/>
            <p:nvPr/>
          </p:nvCxnSpPr>
          <p:spPr bwMode="gray">
            <a:xfrm>
              <a:off x="2093306" y="2094854"/>
              <a:ext cx="0" cy="1793958"/>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sp>
        <p:nvSpPr>
          <p:cNvPr id="40" name="Inhaltsplatzhalter 19"/>
          <p:cNvSpPr txBox="1">
            <a:spLocks/>
          </p:cNvSpPr>
          <p:nvPr/>
        </p:nvSpPr>
        <p:spPr bwMode="gray">
          <a:xfrm>
            <a:off x="540000" y="4920132"/>
            <a:ext cx="11109600" cy="885356"/>
          </a:xfrm>
          <a:prstGeom prst="rect">
            <a:avLst/>
          </a:prstGeom>
        </p:spPr>
        <p:txBody>
          <a:bodyP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bg1"/>
                </a:solidFill>
                <a:latin typeface="Bebas Neue" panose="020B0506020202020201" pitchFamily="34" charset="0"/>
              </a:rPr>
              <a:t>Placeholder</a:t>
            </a:r>
            <a:endParaRPr lang="en-US" sz="1500" dirty="0" smtClean="0">
              <a:solidFill>
                <a:schemeClr val="bg1"/>
              </a:solidFill>
              <a:latin typeface="Bebas Neue" panose="020B0506020202020201" pitchFamily="34" charset="0"/>
            </a:endParaRPr>
          </a:p>
          <a:p>
            <a:pPr marL="0" indent="0" algn="ctr">
              <a:buNone/>
            </a:pPr>
            <a:r>
              <a:rPr lang="en-US" sz="1800" dirty="0" smtClean="0">
                <a:solidFill>
                  <a:schemeClr val="bg1"/>
                </a:solidFill>
              </a:rPr>
              <a:t>If you don’t want to use the style and size of the fonts as used in this placeholder </a:t>
            </a:r>
            <a:br>
              <a:rPr lang="en-US" sz="1800" dirty="0" smtClean="0">
                <a:solidFill>
                  <a:schemeClr val="bg1"/>
                </a:solidFill>
              </a:rPr>
            </a:br>
            <a:r>
              <a:rPr lang="en-US" sz="1800" dirty="0" smtClean="0">
                <a:solidFill>
                  <a:schemeClr val="bg1"/>
                </a:solidFill>
              </a:rPr>
              <a:t>it is possible to replace it by selecting different options. </a:t>
            </a:r>
            <a:endParaRPr lang="en-US" sz="1800" dirty="0">
              <a:solidFill>
                <a:schemeClr val="bg1"/>
              </a:solidFill>
            </a:endParaRPr>
          </a:p>
        </p:txBody>
      </p:sp>
    </p:spTree>
    <p:extLst>
      <p:ext uri="{BB962C8B-B14F-4D97-AF65-F5344CB8AC3E}">
        <p14:creationId xmlns:p14="http://schemas.microsoft.com/office/powerpoint/2010/main" val="1724417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uppieren 1"/>
          <p:cNvGrpSpPr/>
          <p:nvPr/>
        </p:nvGrpSpPr>
        <p:grpSpPr bwMode="gray">
          <a:xfrm>
            <a:off x="540000" y="-63499"/>
            <a:ext cx="454588" cy="830549"/>
            <a:chOff x="429379" y="-62937"/>
            <a:chExt cx="454588" cy="830549"/>
          </a:xfrm>
          <a:effectLst>
            <a:outerShdw blurRad="25400" dist="12700" dir="2700000" algn="tl" rotWithShape="0">
              <a:prstClr val="black">
                <a:alpha val="40000"/>
              </a:prstClr>
            </a:outerShdw>
          </a:effectLst>
        </p:grpSpPr>
        <p:sp>
          <p:nvSpPr>
            <p:cNvPr id="13" name="Rechteck 1"/>
            <p:cNvSpPr/>
            <p:nvPr/>
          </p:nvSpPr>
          <p:spPr bwMode="gray">
            <a:xfrm>
              <a:off x="429379" y="-62937"/>
              <a:ext cx="391651" cy="830549"/>
            </a:xfrm>
            <a:custGeom>
              <a:avLst/>
              <a:gdLst/>
              <a:ahLst/>
              <a:cxnLst/>
              <a:rect l="l" t="t" r="r" b="b"/>
              <a:pathLst>
                <a:path w="1369655" h="2904537">
                  <a:moveTo>
                    <a:pt x="0" y="0"/>
                  </a:moveTo>
                  <a:lnTo>
                    <a:pt x="1369655" y="0"/>
                  </a:lnTo>
                  <a:lnTo>
                    <a:pt x="1369655" y="2219709"/>
                  </a:lnTo>
                  <a:lnTo>
                    <a:pt x="1369655" y="2904537"/>
                  </a:lnTo>
                  <a:lnTo>
                    <a:pt x="684828" y="2219709"/>
                  </a:lnTo>
                  <a:lnTo>
                    <a:pt x="0" y="2904537"/>
                  </a:lnTo>
                  <a:lnTo>
                    <a:pt x="0" y="2219709"/>
                  </a:lnTo>
                  <a:close/>
                </a:path>
              </a:pathLst>
            </a:custGeom>
            <a:blipFill>
              <a:blip r:embed="rId2" cstate="screen">
                <a:extLst>
                  <a:ext uri="{28A0092B-C50C-407E-A947-70E740481C1C}">
                    <a14:useLocalDpi xmlns:a14="http://schemas.microsoft.com/office/drawing/2010/main"/>
                  </a:ext>
                </a:extLst>
              </a:blip>
              <a:stretch>
                <a:fillRect/>
              </a:stretch>
            </a:blip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sp>
          <p:nvSpPr>
            <p:cNvPr id="14" name="Rechtwinkliges Dreieck 1"/>
            <p:cNvSpPr/>
            <p:nvPr/>
          </p:nvSpPr>
          <p:spPr bwMode="gray">
            <a:xfrm>
              <a:off x="821030" y="-62937"/>
              <a:ext cx="62937" cy="62937"/>
            </a:xfrm>
            <a:prstGeom prst="rtTriangle">
              <a:avLst/>
            </a:prstGeom>
            <a:solidFill>
              <a:schemeClr val="tx1">
                <a:lumMod val="75000"/>
                <a:lumOff val="25000"/>
              </a:schemeClr>
            </a:solid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grpSp>
      <p:sp>
        <p:nvSpPr>
          <p:cNvPr id="11" name="Content Placeholder 1"/>
          <p:cNvSpPr/>
          <p:nvPr/>
        </p:nvSpPr>
        <p:spPr bwMode="gray">
          <a:xfrm>
            <a:off x="540000" y="1033644"/>
            <a:ext cx="4860000" cy="3600000"/>
          </a:xfrm>
          <a:prstGeom prst="rect">
            <a:avLst/>
          </a:prstGeom>
        </p:spPr>
        <p:txBody>
          <a:bodyPr wrap="square" lIns="0" tIns="0" rIns="0" bIns="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90000"/>
              </a:lnSpc>
              <a:spcBef>
                <a:spcPts val="1000"/>
              </a:spcBef>
            </a:pPr>
            <a:r>
              <a:rPr lang="en-US" sz="2000" dirty="0" smtClean="0">
                <a:solidFill>
                  <a:prstClr val="black"/>
                </a:solidFill>
              </a:rPr>
              <a:t>Thank you for purchasing </a:t>
            </a:r>
            <a:br>
              <a:rPr lang="en-US" sz="2000" dirty="0" smtClean="0">
                <a:solidFill>
                  <a:prstClr val="black"/>
                </a:solidFill>
              </a:rPr>
            </a:br>
            <a:r>
              <a:rPr lang="en-US" sz="2000" dirty="0" smtClean="0">
                <a:solidFill>
                  <a:prstClr val="black"/>
                </a:solidFill>
              </a:rPr>
              <a:t>our templates.</a:t>
            </a:r>
          </a:p>
          <a:p>
            <a:pPr defTabSz="914127">
              <a:lnSpc>
                <a:spcPct val="90000"/>
              </a:lnSpc>
              <a:spcBef>
                <a:spcPts val="1000"/>
              </a:spcBef>
            </a:pPr>
            <a:r>
              <a:rPr lang="en-US" sz="1500" dirty="0" smtClean="0">
                <a:solidFill>
                  <a:prstClr val="black"/>
                </a:solidFill>
              </a:rPr>
              <a:t>This PowerPoint template includes special design fonts that are embedded in this document. If you also wish to use these fonts for other presentations, you will need to install them on your computer.</a:t>
            </a:r>
          </a:p>
          <a:p>
            <a:pPr defTabSz="914127">
              <a:lnSpc>
                <a:spcPct val="90000"/>
              </a:lnSpc>
              <a:spcBef>
                <a:spcPts val="1000"/>
              </a:spcBef>
            </a:pPr>
            <a:r>
              <a:rPr lang="en-US" sz="1500" dirty="0" smtClean="0">
                <a:solidFill>
                  <a:prstClr val="black"/>
                </a:solidFill>
              </a:rPr>
              <a:t>Download these fonts free of charge from the link below by copying it into the address field of your web browser. </a:t>
            </a:r>
            <a:endParaRPr lang="en-US" sz="1500" dirty="0">
              <a:solidFill>
                <a:prstClr val="black"/>
              </a:solidFill>
            </a:endParaRPr>
          </a:p>
        </p:txBody>
      </p:sp>
      <p:sp>
        <p:nvSpPr>
          <p:cNvPr id="8" name="Textfeld 1"/>
          <p:cNvSpPr txBox="1"/>
          <p:nvPr/>
        </p:nvSpPr>
        <p:spPr bwMode="gray">
          <a:xfrm>
            <a:off x="540000" y="4730400"/>
            <a:ext cx="4860000" cy="1080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80000"/>
              </a:lnSpc>
              <a:spcBef>
                <a:spcPts val="1000"/>
              </a:spcBef>
            </a:pPr>
            <a:r>
              <a:rPr lang="de-DE" sz="2800" dirty="0" smtClean="0">
                <a:solidFill>
                  <a:srgbClr val="3498DB">
                    <a:lumMod val="50000"/>
                  </a:srgbClr>
                </a:solidFill>
                <a:latin typeface="Bebas Neue" panose="020B0506020202020201" pitchFamily="34" charset="0"/>
              </a:rPr>
              <a:t>Bebas neue</a:t>
            </a:r>
          </a:p>
          <a:p>
            <a:pPr defTabSz="914127">
              <a:lnSpc>
                <a:spcPct val="90000"/>
              </a:lnSpc>
              <a:spcBef>
                <a:spcPts val="1000"/>
              </a:spcBef>
            </a:pPr>
            <a:r>
              <a:rPr lang="de-DE" sz="2000" dirty="0" smtClean="0">
                <a:solidFill>
                  <a:prstClr val="black">
                    <a:lumMod val="75000"/>
                    <a:lumOff val="25000"/>
                  </a:prstClr>
                </a:solidFill>
              </a:rPr>
              <a:t>http://www.dafont.com/bebas-neue.font</a:t>
            </a:r>
            <a:endParaRPr lang="de-DE" sz="2000" dirty="0">
              <a:solidFill>
                <a:prstClr val="black">
                  <a:lumMod val="75000"/>
                  <a:lumOff val="25000"/>
                </a:prstClr>
              </a:solidFill>
            </a:endParaRPr>
          </a:p>
        </p:txBody>
      </p:sp>
      <p:grpSp>
        <p:nvGrpSpPr>
          <p:cNvPr id="15" name="Gruppieren 2"/>
          <p:cNvGrpSpPr/>
          <p:nvPr/>
        </p:nvGrpSpPr>
        <p:grpSpPr bwMode="gray">
          <a:xfrm>
            <a:off x="6789600" y="-63500"/>
            <a:ext cx="454588" cy="830549"/>
            <a:chOff x="6622790" y="-62938"/>
            <a:chExt cx="454588" cy="830549"/>
          </a:xfrm>
          <a:effectLst>
            <a:outerShdw blurRad="25400" dist="12700" dir="2700000" algn="tl" rotWithShape="0">
              <a:prstClr val="black">
                <a:alpha val="40000"/>
              </a:prstClr>
            </a:outerShdw>
          </a:effectLst>
        </p:grpSpPr>
        <p:sp>
          <p:nvSpPr>
            <p:cNvPr id="16" name="Rechteck2"/>
            <p:cNvSpPr/>
            <p:nvPr/>
          </p:nvSpPr>
          <p:spPr bwMode="gray">
            <a:xfrm>
              <a:off x="6622790" y="-62938"/>
              <a:ext cx="391651" cy="830549"/>
            </a:xfrm>
            <a:custGeom>
              <a:avLst/>
              <a:gdLst/>
              <a:ahLst/>
              <a:cxnLst/>
              <a:rect l="l" t="t" r="r" b="b"/>
              <a:pathLst>
                <a:path w="1369655" h="2904537">
                  <a:moveTo>
                    <a:pt x="0" y="0"/>
                  </a:moveTo>
                  <a:lnTo>
                    <a:pt x="1369655" y="0"/>
                  </a:lnTo>
                  <a:lnTo>
                    <a:pt x="1369655" y="2219709"/>
                  </a:lnTo>
                  <a:lnTo>
                    <a:pt x="1369655" y="2904537"/>
                  </a:lnTo>
                  <a:lnTo>
                    <a:pt x="684828" y="2219709"/>
                  </a:lnTo>
                  <a:lnTo>
                    <a:pt x="0" y="2904537"/>
                  </a:lnTo>
                  <a:lnTo>
                    <a:pt x="0" y="2219709"/>
                  </a:lnTo>
                  <a:close/>
                </a:path>
              </a:pathLst>
            </a:custGeom>
            <a:blipFill>
              <a:blip r:embed="rId3" cstate="screen">
                <a:extLst>
                  <a:ext uri="{28A0092B-C50C-407E-A947-70E740481C1C}">
                    <a14:useLocalDpi xmlns:a14="http://schemas.microsoft.com/office/drawing/2010/main"/>
                  </a:ext>
                </a:extLst>
              </a:blip>
              <a:stretch>
                <a:fillRect/>
              </a:stretch>
            </a:blip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sp>
          <p:nvSpPr>
            <p:cNvPr id="17" name="Rechtwinkliges Dreieck 2"/>
            <p:cNvSpPr/>
            <p:nvPr/>
          </p:nvSpPr>
          <p:spPr bwMode="gray">
            <a:xfrm>
              <a:off x="7014441" y="-62937"/>
              <a:ext cx="62937" cy="62937"/>
            </a:xfrm>
            <a:prstGeom prst="rtTriangle">
              <a:avLst/>
            </a:prstGeom>
            <a:solidFill>
              <a:schemeClr val="tx1">
                <a:lumMod val="75000"/>
                <a:lumOff val="25000"/>
              </a:schemeClr>
            </a:solid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grpSp>
      <p:sp>
        <p:nvSpPr>
          <p:cNvPr id="10" name="Content Placeholder 2"/>
          <p:cNvSpPr/>
          <p:nvPr/>
        </p:nvSpPr>
        <p:spPr bwMode="gray">
          <a:xfrm>
            <a:off x="6789600" y="1033644"/>
            <a:ext cx="4860000" cy="3600000"/>
          </a:xfrm>
          <a:prstGeom prst="rect">
            <a:avLst/>
          </a:prstGeom>
        </p:spPr>
        <p:txBody>
          <a:bodyPr wrap="square" lIns="0" tIns="0" rIns="0" bIns="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90000"/>
              </a:lnSpc>
              <a:spcBef>
                <a:spcPts val="1000"/>
              </a:spcBef>
            </a:pPr>
            <a:r>
              <a:rPr lang="de-DE" sz="2000" dirty="0" smtClean="0">
                <a:solidFill>
                  <a:prstClr val="black"/>
                </a:solidFill>
              </a:rPr>
              <a:t>Vielen Dank dass Sie sich für unsere</a:t>
            </a:r>
            <a:br>
              <a:rPr lang="de-DE" sz="2000" dirty="0" smtClean="0">
                <a:solidFill>
                  <a:prstClr val="black"/>
                </a:solidFill>
              </a:rPr>
            </a:br>
            <a:r>
              <a:rPr lang="de-DE" sz="2000" dirty="0" smtClean="0">
                <a:solidFill>
                  <a:prstClr val="black"/>
                </a:solidFill>
              </a:rPr>
              <a:t>Vorlagen entschieden haben.</a:t>
            </a:r>
          </a:p>
          <a:p>
            <a:pPr defTabSz="914127">
              <a:lnSpc>
                <a:spcPct val="90000"/>
              </a:lnSpc>
              <a:spcBef>
                <a:spcPts val="1000"/>
              </a:spcBef>
            </a:pPr>
            <a:r>
              <a:rPr lang="de-DE" sz="1500" dirty="0" smtClean="0">
                <a:solidFill>
                  <a:prstClr val="black"/>
                </a:solidFill>
              </a:rPr>
              <a:t>Diese PowerPoint Vorlage beinhaltet besondere Design-Schriftarten, die zur Verwendung in diese Vorlage eingebettet sind. Sollten Sie den Wunsch haben, diese Schriftarten (Fonts) auch in anderen Präsentationen zu verwenden, müssen Sie diese Schriftarten auf Ihrem Computer installieren.</a:t>
            </a:r>
          </a:p>
          <a:p>
            <a:pPr defTabSz="914127">
              <a:lnSpc>
                <a:spcPct val="90000"/>
              </a:lnSpc>
              <a:spcBef>
                <a:spcPts val="1000"/>
              </a:spcBef>
            </a:pPr>
            <a:r>
              <a:rPr lang="de-DE" sz="1500" dirty="0" smtClean="0">
                <a:solidFill>
                  <a:prstClr val="black"/>
                </a:solidFill>
              </a:rPr>
              <a:t>Die Schriftarten können kostenfrei über die unten genannte Internetseite heruntergeladen werden. Kopieren Sie dazu einfach den Link in das Adressfenster Ihres Web-Browsers.</a:t>
            </a:r>
            <a:endParaRPr lang="de-DE" sz="1500" dirty="0">
              <a:solidFill>
                <a:prstClr val="black"/>
              </a:solidFill>
            </a:endParaRPr>
          </a:p>
        </p:txBody>
      </p:sp>
      <p:sp>
        <p:nvSpPr>
          <p:cNvPr id="9" name="Textfeld 2"/>
          <p:cNvSpPr txBox="1"/>
          <p:nvPr/>
        </p:nvSpPr>
        <p:spPr bwMode="gray">
          <a:xfrm>
            <a:off x="6789600" y="4730400"/>
            <a:ext cx="4860000" cy="1080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80000"/>
              </a:lnSpc>
              <a:spcBef>
                <a:spcPts val="1000"/>
              </a:spcBef>
            </a:pPr>
            <a:r>
              <a:rPr lang="de-DE" sz="2800" dirty="0" smtClean="0">
                <a:solidFill>
                  <a:srgbClr val="3498DB">
                    <a:lumMod val="50000"/>
                  </a:srgbClr>
                </a:solidFill>
                <a:latin typeface="Bebas Neue" panose="020B0506020202020201" pitchFamily="34" charset="0"/>
              </a:rPr>
              <a:t>Bebas neue</a:t>
            </a:r>
          </a:p>
          <a:p>
            <a:pPr defTabSz="914127">
              <a:lnSpc>
                <a:spcPct val="80000"/>
              </a:lnSpc>
              <a:spcBef>
                <a:spcPts val="1000"/>
              </a:spcBef>
            </a:pPr>
            <a:r>
              <a:rPr lang="de-DE" sz="2000" dirty="0" smtClean="0">
                <a:solidFill>
                  <a:prstClr val="black">
                    <a:lumMod val="75000"/>
                    <a:lumOff val="25000"/>
                  </a:prstClr>
                </a:solidFill>
              </a:rPr>
              <a:t>http://www.dafont.com/de/bebas-neue.font</a:t>
            </a:r>
            <a:endParaRPr lang="de-DE" sz="2000" dirty="0">
              <a:solidFill>
                <a:prstClr val="black">
                  <a:lumMod val="75000"/>
                  <a:lumOff val="25000"/>
                </a:prstClr>
              </a:solidFill>
            </a:endParaRPr>
          </a:p>
        </p:txBody>
      </p:sp>
    </p:spTree>
    <p:extLst>
      <p:ext uri="{BB962C8B-B14F-4D97-AF65-F5344CB8AC3E}">
        <p14:creationId xmlns:p14="http://schemas.microsoft.com/office/powerpoint/2010/main" val="1981730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aphicFrame>
        <p:nvGraphicFramePr>
          <p:cNvPr id="41" name="Diagramm 40"/>
          <p:cNvGraphicFramePr/>
          <p:nvPr>
            <p:extLst>
              <p:ext uri="{D42A27DB-BD31-4B8C-83A1-F6EECF244321}">
                <p14:modId xmlns:p14="http://schemas.microsoft.com/office/powerpoint/2010/main" val="2739096981"/>
              </p:ext>
            </p:extLst>
          </p:nvPr>
        </p:nvGraphicFramePr>
        <p:xfrm>
          <a:off x="541338" y="1209358"/>
          <a:ext cx="11112500" cy="3665847"/>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p:cNvSpPr>
            <a:spLocks noGrp="1"/>
          </p:cNvSpPr>
          <p:nvPr>
            <p:ph type="title"/>
          </p:nvPr>
        </p:nvSpPr>
        <p:spPr/>
        <p:txBody>
          <a:bodyPr/>
          <a:lstStyle/>
          <a:p>
            <a:r>
              <a:rPr lang="en-US" dirty="0" smtClean="0"/>
              <a:t>Infographics – Diagrams</a:t>
            </a:r>
            <a:endParaRPr lang="en-US" dirty="0"/>
          </a:p>
        </p:txBody>
      </p:sp>
      <p:cxnSp>
        <p:nvCxnSpPr>
          <p:cNvPr id="33" name="Gerade Verbindung 32"/>
          <p:cNvCxnSpPr/>
          <p:nvPr/>
        </p:nvCxnSpPr>
        <p:spPr>
          <a:xfrm>
            <a:off x="1808185" y="2195791"/>
            <a:ext cx="0" cy="670542"/>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4" name="Rechteck 33"/>
          <p:cNvSpPr/>
          <p:nvPr/>
        </p:nvSpPr>
        <p:spPr>
          <a:xfrm>
            <a:off x="1030350" y="1615189"/>
            <a:ext cx="1558693" cy="580601"/>
          </a:xfrm>
          <a:prstGeom prst="rect">
            <a:avLst/>
          </a:prstGeom>
        </p:spPr>
        <p:txBody>
          <a:bodyPr wrap="square" lIns="0" tIns="0" rIns="0" bIns="0">
            <a:noAutofit/>
          </a:bodyPr>
          <a:lstStyle/>
          <a:p>
            <a:pPr algn="ctr">
              <a:lnSpc>
                <a:spcPct val="90000"/>
              </a:lnSpc>
              <a:spcAft>
                <a:spcPts val="1000"/>
              </a:spcAft>
            </a:pPr>
            <a:r>
              <a:rPr lang="en-US" sz="1600" dirty="0" smtClean="0">
                <a:latin typeface="Bebas Neue" panose="020B0506020202020201" pitchFamily="34" charset="0"/>
                <a:ea typeface="Open Sans Light" panose="020B0306030504020204" pitchFamily="34" charset="0"/>
                <a:cs typeface="Open Sans Light" panose="020B0306030504020204" pitchFamily="34" charset="0"/>
              </a:rPr>
              <a:t>DESCRIPTION </a:t>
            </a:r>
            <a:br>
              <a:rPr lang="en-US" sz="1600" dirty="0" smtClean="0">
                <a:latin typeface="Bebas Neue" panose="020B0506020202020201" pitchFamily="34" charset="0"/>
                <a:ea typeface="Open Sans Light" panose="020B0306030504020204" pitchFamily="34" charset="0"/>
                <a:cs typeface="Open Sans Light" panose="020B0306030504020204" pitchFamily="34" charset="0"/>
              </a:rPr>
            </a:br>
            <a:r>
              <a:rPr lang="en-US" sz="16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t>TEXT</a:t>
            </a:r>
            <a:endParaRPr lang="en-US" sz="1600" dirty="0">
              <a:solidFill>
                <a:schemeClr val="accent3"/>
              </a:solidFill>
              <a:latin typeface="Bebas Neue" panose="020B0506020202020201" pitchFamily="34" charset="0"/>
              <a:ea typeface="Open Sans Light" panose="020B0306030504020204" pitchFamily="34" charset="0"/>
              <a:cs typeface="Open Sans Light" panose="020B0306030504020204" pitchFamily="34" charset="0"/>
            </a:endParaRPr>
          </a:p>
        </p:txBody>
      </p:sp>
      <p:cxnSp>
        <p:nvCxnSpPr>
          <p:cNvPr id="36" name="Gerade Verbindung 35"/>
          <p:cNvCxnSpPr/>
          <p:nvPr/>
        </p:nvCxnSpPr>
        <p:spPr>
          <a:xfrm>
            <a:off x="4669555" y="2758896"/>
            <a:ext cx="10138" cy="131463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7" name="Rechteck 36"/>
          <p:cNvSpPr/>
          <p:nvPr/>
        </p:nvSpPr>
        <p:spPr>
          <a:xfrm>
            <a:off x="3891721" y="2178294"/>
            <a:ext cx="1558693" cy="580601"/>
          </a:xfrm>
          <a:prstGeom prst="rect">
            <a:avLst/>
          </a:prstGeom>
        </p:spPr>
        <p:txBody>
          <a:bodyPr wrap="square" lIns="0" tIns="0" rIns="0" bIns="0">
            <a:noAutofit/>
          </a:bodyPr>
          <a:lstStyle/>
          <a:p>
            <a:pPr algn="ctr">
              <a:lnSpc>
                <a:spcPct val="90000"/>
              </a:lnSpc>
              <a:spcAft>
                <a:spcPts val="1000"/>
              </a:spcAft>
            </a:pPr>
            <a:r>
              <a:rPr lang="en-US" sz="1600" dirty="0" smtClean="0">
                <a:latin typeface="Bebas Neue" panose="020B0506020202020201" pitchFamily="34" charset="0"/>
                <a:ea typeface="Open Sans Light" panose="020B0306030504020204" pitchFamily="34" charset="0"/>
                <a:cs typeface="Open Sans Light" panose="020B0306030504020204" pitchFamily="34" charset="0"/>
              </a:rPr>
              <a:t>DESCRIPTION </a:t>
            </a:r>
            <a:br>
              <a:rPr lang="en-US" sz="1600" dirty="0" smtClean="0">
                <a:latin typeface="Bebas Neue" panose="020B0506020202020201" pitchFamily="34" charset="0"/>
                <a:ea typeface="Open Sans Light" panose="020B0306030504020204" pitchFamily="34" charset="0"/>
                <a:cs typeface="Open Sans Light" panose="020B0306030504020204" pitchFamily="34" charset="0"/>
              </a:rPr>
            </a:br>
            <a:r>
              <a:rPr lang="en-US" sz="16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t>TEXT</a:t>
            </a:r>
            <a:endParaRPr lang="en-US" sz="1600" dirty="0">
              <a:solidFill>
                <a:schemeClr val="accent3"/>
              </a:solidFill>
              <a:latin typeface="Bebas Neue" panose="020B0506020202020201" pitchFamily="34" charset="0"/>
              <a:ea typeface="Open Sans Light" panose="020B0306030504020204" pitchFamily="34" charset="0"/>
              <a:cs typeface="Open Sans Light" panose="020B0306030504020204" pitchFamily="34" charset="0"/>
            </a:endParaRPr>
          </a:p>
        </p:txBody>
      </p:sp>
      <p:cxnSp>
        <p:nvCxnSpPr>
          <p:cNvPr id="39" name="Gerade Verbindung 38"/>
          <p:cNvCxnSpPr/>
          <p:nvPr/>
        </p:nvCxnSpPr>
        <p:spPr>
          <a:xfrm>
            <a:off x="9413108" y="2411792"/>
            <a:ext cx="10137" cy="1344476"/>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0" name="Rechteck 39"/>
          <p:cNvSpPr/>
          <p:nvPr/>
        </p:nvSpPr>
        <p:spPr>
          <a:xfrm>
            <a:off x="8635272" y="1831189"/>
            <a:ext cx="1558693" cy="580601"/>
          </a:xfrm>
          <a:prstGeom prst="rect">
            <a:avLst/>
          </a:prstGeom>
        </p:spPr>
        <p:txBody>
          <a:bodyPr wrap="square" lIns="0" tIns="0" rIns="0" bIns="0">
            <a:noAutofit/>
          </a:bodyPr>
          <a:lstStyle/>
          <a:p>
            <a:pPr algn="ctr">
              <a:lnSpc>
                <a:spcPct val="90000"/>
              </a:lnSpc>
              <a:spcAft>
                <a:spcPts val="1000"/>
              </a:spcAft>
            </a:pPr>
            <a:r>
              <a:rPr lang="en-US" sz="1600" dirty="0" smtClean="0">
                <a:latin typeface="Bebas Neue" panose="020B0506020202020201" pitchFamily="34" charset="0"/>
                <a:ea typeface="Open Sans Light" panose="020B0306030504020204" pitchFamily="34" charset="0"/>
                <a:cs typeface="Open Sans Light" panose="020B0306030504020204" pitchFamily="34" charset="0"/>
              </a:rPr>
              <a:t>DESCRIPTION </a:t>
            </a:r>
            <a:br>
              <a:rPr lang="en-US" sz="1600" dirty="0" smtClean="0">
                <a:latin typeface="Bebas Neue" panose="020B0506020202020201" pitchFamily="34" charset="0"/>
                <a:ea typeface="Open Sans Light" panose="020B0306030504020204" pitchFamily="34" charset="0"/>
                <a:cs typeface="Open Sans Light" panose="020B0306030504020204" pitchFamily="34" charset="0"/>
              </a:rPr>
            </a:br>
            <a:r>
              <a:rPr lang="en-US" sz="1600" dirty="0" smtClean="0">
                <a:solidFill>
                  <a:schemeClr val="accent3"/>
                </a:solidFill>
                <a:latin typeface="Bebas Neue" panose="020B0506020202020201" pitchFamily="34" charset="0"/>
                <a:ea typeface="Open Sans Light" panose="020B0306030504020204" pitchFamily="34" charset="0"/>
                <a:cs typeface="Open Sans Light" panose="020B0306030504020204" pitchFamily="34" charset="0"/>
              </a:rPr>
              <a:t>TEXT</a:t>
            </a:r>
            <a:endParaRPr lang="en-US" sz="1600" dirty="0">
              <a:solidFill>
                <a:schemeClr val="accent3"/>
              </a:solidFill>
              <a:latin typeface="Bebas Neue" panose="020B0506020202020201" pitchFamily="34" charset="0"/>
              <a:ea typeface="Open Sans Light" panose="020B0306030504020204" pitchFamily="34" charset="0"/>
              <a:cs typeface="Open Sans Light" panose="020B0306030504020204" pitchFamily="34" charset="0"/>
            </a:endParaRPr>
          </a:p>
        </p:txBody>
      </p:sp>
      <p:sp>
        <p:nvSpPr>
          <p:cNvPr id="42" name="Inhaltsplatzhalter 19"/>
          <p:cNvSpPr txBox="1">
            <a:spLocks/>
          </p:cNvSpPr>
          <p:nvPr/>
        </p:nvSpPr>
        <p:spPr>
          <a:xfrm>
            <a:off x="540000" y="4920132"/>
            <a:ext cx="11109600" cy="885356"/>
          </a:xfrm>
          <a:prstGeom prst="rect">
            <a:avLst/>
          </a:prstGeom>
        </p:spPr>
        <p:txBody>
          <a:bodyP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3">
                    <a:lumMod val="50000"/>
                  </a:schemeClr>
                </a:solidFill>
                <a:latin typeface="Bebas Neue" panose="020B0506020202020201" pitchFamily="34" charset="0"/>
              </a:rPr>
              <a:t>Placeholder</a:t>
            </a:r>
            <a:endParaRPr lang="en-US" sz="1500" dirty="0" smtClean="0">
              <a:solidFill>
                <a:schemeClr val="accent3">
                  <a:lumMod val="50000"/>
                </a:schemeClr>
              </a:solidFill>
              <a:latin typeface="Bebas Neue" panose="020B0506020202020201" pitchFamily="34" charset="0"/>
            </a:endParaRPr>
          </a:p>
          <a:p>
            <a:pPr marL="0" indent="0" algn="ctr">
              <a:buNone/>
            </a:pPr>
            <a:r>
              <a:rPr lang="en-US" sz="1800" dirty="0" smtClean="0"/>
              <a:t>If you don’t want to use the style and size of the fonts as used in this placeholder </a:t>
            </a:r>
            <a:br>
              <a:rPr lang="en-US" sz="1800" dirty="0" smtClean="0"/>
            </a:br>
            <a:r>
              <a:rPr lang="en-US" sz="1800" dirty="0" smtClean="0"/>
              <a:t>it is possible to replace it by selecting different options. </a:t>
            </a:r>
            <a:endParaRPr lang="en-US" sz="1800" dirty="0"/>
          </a:p>
        </p:txBody>
      </p:sp>
      <p:pic>
        <p:nvPicPr>
          <p:cNvPr id="13" name="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Gerade Verbindung 13"/>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16" name="DataDriven_Label"/>
          <p:cNvGrpSpPr/>
          <p:nvPr/>
        </p:nvGrpSpPr>
        <p:grpSpPr bwMode="gray">
          <a:xfrm>
            <a:off x="12202494" y="438564"/>
            <a:ext cx="323850" cy="1018902"/>
            <a:chOff x="9144000" y="543198"/>
            <a:chExt cx="323850" cy="1018902"/>
          </a:xfrm>
          <a:effectLst>
            <a:outerShdw blurRad="50800" dist="38100" dir="2700000" algn="tl" rotWithShape="0">
              <a:prstClr val="black">
                <a:alpha val="40000"/>
              </a:prstClr>
            </a:outerShdw>
          </a:effectLst>
        </p:grpSpPr>
        <p:sp>
          <p:nvSpPr>
            <p:cNvPr id="17" name="Rechteck 16"/>
            <p:cNvSpPr/>
            <p:nvPr/>
          </p:nvSpPr>
          <p:spPr bwMode="gray">
            <a:xfrm>
              <a:off x="9144000" y="543198"/>
              <a:ext cx="323850" cy="1018902"/>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w="12700">
              <a:noFill/>
              <a:round/>
              <a:headEnd/>
              <a:tailEnd/>
            </a:ln>
          </p:spPr>
          <p:txBody>
            <a:bodyPr vert="vert270" rtlCol="0" anchor="ct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smtClean="0">
                  <a:solidFill>
                    <a:srgbClr val="FFFFFF"/>
                  </a:solidFill>
                </a:rPr>
                <a:t>DATADRIVEN</a:t>
              </a:r>
              <a:endParaRPr lang="en-US" sz="1200" dirty="0">
                <a:solidFill>
                  <a:srgbClr val="FFFFFF"/>
                </a:solidFill>
              </a:endParaRPr>
            </a:p>
          </p:txBody>
        </p:sp>
        <p:grpSp>
          <p:nvGrpSpPr>
            <p:cNvPr id="18" name="Gruppieren 17"/>
            <p:cNvGrpSpPr/>
            <p:nvPr/>
          </p:nvGrpSpPr>
          <p:grpSpPr bwMode="gray">
            <a:xfrm>
              <a:off x="9144000" y="569121"/>
              <a:ext cx="297657" cy="962022"/>
              <a:chOff x="9144000" y="569121"/>
              <a:chExt cx="297657" cy="962022"/>
            </a:xfrm>
          </p:grpSpPr>
          <p:cxnSp>
            <p:nvCxnSpPr>
              <p:cNvPr id="19" name="Gerade Verbindung 29"/>
              <p:cNvCxnSpPr/>
              <p:nvPr/>
            </p:nvCxnSpPr>
            <p:spPr bwMode="gray">
              <a:xfrm>
                <a:off x="9144000" y="569121"/>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0" name="Gerade Verbindung 30"/>
              <p:cNvCxnSpPr/>
              <p:nvPr/>
            </p:nvCxnSpPr>
            <p:spPr bwMode="gray">
              <a:xfrm rot="5400000" flipH="1" flipV="1">
                <a:off x="8960646" y="1050133"/>
                <a:ext cx="962021"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cxnSp>
            <p:nvCxnSpPr>
              <p:cNvPr id="21" name="Gerade Verbindung 31"/>
              <p:cNvCxnSpPr/>
              <p:nvPr/>
            </p:nvCxnSpPr>
            <p:spPr bwMode="gray">
              <a:xfrm>
                <a:off x="9144000" y="1531143"/>
                <a:ext cx="297656" cy="0"/>
              </a:xfrm>
              <a:prstGeom prst="line">
                <a:avLst/>
              </a:prstGeom>
              <a:ln w="3175">
                <a:solidFill>
                  <a:srgbClr val="AFAFAF"/>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353592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0XTnlB3KpkK7LJ09MxjVsA"/>
</p:tagLst>
</file>

<file path=ppt/theme/theme1.xml><?xml version="1.0" encoding="utf-8"?>
<a:theme xmlns:a="http://schemas.openxmlformats.org/drawingml/2006/main" name="PRESENTATIONLOAD">
  <a:themeElements>
    <a:clrScheme name="PL Styleguide">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Benutzerdefiniert 5">
      <a:majorFont>
        <a:latin typeface="Calibri Light"/>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lIns="36000" tIns="36000" rIns="36000" bIns="36000" rtlCol="0" anchor="ctr"/>
      <a:lstStyle>
        <a:defPPr algn="ctr">
          <a:lnSpc>
            <a:spcPct val="90000"/>
          </a:lnSpc>
          <a:spcAft>
            <a:spcPts val="1000"/>
          </a:spcAft>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65000"/>
            </a:schemeClr>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square" lIns="0" tIns="0" rIns="0" bIns="0" rtlCol="0">
        <a:noAutofit/>
      </a:bodyPr>
      <a:lstStyle>
        <a:defPPr>
          <a:lnSpc>
            <a:spcPct val="90000"/>
          </a:lnSpc>
          <a:spcAft>
            <a:spcPts val="1000"/>
          </a:spcAft>
          <a:defRPr dirty="0" err="1" smtClean="0"/>
        </a:defPPr>
      </a:lstStyle>
    </a:tx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3500</Words>
  <Application>Microsoft Office PowerPoint</Application>
  <PresentationFormat>Benutzerdefiniert</PresentationFormat>
  <Paragraphs>860</Paragraphs>
  <Slides>81</Slides>
  <Notes>8</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81</vt:i4>
      </vt:variant>
    </vt:vector>
  </HeadingPairs>
  <TitlesOfParts>
    <vt:vector size="89" baseType="lpstr">
      <vt:lpstr>Arial</vt:lpstr>
      <vt:lpstr>Open Sans Semibold</vt:lpstr>
      <vt:lpstr>Bebas Neue</vt:lpstr>
      <vt:lpstr>Calibri</vt:lpstr>
      <vt:lpstr>Calibri Light</vt:lpstr>
      <vt:lpstr>Open Sans Light</vt:lpstr>
      <vt:lpstr>Wingdings</vt:lpstr>
      <vt:lpstr>PRESENTATIONLOAD</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Infographics – Diagrams</vt:lpstr>
      <vt:lpstr>PowerPoint-Präsentation</vt:lpstr>
    </vt:vector>
  </TitlesOfParts>
  <Company>PresentationLoad GmbH</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PresentationLoad</dc:creator>
  <dc:description>www.presentationload.com</dc:description>
  <cp:lastModifiedBy>ac@pl</cp:lastModifiedBy>
  <cp:revision>613</cp:revision>
  <dcterms:created xsi:type="dcterms:W3CDTF">2015-11-26T10:37:47Z</dcterms:created>
  <dcterms:modified xsi:type="dcterms:W3CDTF">2017-02-16T09:35:15Z</dcterms:modified>
</cp:coreProperties>
</file>